
<file path=[Content_Types].xml><?xml version="1.0" encoding="utf-8"?>
<Types xmlns="http://schemas.openxmlformats.org/package/2006/content-types">
  <Default Extension="1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5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6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7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5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6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27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28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29.xml" ContentType="application/vnd.openxmlformats-officedocument.presentationml.notesSl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notesSlides/notesSlide39.xml" ContentType="application/vnd.openxmlformats-officedocument.presentationml.notesSlid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notesSlides/notesSlide40.xml" ContentType="application/vnd.openxmlformats-officedocument.presentationml.notesSlid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notesSlides/notesSlide41.xml" ContentType="application/vnd.openxmlformats-officedocument.presentationml.notesSlid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notesSlides/notesSlide45.xml" ContentType="application/vnd.openxmlformats-officedocument.presentationml.notesSlid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notesSlides/notesSlide72.xml" ContentType="application/vnd.openxmlformats-officedocument.presentationml.notesSlid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0" r:id="rId3"/>
    <p:sldMasterId id="2147483690" r:id="rId4"/>
  </p:sldMasterIdLst>
  <p:notesMasterIdLst>
    <p:notesMasterId r:id="rId77"/>
  </p:notesMasterIdLst>
  <p:sldIdLst>
    <p:sldId id="257" r:id="rId5"/>
    <p:sldId id="365" r:id="rId6"/>
    <p:sldId id="334" r:id="rId7"/>
    <p:sldId id="264" r:id="rId8"/>
    <p:sldId id="269" r:id="rId9"/>
    <p:sldId id="360" r:id="rId10"/>
    <p:sldId id="276" r:id="rId11"/>
    <p:sldId id="441" r:id="rId12"/>
    <p:sldId id="275" r:id="rId13"/>
    <p:sldId id="270" r:id="rId14"/>
    <p:sldId id="418" r:id="rId15"/>
    <p:sldId id="419" r:id="rId16"/>
    <p:sldId id="361" r:id="rId17"/>
    <p:sldId id="280" r:id="rId18"/>
    <p:sldId id="371" r:id="rId19"/>
    <p:sldId id="375" r:id="rId20"/>
    <p:sldId id="359" r:id="rId21"/>
    <p:sldId id="367" r:id="rId22"/>
    <p:sldId id="370" r:id="rId23"/>
    <p:sldId id="368" r:id="rId24"/>
    <p:sldId id="369" r:id="rId25"/>
    <p:sldId id="393" r:id="rId26"/>
    <p:sldId id="364" r:id="rId27"/>
    <p:sldId id="421" r:id="rId28"/>
    <p:sldId id="431" r:id="rId29"/>
    <p:sldId id="443" r:id="rId30"/>
    <p:sldId id="444" r:id="rId31"/>
    <p:sldId id="446" r:id="rId32"/>
    <p:sldId id="447" r:id="rId33"/>
    <p:sldId id="394" r:id="rId34"/>
    <p:sldId id="384" r:id="rId35"/>
    <p:sldId id="374" r:id="rId36"/>
    <p:sldId id="373" r:id="rId37"/>
    <p:sldId id="399" r:id="rId38"/>
    <p:sldId id="362" r:id="rId39"/>
    <p:sldId id="382" r:id="rId40"/>
    <p:sldId id="440" r:id="rId41"/>
    <p:sldId id="426" r:id="rId42"/>
    <p:sldId id="401" r:id="rId43"/>
    <p:sldId id="413" r:id="rId44"/>
    <p:sldId id="400" r:id="rId45"/>
    <p:sldId id="427" r:id="rId46"/>
    <p:sldId id="430" r:id="rId47"/>
    <p:sldId id="428" r:id="rId48"/>
    <p:sldId id="429" r:id="rId49"/>
    <p:sldId id="398" r:id="rId50"/>
    <p:sldId id="342" r:id="rId51"/>
    <p:sldId id="423" r:id="rId52"/>
    <p:sldId id="341" r:id="rId53"/>
    <p:sldId id="402" r:id="rId54"/>
    <p:sldId id="433" r:id="rId55"/>
    <p:sldId id="434" r:id="rId56"/>
    <p:sldId id="435" r:id="rId57"/>
    <p:sldId id="396" r:id="rId58"/>
    <p:sldId id="436" r:id="rId59"/>
    <p:sldId id="407" r:id="rId60"/>
    <p:sldId id="406" r:id="rId61"/>
    <p:sldId id="390" r:id="rId62"/>
    <p:sldId id="391" r:id="rId63"/>
    <p:sldId id="409" r:id="rId64"/>
    <p:sldId id="408" r:id="rId65"/>
    <p:sldId id="405" r:id="rId66"/>
    <p:sldId id="403" r:id="rId67"/>
    <p:sldId id="404" r:id="rId68"/>
    <p:sldId id="445" r:id="rId69"/>
    <p:sldId id="439" r:id="rId70"/>
    <p:sldId id="437" r:id="rId71"/>
    <p:sldId id="448" r:id="rId72"/>
    <p:sldId id="397" r:id="rId73"/>
    <p:sldId id="513" r:id="rId74"/>
    <p:sldId id="376" r:id="rId75"/>
    <p:sldId id="432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83196" autoAdjust="0"/>
  </p:normalViewPr>
  <p:slideViewPr>
    <p:cSldViewPr snapToGrid="0">
      <p:cViewPr varScale="1">
        <p:scale>
          <a:sx n="95" d="100"/>
          <a:sy n="95" d="100"/>
        </p:scale>
        <p:origin x="11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17131"/>
    </p:cViewPr>
  </p:sorterViewPr>
  <p:notesViewPr>
    <p:cSldViewPr snapToGrid="0">
      <p:cViewPr varScale="1">
        <p:scale>
          <a:sx n="94" d="100"/>
          <a:sy n="94" d="100"/>
        </p:scale>
        <p:origin x="4080" y="10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US%20Surveys\Benchmarking%20Surveys\2022%20Benchmark\Summary%20Presentation\Analysis\1%20-%20Company%20Overview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US%20Surveys\Benchmarking%20Surveys\2022%20Benchmark\Summary%20Presentation\Analysis\2%20-%20Enroll,%20Elig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US%20Surveys\Benchmarking%20Surveys\2022%20Benchmark\Summary%20Presentation\Analysis\2%20-%20Enroll,%20Elig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US%20Surveys\Benchmarking%20Surveys\2022%20Benchmark\Summary%20Presentation\Analysis\2%20-%20Enroll,%20Elig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US%20Surveys\Benchmarking%20Surveys\2022%20Benchmark\Summary%20Presentation\Analysis\2%20-%20Enroll,%20Elig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US%20Surveys\Benchmarking%20Surveys\2022%20Benchmark\Summary%20Presentation\Analysis\6%20-%20Healthcare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US%20Surveys\Benchmarking%20Surveys\2022%20Benchmark\Summary%20Presentation\Analysis\6%20-%20Healthcare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US%20Surveys\Benchmarking%20Surveys\2022%20Benchmark\Summary%20Presentation\Analysis\6%20-%20Healthcare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US%20Surveys\Benchmarking%20Surveys\2022%20Benchmark\Summary%20Presentation\Analysis\6%20-%20Healthcare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US%20Surveys\Benchmarking%20Surveys\2022%20Benchmark\Summary%20Presentation\Analysis\6%20-%20Healthcare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US%20Surveys\Benchmarking%20Surveys\2022%20Benchmark\Summary%20Presentation\Analysis\6%20-%20Healthcare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US%20Surveys\Benchmarking%20Surveys\2022%20Benchmark\Summary%20Presentation\Analysis\1%20-%20Company%20Overview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US%20Surveys\Benchmarking%20Surveys\2022%20Benchmark\Summary%20Presentation\Analysis\Goals,%20Emerging,%20Trends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US%20Surveys\Benchmarking%20Surveys\2022%20Benchmark\Summary%20Presentation\Analysis\Goals,%20Emerging,%20Trends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US%20Surveys\Benchmarking%20Surveys\2022%20Benchmark\Summary%20Presentation\Analysis\Goals,%20Emerging,%20Trends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US%20Surveys\Benchmarking%20Surveys\2022%20Benchmark\Summary%20Presentation\Analysis\Goals,%20Emerging,%20Trends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US%20Surveys\Benchmarking%20Surveys\2022%20Benchmark\Summary%20Presentation\Analysis\Goals,%20Emerging,%20Trends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US%20Surveys\Benchmarking%20Surveys\2022%20Benchmark\Summary%20Presentation\Analysis\Goals,%20Emerging,%20Trends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US%20Surveys\Benchmarking%20Surveys\2022%20Benchmark\Summary%20Presentation\Analysis\Goals,%20Emerging,%20Trends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US%20Surveys\Benchmarking%20Surveys\2022%20Benchmark\Summary%20Presentation\Analysis\Goals,%20Emerging,%20Trends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US%20Surveys\Benchmarking%20Surveys\2022%20Benchmark\Summary%20Presentation\Analysis\Goals,%20Emerging,%20Trends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US%20Surveys\Benchmarking%20Surveys\2022%20Benchmark\Summary%20Presentation\Analysis\Goals,%20Emerging,%20Trends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US%20Surveys\Benchmarking%20Surveys\2022%20Benchmark\Summary%20Presentation\Analysis\1%20-%20Company%20Overview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US%20Surveys\Benchmarking%20Surveys\2022%20Benchmark\Summary%20Presentation\Analysis\Goals,%20Emerging,%20Trends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US%20Surveys\Benchmarking%20Surveys\2022%20Benchmark\Summary%20Presentation\Analysis\Goals,%20Emerging,%20Trends.xlsx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US%20Surveys\Benchmarking%20Surveys\2022%20Benchmark\Summary%20Presentation\Analysis\Goals,%20Emerging,%20Trends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US%20Surveys\Benchmarking%20Surveys\2022%20Benchmark\Summary%20Presentation\Analysis\Goals,%20Emerging,%20Trends.xlsx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US%20Surveys\Benchmarking%20Surveys\2022%20Benchmark\Summary%20Presentation\Analysis\Goals,%20Emerging,%20Trends.xlsx" TargetMode="External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US%20Surveys\Benchmarking%20Surveys\2022%20Benchmark\Summary%20Presentation\Analysis\Goals,%20Emerging,%20Trends.xlsx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US%20Surveys\Benchmarking%20Surveys\2022%20Benchmark\Summary%20Presentation\Analysis\HSA%20&amp;%20Crit%20Ill.xlsx" TargetMode="External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US%20Surveys\Benchmarking%20Surveys\2022%20Benchmark\Summary%20Presentation\Analysis\HSA%20&amp;%20Crit%20Ill.xlsx" TargetMode="External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US%20Surveys\Benchmarking%20Surveys\2022%20Benchmark\Summary%20Presentation\Analysis\1%20-%20Company%20Overview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oleObject" Target="file:///C:\Users\Matt%20Gismondi\Box\SVEF\3.%20Benchmarking\US%20Surveys\Benchmarking%20Surveys\2022%20Benchmark\Summary%20Presentation\Analysis\1%20-%20Company%20Overview.xlsx" TargetMode="External"/><Relationship Id="rId4" Type="http://schemas.openxmlformats.org/officeDocument/2006/relationships/image" Target="../media/image12.svg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US%20Surveys\Benchmarking%20Surveys\2022%20Benchmark\Summary%20Presentation\Analysis\1%20-%20Company%20Overview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US%20Surveys\Benchmarking%20Surveys\2022%20Benchmark\Summary%20Presentation\Analysis\1%20-%20Company%20Overview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US%20Surveys\Benchmarking%20Surveys\2022%20Benchmark\Summary%20Presentation\Analysis\1%20-%20Company%20Overview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US%20Surveys\Benchmarking%20Surveys\2022%20Benchmark\Summary%20Presentation\Analysis\2%20-%20Enroll,%20Elig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Gender Distribution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AB1-46BB-93B8-7555F889E1E2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AB1-46BB-93B8-7555F889E1E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AB1-46BB-93B8-7555F889E1E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AB1-46BB-93B8-7555F889E1E2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rgbClr val="FFFFFF"/>
                        </a:solidFill>
                      </a:rPr>
                      <a:t>Male</a:t>
                    </a:r>
                  </a:p>
                  <a:p>
                    <a:pPr>
                      <a:defRPr sz="1100">
                        <a:solidFill>
                          <a:srgbClr val="FFFFFF"/>
                        </a:solidFill>
                      </a:defRPr>
                    </a:pPr>
                    <a:r>
                      <a:rPr lang="en-US" dirty="0">
                        <a:solidFill>
                          <a:srgbClr val="FFFFFF"/>
                        </a:solidFill>
                      </a:rPr>
                      <a:t> </a:t>
                    </a:r>
                    <a:fld id="{1A322B6D-1357-407E-BAB8-62B518A3640B}" type="VALUE">
                      <a:rPr lang="en-US">
                        <a:solidFill>
                          <a:srgbClr val="FFFFFF"/>
                        </a:solidFill>
                      </a:rPr>
                      <a:pPr>
                        <a:defRPr sz="1100">
                          <a:solidFill>
                            <a:srgbClr val="FFFFFF"/>
                          </a:solidFill>
                        </a:defRPr>
                      </a:pPr>
                      <a:t>[VALUE]</a:t>
                    </a:fld>
                    <a:endParaRPr lang="en-US" dirty="0">
                      <a:solidFill>
                        <a:srgbClr val="FFFFFF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AB1-46BB-93B8-7555F889E1E2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rgbClr val="FFFFFF"/>
                        </a:solidFill>
                      </a:rPr>
                      <a:t>Female</a:t>
                    </a:r>
                  </a:p>
                  <a:p>
                    <a:pPr>
                      <a:defRPr sz="1100">
                        <a:solidFill>
                          <a:srgbClr val="FFFFFF"/>
                        </a:solidFill>
                      </a:defRPr>
                    </a:pPr>
                    <a:r>
                      <a:rPr lang="en-US" baseline="0" dirty="0">
                        <a:solidFill>
                          <a:srgbClr val="FFFFFF"/>
                        </a:solidFill>
                      </a:rPr>
                      <a:t> </a:t>
                    </a:r>
                    <a:fld id="{2CED15E9-7D28-4E76-B1D3-F501116A3000}" type="VALUE">
                      <a:rPr lang="en-US">
                        <a:solidFill>
                          <a:srgbClr val="FFFFFF"/>
                        </a:solidFill>
                      </a:rPr>
                      <a:pPr>
                        <a:defRPr sz="1100">
                          <a:solidFill>
                            <a:srgbClr val="FFFFFF"/>
                          </a:solidFill>
                        </a:defRPr>
                      </a:pPr>
                      <a:t>[VALUE]</a:t>
                    </a:fld>
                    <a:endParaRPr lang="en-US" baseline="0" dirty="0">
                      <a:solidFill>
                        <a:srgbClr val="FFFFFF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AB1-46BB-93B8-7555F889E1E2}"/>
                </c:ext>
              </c:extLst>
            </c:dLbl>
            <c:dLbl>
              <c:idx val="2"/>
              <c:layout>
                <c:manualLayout>
                  <c:x val="-0.31717804024496937"/>
                  <c:y val="8.462817147856517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Nonbinary</a:t>
                    </a:r>
                    <a:r>
                      <a:rPr lang="en-US" baseline="0" dirty="0"/>
                      <a:t> </a:t>
                    </a:r>
                    <a:fld id="{2DCFAD7B-3D1B-4182-B715-9E39F8AB5F36}" type="VALUE">
                      <a:rPr lang="en-US"/>
                      <a:pPr/>
                      <a:t>[VALUE]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AB1-46BB-93B8-7555F889E1E2}"/>
                </c:ext>
              </c:extLst>
            </c:dLbl>
            <c:dLbl>
              <c:idx val="3"/>
              <c:layout>
                <c:manualLayout>
                  <c:x val="0.28557502187226597"/>
                  <c:y val="8.084791484397783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Did not disclose</a:t>
                    </a:r>
                  </a:p>
                  <a:p>
                    <a:fld id="{0E0AA580-43B5-4D45-96D4-D206B057CD33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FAB1-46BB-93B8-7555F889E1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Charts!$A$2:$A$5</c:f>
              <c:strCache>
                <c:ptCount val="4"/>
                <c:pt idx="0">
                  <c:v>Male</c:v>
                </c:pt>
                <c:pt idx="1">
                  <c:v>Female</c:v>
                </c:pt>
                <c:pt idx="2">
                  <c:v>Nonbinary</c:v>
                </c:pt>
                <c:pt idx="3">
                  <c:v>Did not disclose</c:v>
                </c:pt>
              </c:strCache>
            </c:strRef>
          </c:cat>
          <c:val>
            <c:numRef>
              <c:f>Charts!$B$2:$B$5</c:f>
              <c:numCache>
                <c:formatCode>0.00%</c:formatCode>
                <c:ptCount val="4"/>
                <c:pt idx="0">
                  <c:v>0.68899999999999995</c:v>
                </c:pt>
                <c:pt idx="1">
                  <c:v>0.30909999999999999</c:v>
                </c:pt>
                <c:pt idx="2">
                  <c:v>3.1250000000000001E-4</c:v>
                </c:pt>
                <c:pt idx="3">
                  <c:v>1.5624999999999999E-3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AB1-46BB-93B8-7555F889E1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Dependent Eligibility Verification Required?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6621005493345046"/>
          <c:y val="0.10463878786465451"/>
          <c:w val="0.43384047799635322"/>
          <c:h val="0.60586256204996225"/>
        </c:manualLayout>
      </c:layout>
      <c:pieChart>
        <c:varyColors val="1"/>
        <c:ser>
          <c:idx val="0"/>
          <c:order val="0"/>
          <c:explosion val="1"/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EA7-4CFB-B75D-0B437F5A7B46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EA7-4CFB-B75D-0B437F5A7B46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EA7-4CFB-B75D-0B437F5A7B4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Deps!$A$2:$A$4</c:f>
              <c:strCache>
                <c:ptCount val="3"/>
                <c:pt idx="0">
                  <c:v>Yes</c:v>
                </c:pt>
                <c:pt idx="1">
                  <c:v>No - however employee provides electronic signature agreement or attestation</c:v>
                </c:pt>
                <c:pt idx="2">
                  <c:v>No - 100% honor system without agreement or attestation requirements</c:v>
                </c:pt>
              </c:strCache>
            </c:strRef>
          </c:cat>
          <c:val>
            <c:numRef>
              <c:f>Deps!$B$2:$B$4</c:f>
              <c:numCache>
                <c:formatCode>0%</c:formatCode>
                <c:ptCount val="3"/>
                <c:pt idx="0">
                  <c:v>0.44</c:v>
                </c:pt>
                <c:pt idx="1">
                  <c:v>0.36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EA7-4CFB-B75D-0B437F5A7B4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Benefits Offered to Domestic Partners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47684797555016556"/>
          <c:y val="0.12747863777558988"/>
          <c:w val="0.48343763769746873"/>
          <c:h val="0.6825568310675239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Deps!$A$22</c:f>
              <c:strCache>
                <c:ptCount val="1"/>
                <c:pt idx="0">
                  <c:v>Opposite-sex domestic partners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Deps!$B$21:$I$21</c:f>
              <c:strCache>
                <c:ptCount val="8"/>
                <c:pt idx="0">
                  <c:v>Voluntary Plans - Long Term Care</c:v>
                </c:pt>
                <c:pt idx="1">
                  <c:v>Voluntary Plans - Financial Planning Services</c:v>
                </c:pt>
                <c:pt idx="2">
                  <c:v>Voluntary Plans - Legal Insurance</c:v>
                </c:pt>
                <c:pt idx="3">
                  <c:v>Life Insurance/AD&amp;D</c:v>
                </c:pt>
                <c:pt idx="4">
                  <c:v>Employee Assistance Program (EAP)</c:v>
                </c:pt>
                <c:pt idx="5">
                  <c:v>Vision</c:v>
                </c:pt>
                <c:pt idx="6">
                  <c:v>Dental</c:v>
                </c:pt>
                <c:pt idx="7">
                  <c:v>Medical</c:v>
                </c:pt>
              </c:strCache>
            </c:strRef>
          </c:cat>
          <c:val>
            <c:numRef>
              <c:f>Deps!$B$22:$I$22</c:f>
              <c:numCache>
                <c:formatCode>0%</c:formatCode>
                <c:ptCount val="8"/>
                <c:pt idx="0">
                  <c:v>0.32</c:v>
                </c:pt>
                <c:pt idx="1">
                  <c:v>0.37</c:v>
                </c:pt>
                <c:pt idx="2">
                  <c:v>0.74</c:v>
                </c:pt>
                <c:pt idx="3">
                  <c:v>0.94</c:v>
                </c:pt>
                <c:pt idx="4">
                  <c:v>0.97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CA-4626-8D64-66B0B0F92E58}"/>
            </c:ext>
          </c:extLst>
        </c:ser>
        <c:ser>
          <c:idx val="1"/>
          <c:order val="1"/>
          <c:tx>
            <c:strRef>
              <c:f>Deps!$A$23</c:f>
              <c:strCache>
                <c:ptCount val="1"/>
                <c:pt idx="0">
                  <c:v>Same-sex domestic partners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Deps!$B$21:$I$21</c:f>
              <c:strCache>
                <c:ptCount val="8"/>
                <c:pt idx="0">
                  <c:v>Voluntary Plans - Long Term Care</c:v>
                </c:pt>
                <c:pt idx="1">
                  <c:v>Voluntary Plans - Financial Planning Services</c:v>
                </c:pt>
                <c:pt idx="2">
                  <c:v>Voluntary Plans - Legal Insurance</c:v>
                </c:pt>
                <c:pt idx="3">
                  <c:v>Life Insurance/AD&amp;D</c:v>
                </c:pt>
                <c:pt idx="4">
                  <c:v>Employee Assistance Program (EAP)</c:v>
                </c:pt>
                <c:pt idx="5">
                  <c:v>Vision</c:v>
                </c:pt>
                <c:pt idx="6">
                  <c:v>Dental</c:v>
                </c:pt>
                <c:pt idx="7">
                  <c:v>Medical</c:v>
                </c:pt>
              </c:strCache>
            </c:strRef>
          </c:cat>
          <c:val>
            <c:numRef>
              <c:f>Deps!$B$23:$I$23</c:f>
              <c:numCache>
                <c:formatCode>0%</c:formatCode>
                <c:ptCount val="8"/>
                <c:pt idx="0">
                  <c:v>0.33</c:v>
                </c:pt>
                <c:pt idx="1">
                  <c:v>0.37</c:v>
                </c:pt>
                <c:pt idx="2">
                  <c:v>0.75</c:v>
                </c:pt>
                <c:pt idx="3">
                  <c:v>0.94</c:v>
                </c:pt>
                <c:pt idx="4">
                  <c:v>0.97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CA-4626-8D64-66B0B0F92E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33001056"/>
        <c:axId val="432998976"/>
      </c:barChart>
      <c:catAx>
        <c:axId val="4330010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2998976"/>
        <c:crosses val="autoZero"/>
        <c:auto val="1"/>
        <c:lblAlgn val="ctr"/>
        <c:lblOffset val="100"/>
        <c:noMultiLvlLbl val="0"/>
      </c:catAx>
      <c:valAx>
        <c:axId val="432998976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001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E0C3-4230-B033-6DED118E2D88}"/>
              </c:ext>
            </c:extLst>
          </c:dPt>
          <c:dPt>
            <c:idx val="3"/>
            <c:invertIfNegative val="0"/>
            <c:bubble3D val="0"/>
            <c:spPr>
              <a:solidFill>
                <a:srgbClr val="F29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E0C3-4230-B033-6DED118E2D88}"/>
              </c:ext>
            </c:extLst>
          </c:dPt>
          <c:dPt>
            <c:idx val="4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0C3-4230-B033-6DED118E2D88}"/>
              </c:ext>
            </c:extLst>
          </c:dPt>
          <c:dPt>
            <c:idx val="5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E0C3-4230-B033-6DED118E2D88}"/>
              </c:ext>
            </c:extLst>
          </c:dPt>
          <c:dPt>
            <c:idx val="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0C3-4230-B033-6DED118E2D88}"/>
              </c:ext>
            </c:extLst>
          </c:dPt>
          <c:dPt>
            <c:idx val="7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E0C3-4230-B033-6DED118E2D88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0C3-4230-B033-6DED118E2D88}"/>
              </c:ext>
            </c:extLst>
          </c:dPt>
          <c:dPt>
            <c:idx val="10"/>
            <c:invertIfNegative val="0"/>
            <c:bubble3D val="0"/>
            <c:spPr>
              <a:solidFill>
                <a:srgbClr val="FF99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0C3-4230-B033-6DED118E2D88}"/>
              </c:ext>
            </c:extLst>
          </c:dPt>
          <c:dPt>
            <c:idx val="1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0C3-4230-B033-6DED118E2D88}"/>
              </c:ext>
            </c:extLst>
          </c:dPt>
          <c:dPt>
            <c:idx val="1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0C3-4230-B033-6DED118E2D88}"/>
              </c:ext>
            </c:extLst>
          </c:dPt>
          <c:dPt>
            <c:idx val="1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0C3-4230-B033-6DED118E2D88}"/>
              </c:ext>
            </c:extLst>
          </c:dPt>
          <c:dPt>
            <c:idx val="1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0C3-4230-B033-6DED118E2D8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Tiers!$A$3:$A$18</c:f>
              <c:strCache>
                <c:ptCount val="16"/>
                <c:pt idx="0">
                  <c:v>Family (employee + spouse/DP + dependent) with 5 children</c:v>
                </c:pt>
                <c:pt idx="1">
                  <c:v>Family (employee + spouse/DP + dependent) with 4 children</c:v>
                </c:pt>
                <c:pt idx="2">
                  <c:v>Family (employee + spouse/DP + dependent) with 3 children</c:v>
                </c:pt>
                <c:pt idx="3">
                  <c:v>Family (employee + spouse/DP + dependent) with 2 children</c:v>
                </c:pt>
                <c:pt idx="4">
                  <c:v>Family (employee + spouse/DP + dependent) with 1 child</c:v>
                </c:pt>
                <c:pt idx="5">
                  <c:v>Family (employee + spouse/DP + dependent) with any child(ren)</c:v>
                </c:pt>
                <c:pt idx="6">
                  <c:v>Employee + 5 children</c:v>
                </c:pt>
                <c:pt idx="7">
                  <c:v>Employee + 4 children</c:v>
                </c:pt>
                <c:pt idx="8">
                  <c:v>Employee + 3 children</c:v>
                </c:pt>
                <c:pt idx="9">
                  <c:v>Employee + 2 children</c:v>
                </c:pt>
                <c:pt idx="10">
                  <c:v>Employee + 1 child</c:v>
                </c:pt>
                <c:pt idx="11">
                  <c:v>Employee + any child(ren)</c:v>
                </c:pt>
                <c:pt idx="12">
                  <c:v>Employee + Spouse/DP or child(ren)</c:v>
                </c:pt>
                <c:pt idx="13">
                  <c:v>Employee + Spouse/DP</c:v>
                </c:pt>
                <c:pt idx="14">
                  <c:v>Employee only</c:v>
                </c:pt>
                <c:pt idx="15">
                  <c:v>Waive or Opt Out</c:v>
                </c:pt>
              </c:strCache>
            </c:strRef>
          </c:cat>
          <c:val>
            <c:numRef>
              <c:f>Tiers!$B$3:$B$18</c:f>
              <c:numCache>
                <c:formatCode>General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4</c:v>
                </c:pt>
                <c:pt idx="4">
                  <c:v>3</c:v>
                </c:pt>
                <c:pt idx="5">
                  <c:v>57</c:v>
                </c:pt>
                <c:pt idx="6">
                  <c:v>1</c:v>
                </c:pt>
                <c:pt idx="7">
                  <c:v>1</c:v>
                </c:pt>
                <c:pt idx="8">
                  <c:v>3</c:v>
                </c:pt>
                <c:pt idx="9">
                  <c:v>5</c:v>
                </c:pt>
                <c:pt idx="10">
                  <c:v>6</c:v>
                </c:pt>
                <c:pt idx="11">
                  <c:v>58</c:v>
                </c:pt>
                <c:pt idx="12">
                  <c:v>3</c:v>
                </c:pt>
                <c:pt idx="13">
                  <c:v>63</c:v>
                </c:pt>
                <c:pt idx="14">
                  <c:v>64</c:v>
                </c:pt>
                <c:pt idx="15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C3-4230-B033-6DED118E2D8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805680432"/>
        <c:axId val="805680848"/>
      </c:barChart>
      <c:catAx>
        <c:axId val="8056804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5680848"/>
        <c:crosses val="autoZero"/>
        <c:auto val="1"/>
        <c:lblAlgn val="ctr"/>
        <c:lblOffset val="100"/>
        <c:noMultiLvlLbl val="0"/>
      </c:catAx>
      <c:valAx>
        <c:axId val="8056808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# of Companies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5680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Tiers!$A$24:$A$37</c:f>
              <c:strCache>
                <c:ptCount val="14"/>
                <c:pt idx="0">
                  <c:v>Family (employee + spouse/DP + dependent) with 3 children</c:v>
                </c:pt>
                <c:pt idx="1">
                  <c:v>Family (employee + spouse/DP + dependent) with 2 children</c:v>
                </c:pt>
                <c:pt idx="2">
                  <c:v>Family (employee + spouse/DP + dependent) with 1 child</c:v>
                </c:pt>
                <c:pt idx="3">
                  <c:v>Family (employee + spouse/DP + dependent) with any child(ren)</c:v>
                </c:pt>
                <c:pt idx="4">
                  <c:v>Employee + 5 children</c:v>
                </c:pt>
                <c:pt idx="5">
                  <c:v>Employee + 4 children</c:v>
                </c:pt>
                <c:pt idx="6">
                  <c:v>Employee + 3 children</c:v>
                </c:pt>
                <c:pt idx="7">
                  <c:v>Employee + 2 children</c:v>
                </c:pt>
                <c:pt idx="8">
                  <c:v>Employee + 1 child</c:v>
                </c:pt>
                <c:pt idx="9">
                  <c:v>Employee + any child(ren)</c:v>
                </c:pt>
                <c:pt idx="10">
                  <c:v>Employee + spouse/DP or child(ren)</c:v>
                </c:pt>
                <c:pt idx="11">
                  <c:v>Employee + Spouse/DP</c:v>
                </c:pt>
                <c:pt idx="12">
                  <c:v>Employee only</c:v>
                </c:pt>
                <c:pt idx="13">
                  <c:v>Waive or Opt Out</c:v>
                </c:pt>
              </c:strCache>
            </c:strRef>
          </c:cat>
          <c:val>
            <c:numRef>
              <c:f>Tiers!$B$24:$B$37</c:f>
              <c:numCache>
                <c:formatCode>0%</c:formatCode>
                <c:ptCount val="14"/>
                <c:pt idx="0">
                  <c:v>0.08</c:v>
                </c:pt>
                <c:pt idx="1">
                  <c:v>0.24</c:v>
                </c:pt>
                <c:pt idx="2">
                  <c:v>0.13</c:v>
                </c:pt>
                <c:pt idx="3">
                  <c:v>0.34</c:v>
                </c:pt>
                <c:pt idx="4">
                  <c:v>0.02</c:v>
                </c:pt>
                <c:pt idx="5">
                  <c:v>0.08</c:v>
                </c:pt>
                <c:pt idx="6">
                  <c:v>7.0000000000000007E-2</c:v>
                </c:pt>
                <c:pt idx="7">
                  <c:v>0.09</c:v>
                </c:pt>
                <c:pt idx="8">
                  <c:v>0.09</c:v>
                </c:pt>
                <c:pt idx="9">
                  <c:v>0.09</c:v>
                </c:pt>
                <c:pt idx="10">
                  <c:v>0.21</c:v>
                </c:pt>
                <c:pt idx="11">
                  <c:v>0.13</c:v>
                </c:pt>
                <c:pt idx="12">
                  <c:v>0.38</c:v>
                </c:pt>
                <c:pt idx="13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19-41FF-9BF1-110F86A3294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757814144"/>
        <c:axId val="514177888"/>
      </c:barChart>
      <c:catAx>
        <c:axId val="7578141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4177888"/>
        <c:crosses val="autoZero"/>
        <c:auto val="1"/>
        <c:lblAlgn val="ctr"/>
        <c:lblOffset val="100"/>
        <c:noMultiLvlLbl val="0"/>
      </c:catAx>
      <c:valAx>
        <c:axId val="5141778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Average % Enrolled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7814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Offer HDHP with HSA?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E41-4191-9321-43389A381A7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E41-4191-9321-43389A381A7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HSA!$A$2:$A$3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HSA!$B$2:$B$3</c:f>
              <c:numCache>
                <c:formatCode>0%</c:formatCode>
                <c:ptCount val="2"/>
                <c:pt idx="0">
                  <c:v>0.95</c:v>
                </c:pt>
                <c:pt idx="1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E41-4191-9321-43389A381A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HSA Contribution Frequency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C81-496A-952A-F26BF9658F7C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C81-496A-952A-F26BF9658F7C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C81-496A-952A-F26BF9658F7C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C81-496A-952A-F26BF9658F7C}"/>
              </c:ext>
            </c:extLst>
          </c:dPt>
          <c:dPt>
            <c:idx val="4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C81-496A-952A-F26BF9658F7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HSA!$E$20:$E$24</c:f>
              <c:strCache>
                <c:ptCount val="5"/>
                <c:pt idx="0">
                  <c:v>Annually</c:v>
                </c:pt>
                <c:pt idx="1">
                  <c:v>Semi-annually</c:v>
                </c:pt>
                <c:pt idx="2">
                  <c:v>Quarterly</c:v>
                </c:pt>
                <c:pt idx="3">
                  <c:v>Monthly</c:v>
                </c:pt>
                <c:pt idx="4">
                  <c:v>Every pay period</c:v>
                </c:pt>
              </c:strCache>
            </c:strRef>
          </c:cat>
          <c:val>
            <c:numRef>
              <c:f>HSA!$F$20:$F$24</c:f>
              <c:numCache>
                <c:formatCode>0%</c:formatCode>
                <c:ptCount val="5"/>
                <c:pt idx="0">
                  <c:v>0.6</c:v>
                </c:pt>
                <c:pt idx="1">
                  <c:v>7.0000000000000007E-2</c:v>
                </c:pt>
                <c:pt idx="2">
                  <c:v>0.05</c:v>
                </c:pt>
                <c:pt idx="3">
                  <c:v>0.05</c:v>
                </c:pt>
                <c:pt idx="4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81-496A-952A-F26BF9658F7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45383264"/>
        <c:axId val="745387424"/>
      </c:barChart>
      <c:catAx>
        <c:axId val="745383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5387424"/>
        <c:crosses val="autoZero"/>
        <c:auto val="1"/>
        <c:lblAlgn val="ctr"/>
        <c:lblOffset val="100"/>
        <c:noMultiLvlLbl val="0"/>
      </c:catAx>
      <c:valAx>
        <c:axId val="745387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5383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Action Taken if Employee Does Not Contribute?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67F-4F95-BB3C-E6029CA058C0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67F-4F95-BB3C-E6029CA058C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HSA!$A$39:$A$40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HSA!$B$39:$B$40</c:f>
              <c:numCache>
                <c:formatCode>0%</c:formatCode>
                <c:ptCount val="2"/>
                <c:pt idx="0">
                  <c:v>0.1</c:v>
                </c:pt>
                <c:pt idx="1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67F-4F95-BB3C-E6029CA058C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Position HSA as Part of Retirement Savings Strategy?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8722355853667464"/>
          <c:y val="0.1763311606705647"/>
          <c:w val="0.40692815220709216"/>
          <c:h val="0.6280865504913394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7E7-4D73-AF31-1246B45359BB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7E7-4D73-AF31-1246B45359BB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7E7-4D73-AF31-1246B45359B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HSA!$A$60:$A$62</c:f>
              <c:strCache>
                <c:ptCount val="3"/>
                <c:pt idx="0">
                  <c:v>Yes</c:v>
                </c:pt>
                <c:pt idx="1">
                  <c:v>No, but considering</c:v>
                </c:pt>
                <c:pt idx="2">
                  <c:v>No, and not considering</c:v>
                </c:pt>
              </c:strCache>
            </c:strRef>
          </c:cat>
          <c:val>
            <c:numRef>
              <c:f>HSA!$B$60:$B$62</c:f>
              <c:numCache>
                <c:formatCode>0%</c:formatCode>
                <c:ptCount val="3"/>
                <c:pt idx="0">
                  <c:v>0.57999999999999996</c:v>
                </c:pt>
                <c:pt idx="1">
                  <c:v>0.17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7E7-4D73-AF31-1246B45359BB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HSA Investment Options Offered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HSA!$A$81:$A$84</c:f>
              <c:strCache>
                <c:ptCount val="4"/>
                <c:pt idx="0">
                  <c:v>Mutual funds</c:v>
                </c:pt>
                <c:pt idx="1">
                  <c:v>Self-directed brokerage</c:v>
                </c:pt>
                <c:pt idx="2">
                  <c:v>CDs</c:v>
                </c:pt>
                <c:pt idx="3">
                  <c:v>Stocks, bonds, ETFs</c:v>
                </c:pt>
              </c:strCache>
            </c:strRef>
          </c:cat>
          <c:val>
            <c:numRef>
              <c:f>HSA!$B$81:$B$84</c:f>
              <c:numCache>
                <c:formatCode>0%</c:formatCode>
                <c:ptCount val="4"/>
                <c:pt idx="0">
                  <c:v>0.87</c:v>
                </c:pt>
                <c:pt idx="1">
                  <c:v>0.31</c:v>
                </c:pt>
                <c:pt idx="2">
                  <c:v>0.04</c:v>
                </c:pt>
                <c:pt idx="3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79-4618-8CDE-A22493B7AE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51511328"/>
        <c:axId val="751511744"/>
      </c:barChart>
      <c:catAx>
        <c:axId val="751511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1511744"/>
        <c:crosses val="autoZero"/>
        <c:auto val="1"/>
        <c:lblAlgn val="ctr"/>
        <c:lblOffset val="100"/>
        <c:noMultiLvlLbl val="0"/>
      </c:catAx>
      <c:valAx>
        <c:axId val="751511744"/>
        <c:scaling>
          <c:orientation val="minMax"/>
          <c:max val="0.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1511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HSA Investments Mirror 401(k) Lineup?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HSA!$A$98:$A$101</c:f>
              <c:strCache>
                <c:ptCount val="4"/>
                <c:pt idx="0">
                  <c:v>Yes, all the funds are the same</c:v>
                </c:pt>
                <c:pt idx="1">
                  <c:v>Yes, some are the same</c:v>
                </c:pt>
                <c:pt idx="2">
                  <c:v>Not currently, but this is the goal</c:v>
                </c:pt>
                <c:pt idx="3">
                  <c:v>No, and this is not a goal</c:v>
                </c:pt>
              </c:strCache>
            </c:strRef>
          </c:cat>
          <c:val>
            <c:numRef>
              <c:f>HSA!$B$98:$B$101</c:f>
              <c:numCache>
                <c:formatCode>0%</c:formatCode>
                <c:ptCount val="4"/>
                <c:pt idx="0">
                  <c:v>0</c:v>
                </c:pt>
                <c:pt idx="1">
                  <c:v>0.15</c:v>
                </c:pt>
                <c:pt idx="2">
                  <c:v>7.0000000000000007E-2</c:v>
                </c:pt>
                <c:pt idx="3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74-4C1E-81C7-B4DCF8E3B82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39372176"/>
        <c:axId val="839371760"/>
      </c:barChart>
      <c:catAx>
        <c:axId val="839372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9371760"/>
        <c:crosses val="autoZero"/>
        <c:auto val="1"/>
        <c:lblAlgn val="ctr"/>
        <c:lblOffset val="100"/>
        <c:noMultiLvlLbl val="0"/>
      </c:catAx>
      <c:valAx>
        <c:axId val="839371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9372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Gender Identities Tracked</a:t>
            </a:r>
          </a:p>
        </c:rich>
      </c:tx>
      <c:layout>
        <c:manualLayout>
          <c:xMode val="edge"/>
          <c:yMode val="edge"/>
          <c:x val="0.28971522309711284"/>
          <c:y val="9.259259259259258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D73-4470-9EAD-F87ED7963D0D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D73-4470-9EAD-F87ED7963D0D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D73-4470-9EAD-F87ED7963D0D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D73-4470-9EAD-F87ED7963D0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Charts!$N$3:$N$6</c:f>
              <c:strCache>
                <c:ptCount val="4"/>
                <c:pt idx="0">
                  <c:v>Male</c:v>
                </c:pt>
                <c:pt idx="1">
                  <c:v>Female</c:v>
                </c:pt>
                <c:pt idx="2">
                  <c:v>Did not disclose</c:v>
                </c:pt>
                <c:pt idx="3">
                  <c:v>Nonbinary</c:v>
                </c:pt>
              </c:strCache>
            </c:strRef>
          </c:cat>
          <c:val>
            <c:numRef>
              <c:f>Charts!$O$3:$O$6</c:f>
              <c:numCache>
                <c:formatCode>0%</c:formatCode>
                <c:ptCount val="4"/>
                <c:pt idx="0">
                  <c:v>1</c:v>
                </c:pt>
                <c:pt idx="1">
                  <c:v>1</c:v>
                </c:pt>
                <c:pt idx="2">
                  <c:v>0.44</c:v>
                </c:pt>
                <c:pt idx="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73-4470-9EAD-F87ED7963D0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43267152"/>
        <c:axId val="543265072"/>
      </c:barChart>
      <c:catAx>
        <c:axId val="543267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3265072"/>
        <c:crosses val="autoZero"/>
        <c:auto val="1"/>
        <c:lblAlgn val="ctr"/>
        <c:lblOffset val="100"/>
        <c:noMultiLvlLbl val="0"/>
      </c:catAx>
      <c:valAx>
        <c:axId val="543265072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3267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Survivor Support Provided?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5642416153765063"/>
          <c:y val="0.11842434443124646"/>
          <c:w val="0.49923469106217344"/>
          <c:h val="0.780478655696965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A62-4170-844D-9315280FFC24}"/>
              </c:ext>
            </c:extLst>
          </c:dPt>
          <c:dPt>
            <c:idx val="1"/>
            <c:bubble3D val="0"/>
            <c:spPr>
              <a:solidFill>
                <a:srgbClr val="FF99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A62-4170-844D-9315280FFC2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Survivors!$A$2:$A$3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Survivors!$B$2:$B$3</c:f>
              <c:numCache>
                <c:formatCode>General</c:formatCode>
                <c:ptCount val="2"/>
                <c:pt idx="0">
                  <c:v>33</c:v>
                </c:pt>
                <c:pt idx="1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A62-4170-844D-9315280FFC2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Survivor Support Provided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55F-4884-9B7D-EB319D6CC9CF}"/>
              </c:ext>
            </c:extLst>
          </c:dPt>
          <c:dPt>
            <c:idx val="2"/>
            <c:invertIfNegative val="0"/>
            <c:bubble3D val="0"/>
            <c:spPr>
              <a:solidFill>
                <a:srgbClr val="FF99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C55F-4884-9B7D-EB319D6CC9CF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55F-4884-9B7D-EB319D6CC9CF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C55F-4884-9B7D-EB319D6CC9CF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55F-4884-9B7D-EB319D6CC9CF}"/>
              </c:ext>
            </c:extLst>
          </c:dPt>
          <c:dPt>
            <c:idx val="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C55F-4884-9B7D-EB319D6CC9CF}"/>
              </c:ext>
            </c:extLst>
          </c:dPt>
          <c:dPt>
            <c:idx val="7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55F-4884-9B7D-EB319D6CC9CF}"/>
              </c:ext>
            </c:extLst>
          </c:dPt>
          <c:dPt>
            <c:idx val="8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55F-4884-9B7D-EB319D6CC9C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Survivors!$A$21:$A$29</c:f>
              <c:strCache>
                <c:ptCount val="9"/>
                <c:pt idx="0">
                  <c:v>Scholarship payment or college fund contribution</c:v>
                </c:pt>
                <c:pt idx="1">
                  <c:v>Funeral/Burial payment</c:v>
                </c:pt>
                <c:pt idx="2">
                  <c:v>None of the above</c:v>
                </c:pt>
                <c:pt idx="3">
                  <c:v>Donation to non-profit or charity</c:v>
                </c:pt>
                <c:pt idx="4">
                  <c:v>Services beyond EAP</c:v>
                </c:pt>
                <c:pt idx="5">
                  <c:v>Financial advisory services</c:v>
                </c:pt>
                <c:pt idx="6">
                  <c:v>Acceleration of benefits</c:v>
                </c:pt>
                <c:pt idx="7">
                  <c:v>Lump-sum payment</c:v>
                </c:pt>
                <c:pt idx="8">
                  <c:v>Other</c:v>
                </c:pt>
              </c:strCache>
            </c:strRef>
          </c:cat>
          <c:val>
            <c:numRef>
              <c:f>Survivors!$B$21:$B$29</c:f>
              <c:numCache>
                <c:formatCode>0%</c:formatCode>
                <c:ptCount val="9"/>
                <c:pt idx="0">
                  <c:v>0.03</c:v>
                </c:pt>
                <c:pt idx="1">
                  <c:v>0.03</c:v>
                </c:pt>
                <c:pt idx="2">
                  <c:v>0.06</c:v>
                </c:pt>
                <c:pt idx="3">
                  <c:v>0.13</c:v>
                </c:pt>
                <c:pt idx="4">
                  <c:v>0.13</c:v>
                </c:pt>
                <c:pt idx="5">
                  <c:v>0.28000000000000003</c:v>
                </c:pt>
                <c:pt idx="6">
                  <c:v>0.31</c:v>
                </c:pt>
                <c:pt idx="7">
                  <c:v>0.47</c:v>
                </c:pt>
                <c:pt idx="8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5F-4884-9B7D-EB319D6CC9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76465472"/>
        <c:axId val="976466304"/>
      </c:barChart>
      <c:catAx>
        <c:axId val="9764654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6466304"/>
        <c:crosses val="autoZero"/>
        <c:auto val="1"/>
        <c:lblAlgn val="ctr"/>
        <c:lblOffset val="100"/>
        <c:noMultiLvlLbl val="0"/>
      </c:catAx>
      <c:valAx>
        <c:axId val="9764663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6465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Subsidize COBRA for Surviving Dependents?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D8A-4D9F-8030-59B1316DD83C}"/>
              </c:ext>
            </c:extLst>
          </c:dPt>
          <c:dPt>
            <c:idx val="1"/>
            <c:bubble3D val="0"/>
            <c:spPr>
              <a:solidFill>
                <a:srgbClr val="FF33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D8A-4D9F-8030-59B1316DD83C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D8A-4D9F-8030-59B1316DD83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Survivors!$A$36:$A$38</c:f>
              <c:strCache>
                <c:ptCount val="3"/>
                <c:pt idx="0">
                  <c:v>Yes, fully subsidized</c:v>
                </c:pt>
                <c:pt idx="1">
                  <c:v>Yes, partially subsidized</c:v>
                </c:pt>
                <c:pt idx="2">
                  <c:v>No</c:v>
                </c:pt>
              </c:strCache>
            </c:strRef>
          </c:cat>
          <c:val>
            <c:numRef>
              <c:f>Survivors!$B$36:$B$38</c:f>
              <c:numCache>
                <c:formatCode>0%</c:formatCode>
                <c:ptCount val="3"/>
                <c:pt idx="0">
                  <c:v>0.69</c:v>
                </c:pt>
                <c:pt idx="1">
                  <c:v>0.12</c:v>
                </c:pt>
                <c:pt idx="2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D8A-4D9F-8030-59B1316DD83C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Duration of Subsidized COBRA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29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Survivors!$A$46:$A$50</c:f>
              <c:strCache>
                <c:ptCount val="5"/>
                <c:pt idx="0">
                  <c:v>2 months</c:v>
                </c:pt>
                <c:pt idx="1">
                  <c:v>3 months</c:v>
                </c:pt>
                <c:pt idx="2">
                  <c:v>6 months</c:v>
                </c:pt>
                <c:pt idx="3">
                  <c:v>9 months</c:v>
                </c:pt>
                <c:pt idx="4">
                  <c:v>12 months</c:v>
                </c:pt>
              </c:strCache>
            </c:strRef>
          </c:cat>
          <c:val>
            <c:numRef>
              <c:f>Survivors!$B$46:$B$50</c:f>
              <c:numCache>
                <c:formatCode>General</c:formatCode>
                <c:ptCount val="5"/>
                <c:pt idx="0">
                  <c:v>1</c:v>
                </c:pt>
                <c:pt idx="1">
                  <c:v>6</c:v>
                </c:pt>
                <c:pt idx="2">
                  <c:v>6</c:v>
                </c:pt>
                <c:pt idx="3">
                  <c:v>1</c:v>
                </c:pt>
                <c:pt idx="4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3A-462A-AAAD-B392338AD86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52216320"/>
        <c:axId val="1352219232"/>
      </c:barChart>
      <c:catAx>
        <c:axId val="1352216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2219232"/>
        <c:crosses val="autoZero"/>
        <c:auto val="1"/>
        <c:lblAlgn val="ctr"/>
        <c:lblOffset val="100"/>
        <c:noMultiLvlLbl val="0"/>
      </c:catAx>
      <c:valAx>
        <c:axId val="1352219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#</a:t>
                </a:r>
                <a:r>
                  <a:rPr lang="en-US" baseline="0" dirty="0"/>
                  <a:t> of Companies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2216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Key Priorities &amp; Goals for 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CBD-4937-9CC1-CC118E1C5F24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CBD-4937-9CC1-CC118E1C5F24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CBD-4937-9CC1-CC118E1C5F24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CBD-4937-9CC1-CC118E1C5F24}"/>
              </c:ext>
            </c:extLst>
          </c:dPt>
          <c:dPt>
            <c:idx val="4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CBD-4937-9CC1-CC118E1C5F2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Wellness</c:v>
                </c:pt>
                <c:pt idx="1">
                  <c:v>Communications</c:v>
                </c:pt>
                <c:pt idx="2">
                  <c:v>Compliance</c:v>
                </c:pt>
                <c:pt idx="3">
                  <c:v>Other</c:v>
                </c:pt>
                <c:pt idx="4">
                  <c:v>Cost Containment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46</c:v>
                </c:pt>
                <c:pt idx="1">
                  <c:v>41</c:v>
                </c:pt>
                <c:pt idx="2">
                  <c:v>21</c:v>
                </c:pt>
                <c:pt idx="3">
                  <c:v>17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BD-4937-9CC1-CC118E1C5F2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11906320"/>
        <c:axId val="1611907984"/>
      </c:barChart>
      <c:catAx>
        <c:axId val="1611906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1907984"/>
        <c:crosses val="autoZero"/>
        <c:auto val="1"/>
        <c:lblAlgn val="ctr"/>
        <c:lblOffset val="100"/>
        <c:noMultiLvlLbl val="0"/>
      </c:catAx>
      <c:valAx>
        <c:axId val="1611907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# of</a:t>
                </a:r>
                <a:r>
                  <a:rPr lang="en-US" baseline="0" dirty="0"/>
                  <a:t> Companies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1906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Midwife Services Covered by Medical Plan?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9063151576365143"/>
          <c:y val="0.13150411758189004"/>
          <c:w val="0.4077019432724735"/>
          <c:h val="0.7160087762802378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156-445B-B8C1-D02BB38B69F5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156-445B-B8C1-D02BB38B69F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Sheet1!$A$19:$A$20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Sheet1!$B$19:$B$20</c:f>
              <c:numCache>
                <c:formatCode>0%</c:formatCode>
                <c:ptCount val="2"/>
                <c:pt idx="0">
                  <c:v>0.69</c:v>
                </c:pt>
                <c:pt idx="1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156-445B-B8C1-D02BB38B69F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normalizeH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pPr>
            <a:r>
              <a:rPr lang="en-US" sz="1600" b="1" dirty="0">
                <a:latin typeface="+mn-lt"/>
              </a:rPr>
              <a:t>Doula Coverage Provided?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normalizeH="0" baseline="0">
              <a:solidFill>
                <a:schemeClr val="tx1"/>
              </a:solidFill>
              <a:latin typeface="+mn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167-413D-A7DD-1AB5B594B1BB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167-413D-A7DD-1AB5B594B1BB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167-413D-A7DD-1AB5B594B1B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Sheet1!$A$24:$A$26</c:f>
              <c:strCache>
                <c:ptCount val="3"/>
                <c:pt idx="0">
                  <c:v>Yes, under the medical plan</c:v>
                </c:pt>
                <c:pt idx="1">
                  <c:v>Yes, under another plan (e.g., Maven)</c:v>
                </c:pt>
                <c:pt idx="2">
                  <c:v>No</c:v>
                </c:pt>
              </c:strCache>
            </c:strRef>
          </c:cat>
          <c:val>
            <c:numRef>
              <c:f>Sheet1!$B$24:$B$26</c:f>
              <c:numCache>
                <c:formatCode>0%</c:formatCode>
                <c:ptCount val="3"/>
                <c:pt idx="0">
                  <c:v>0.09</c:v>
                </c:pt>
                <c:pt idx="1">
                  <c:v>0.08</c:v>
                </c:pt>
                <c:pt idx="2">
                  <c:v>0.83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167-413D-A7DD-1AB5B594B1BB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Stand-alone Birth Centers Covered by Health Plan?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BD1E-42DE-86AC-0863564AE35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BD1E-42DE-86AC-0863564AE35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D1E-42DE-86AC-0863564AE35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BD1E-42DE-86AC-0863564AE358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'Goals, Birth'!$A$46:$A$47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'Goals, Birth'!$B$46:$B$47</c:f>
              <c:numCache>
                <c:formatCode>0%</c:formatCode>
                <c:ptCount val="2"/>
                <c:pt idx="0">
                  <c:v>0.52</c:v>
                </c:pt>
                <c:pt idx="1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D1E-42DE-86AC-0863564AE35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Childcare and/or Eldercare Offered?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'Child Eldercare'!$A$2</c:f>
              <c:strCache>
                <c:ptCount val="1"/>
                <c:pt idx="0">
                  <c:v>Offer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'Child Eldercare'!$B$1:$D$1</c:f>
              <c:strCache>
                <c:ptCount val="3"/>
                <c:pt idx="0">
                  <c:v>Childcare</c:v>
                </c:pt>
                <c:pt idx="1">
                  <c:v>Backup Childcare</c:v>
                </c:pt>
                <c:pt idx="2">
                  <c:v>Eldercare</c:v>
                </c:pt>
              </c:strCache>
            </c:strRef>
          </c:cat>
          <c:val>
            <c:numRef>
              <c:f>'Child Eldercare'!$B$2:$D$2</c:f>
              <c:numCache>
                <c:formatCode>General</c:formatCode>
                <c:ptCount val="3"/>
                <c:pt idx="0">
                  <c:v>50</c:v>
                </c:pt>
                <c:pt idx="1">
                  <c:v>47</c:v>
                </c:pt>
                <c:pt idx="2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0C-4EA1-B32E-3E2C744DDFC3}"/>
            </c:ext>
          </c:extLst>
        </c:ser>
        <c:ser>
          <c:idx val="1"/>
          <c:order val="1"/>
          <c:tx>
            <c:strRef>
              <c:f>'Child Eldercare'!$A$3</c:f>
              <c:strCache>
                <c:ptCount val="1"/>
                <c:pt idx="0">
                  <c:v>Do Not Offer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'Child Eldercare'!$B$1:$D$1</c:f>
              <c:strCache>
                <c:ptCount val="3"/>
                <c:pt idx="0">
                  <c:v>Childcare</c:v>
                </c:pt>
                <c:pt idx="1">
                  <c:v>Backup Childcare</c:v>
                </c:pt>
                <c:pt idx="2">
                  <c:v>Eldercare</c:v>
                </c:pt>
              </c:strCache>
            </c:strRef>
          </c:cat>
          <c:val>
            <c:numRef>
              <c:f>'Child Eldercare'!$B$3:$D$3</c:f>
              <c:numCache>
                <c:formatCode>General</c:formatCode>
                <c:ptCount val="3"/>
                <c:pt idx="0">
                  <c:v>14</c:v>
                </c:pt>
                <c:pt idx="1">
                  <c:v>3</c:v>
                </c:pt>
                <c:pt idx="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0C-4EA1-B32E-3E2C744DDFC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99281600"/>
        <c:axId val="1899284928"/>
      </c:barChart>
      <c:catAx>
        <c:axId val="1899281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9284928"/>
        <c:crosses val="autoZero"/>
        <c:auto val="1"/>
        <c:lblAlgn val="ctr"/>
        <c:lblOffset val="100"/>
        <c:noMultiLvlLbl val="0"/>
      </c:catAx>
      <c:valAx>
        <c:axId val="1899284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# of Companies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9281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Subsidy/Reimbursement Offered for Childcare or Backup Care?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'Child Eldercare'!$A$19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'Child Eldercare'!$B$18:$C$18</c:f>
              <c:strCache>
                <c:ptCount val="2"/>
                <c:pt idx="0">
                  <c:v>Backup Childcare</c:v>
                </c:pt>
                <c:pt idx="1">
                  <c:v>Childcare</c:v>
                </c:pt>
              </c:strCache>
            </c:strRef>
          </c:cat>
          <c:val>
            <c:numRef>
              <c:f>'Child Eldercare'!$B$19:$C$19</c:f>
              <c:numCache>
                <c:formatCode>General</c:formatCode>
                <c:ptCount val="2"/>
                <c:pt idx="0">
                  <c:v>32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63-4E95-9E23-331C6FD938FE}"/>
            </c:ext>
          </c:extLst>
        </c:ser>
        <c:ser>
          <c:idx val="1"/>
          <c:order val="1"/>
          <c:tx>
            <c:strRef>
              <c:f>'Child Eldercare'!$A$20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'Child Eldercare'!$B$18:$C$18</c:f>
              <c:strCache>
                <c:ptCount val="2"/>
                <c:pt idx="0">
                  <c:v>Backup Childcare</c:v>
                </c:pt>
                <c:pt idx="1">
                  <c:v>Childcare</c:v>
                </c:pt>
              </c:strCache>
            </c:strRef>
          </c:cat>
          <c:val>
            <c:numRef>
              <c:f>'Child Eldercare'!$B$20:$C$20</c:f>
              <c:numCache>
                <c:formatCode>General</c:formatCode>
                <c:ptCount val="2"/>
                <c:pt idx="0">
                  <c:v>16</c:v>
                </c:pt>
                <c:pt idx="1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63-4E95-9E23-331C6FD938F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359217632"/>
        <c:axId val="359223040"/>
      </c:barChart>
      <c:catAx>
        <c:axId val="3592176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223040"/>
        <c:crosses val="autoZero"/>
        <c:auto val="1"/>
        <c:lblAlgn val="ctr"/>
        <c:lblOffset val="100"/>
        <c:noMultiLvlLbl val="0"/>
      </c:catAx>
      <c:valAx>
        <c:axId val="3592230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# of Companies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217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% of Male Workers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Charts!$Z$3</c:f>
              <c:strCache>
                <c:ptCount val="1"/>
                <c:pt idx="0">
                  <c:v>% Male Low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Charts!$AA$2:$AD$2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Charts!$AA$3:$AD$3</c:f>
              <c:numCache>
                <c:formatCode>0%</c:formatCode>
                <c:ptCount val="4"/>
                <c:pt idx="0">
                  <c:v>0.4</c:v>
                </c:pt>
                <c:pt idx="1">
                  <c:v>0.54</c:v>
                </c:pt>
                <c:pt idx="2">
                  <c:v>0.52</c:v>
                </c:pt>
                <c:pt idx="3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A1-41F3-9524-DE5242D72AE3}"/>
            </c:ext>
          </c:extLst>
        </c:ser>
        <c:ser>
          <c:idx val="1"/>
          <c:order val="1"/>
          <c:tx>
            <c:strRef>
              <c:f>Charts!$Z$4</c:f>
              <c:strCache>
                <c:ptCount val="1"/>
                <c:pt idx="0">
                  <c:v>% Male High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Charts!$AA$2:$AD$2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Charts!$AA$4:$AD$4</c:f>
              <c:numCache>
                <c:formatCode>0%</c:formatCode>
                <c:ptCount val="4"/>
                <c:pt idx="0">
                  <c:v>0.82</c:v>
                </c:pt>
                <c:pt idx="1">
                  <c:v>0.82</c:v>
                </c:pt>
                <c:pt idx="2">
                  <c:v>0.82</c:v>
                </c:pt>
                <c:pt idx="3">
                  <c:v>0.81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A1-41F3-9524-DE5242D72AE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49853088"/>
        <c:axId val="549853920"/>
      </c:barChart>
      <c:catAx>
        <c:axId val="549853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9853920"/>
        <c:crosses val="autoZero"/>
        <c:auto val="1"/>
        <c:lblAlgn val="ctr"/>
        <c:lblOffset val="100"/>
        <c:noMultiLvlLbl val="0"/>
      </c:catAx>
      <c:valAx>
        <c:axId val="549853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9853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Charitable Match</a:t>
            </a:r>
            <a:r>
              <a:rPr lang="en-US" baseline="0" dirty="0"/>
              <a:t> Offered?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96A-4ECB-AFC2-A2B89C5676A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96A-4ECB-AFC2-A2B89C5676A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D2FF3A1C-8121-4453-B09C-BE184C5243EF}" type="VALUE">
                      <a:rPr lang="en-US"/>
                      <a:pPr/>
                      <a:t>[VALUE]</a:t>
                    </a:fld>
                    <a:r>
                      <a:rPr lang="en-US" baseline="0" dirty="0"/>
                      <a:t>, Offer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96A-4ECB-AFC2-A2B89C5676A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7A013F2-4599-4E72-9F4D-6637DA62425D}" type="VALUE">
                      <a:rPr lang="en-US"/>
                      <a:pPr/>
                      <a:t>[VALUE]</a:t>
                    </a:fld>
                    <a:r>
                      <a:rPr lang="en-US" baseline="0" dirty="0"/>
                      <a:t>, Do Not Offer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96A-4ECB-AFC2-A2B89C5676AE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Charitable!$A$2:$A$3</c:f>
              <c:strCache>
                <c:ptCount val="2"/>
                <c:pt idx="0">
                  <c:v>Offer</c:v>
                </c:pt>
                <c:pt idx="1">
                  <c:v>Do Not Offer</c:v>
                </c:pt>
              </c:strCache>
            </c:strRef>
          </c:cat>
          <c:val>
            <c:numRef>
              <c:f>Charitable!$B$2:$B$3</c:f>
              <c:numCache>
                <c:formatCode>0%</c:formatCode>
                <c:ptCount val="2"/>
                <c:pt idx="0">
                  <c:v>0.83</c:v>
                </c:pt>
                <c:pt idx="1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96A-4ECB-AFC2-A2B89C5676A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Minimum Hour Requirement for Part-Time Employees</a:t>
            </a:r>
          </a:p>
        </c:rich>
      </c:tx>
      <c:layout>
        <c:manualLayout>
          <c:xMode val="edge"/>
          <c:yMode val="edge"/>
          <c:x val="0.12729911209158701"/>
          <c:y val="2.40501038203664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221-406A-AE37-F0D1B54D5054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221-406A-AE37-F0D1B54D5054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221-406A-AE37-F0D1B54D5054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221-406A-AE37-F0D1B54D505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Charitable!$A$19:$A$22</c:f>
              <c:strCache>
                <c:ptCount val="4"/>
                <c:pt idx="0">
                  <c:v>20+ hours</c:v>
                </c:pt>
                <c:pt idx="1">
                  <c:v>No minimum hour requirement</c:v>
                </c:pt>
                <c:pt idx="2">
                  <c:v>24+ hours</c:v>
                </c:pt>
                <c:pt idx="3">
                  <c:v>30+ hours</c:v>
                </c:pt>
              </c:strCache>
            </c:strRef>
          </c:cat>
          <c:val>
            <c:numRef>
              <c:f>Charitable!$B$19:$B$22</c:f>
              <c:numCache>
                <c:formatCode>0%</c:formatCode>
                <c:ptCount val="4"/>
                <c:pt idx="0">
                  <c:v>0.46</c:v>
                </c:pt>
                <c:pt idx="1">
                  <c:v>0.38</c:v>
                </c:pt>
                <c:pt idx="2">
                  <c:v>0.09</c:v>
                </c:pt>
                <c:pt idx="3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21-406A-AE37-F0D1B54D505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74246656"/>
        <c:axId val="1974244992"/>
      </c:barChart>
      <c:catAx>
        <c:axId val="1974246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4244992"/>
        <c:crosses val="autoZero"/>
        <c:auto val="1"/>
        <c:lblAlgn val="ctr"/>
        <c:lblOffset val="100"/>
        <c:noMultiLvlLbl val="0"/>
      </c:catAx>
      <c:valAx>
        <c:axId val="1974244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4246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Offer a Formal Program for Employees to Perform Volunteer Work?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6113482523063386"/>
          <c:y val="0.17671337707468232"/>
          <c:w val="0.46773487111538914"/>
          <c:h val="0.693542632060644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B17-4A34-9196-8802EE873EFE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B17-4A34-9196-8802EE873EF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Volunteer!$A$2:$A$3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Volunteer!$B$2:$B$3</c:f>
              <c:numCache>
                <c:formatCode>0%</c:formatCode>
                <c:ptCount val="2"/>
                <c:pt idx="0">
                  <c:v>0.82</c:v>
                </c:pt>
                <c:pt idx="1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B17-4A34-9196-8802EE873EF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Volunteer Days Subsidized per Year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Volunteer!$A$21:$A$32</c:f>
              <c:strCache>
                <c:ptCount val="1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10+</c:v>
                </c:pt>
              </c:strCache>
            </c:strRef>
          </c:cat>
          <c:val>
            <c:numRef>
              <c:f>Volunteer!$B$21:$B$32</c:f>
              <c:numCache>
                <c:formatCode>General</c:formatCode>
                <c:ptCount val="12"/>
                <c:pt idx="0">
                  <c:v>4</c:v>
                </c:pt>
                <c:pt idx="1">
                  <c:v>5</c:v>
                </c:pt>
                <c:pt idx="2">
                  <c:v>5</c:v>
                </c:pt>
                <c:pt idx="3">
                  <c:v>3</c:v>
                </c:pt>
                <c:pt idx="4">
                  <c:v>1</c:v>
                </c:pt>
                <c:pt idx="5">
                  <c:v>10</c:v>
                </c:pt>
                <c:pt idx="6">
                  <c:v>5</c:v>
                </c:pt>
                <c:pt idx="7">
                  <c:v>1</c:v>
                </c:pt>
                <c:pt idx="8">
                  <c:v>1</c:v>
                </c:pt>
                <c:pt idx="9">
                  <c:v>0</c:v>
                </c:pt>
                <c:pt idx="10">
                  <c:v>1</c:v>
                </c:pt>
                <c:pt idx="1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5A-4BE0-A7B6-60C6ACD0508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86414336"/>
        <c:axId val="1986413920"/>
      </c:barChart>
      <c:catAx>
        <c:axId val="19864143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# of Days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6413920"/>
        <c:crosses val="autoZero"/>
        <c:auto val="1"/>
        <c:lblAlgn val="ctr"/>
        <c:lblOffset val="100"/>
        <c:noMultiLvlLbl val="0"/>
      </c:catAx>
      <c:valAx>
        <c:axId val="1986413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# of Companies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6414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Working Remotely Stipend/Reimbursement Offered?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spPr>
            <a:solidFill>
              <a:srgbClr val="0070C0"/>
            </a:solidFill>
          </c:spPr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6F8-47BA-9804-A94037B8560B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6F8-47BA-9804-A94037B8560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'WFH ReimStip'!$A$2:$A$3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'WFH ReimStip'!$B$2:$B$3</c:f>
              <c:numCache>
                <c:formatCode>General</c:formatCode>
                <c:ptCount val="2"/>
                <c:pt idx="0">
                  <c:v>34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6F8-47BA-9804-A94037B8560B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Eligible Expenses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'WFH ReimStip'!$A$23:$A$30</c:f>
              <c:strCache>
                <c:ptCount val="8"/>
                <c:pt idx="0">
                  <c:v>Wellbeing equipment</c:v>
                </c:pt>
                <c:pt idx="1">
                  <c:v>Perquisites/Amenities provided to employees working onsite</c:v>
                </c:pt>
                <c:pt idx="2">
                  <c:v>Other</c:v>
                </c:pt>
                <c:pt idx="3">
                  <c:v>Electricity</c:v>
                </c:pt>
                <c:pt idx="4">
                  <c:v>Mobile phone</c:v>
                </c:pt>
                <c:pt idx="5">
                  <c:v>Office supplies</c:v>
                </c:pt>
                <c:pt idx="6">
                  <c:v>Internet</c:v>
                </c:pt>
                <c:pt idx="7">
                  <c:v>Home office set up</c:v>
                </c:pt>
              </c:strCache>
            </c:strRef>
          </c:cat>
          <c:val>
            <c:numRef>
              <c:f>'WFH ReimStip'!$B$23:$B$30</c:f>
              <c:numCache>
                <c:formatCode>General</c:formatCode>
                <c:ptCount val="8"/>
                <c:pt idx="0">
                  <c:v>2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22</c:v>
                </c:pt>
                <c:pt idx="6">
                  <c:v>23</c:v>
                </c:pt>
                <c:pt idx="7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7B-4875-BF04-90D15D6ECA3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426643984"/>
        <c:axId val="1426640656"/>
      </c:barChart>
      <c:catAx>
        <c:axId val="14266439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6640656"/>
        <c:crosses val="autoZero"/>
        <c:auto val="1"/>
        <c:lblAlgn val="ctr"/>
        <c:lblOffset val="100"/>
        <c:noMultiLvlLbl val="0"/>
      </c:catAx>
      <c:valAx>
        <c:axId val="14266406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# of Companies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6643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758-4DB4-83CE-EB649EEC1B2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758-4DB4-83CE-EB649EEC1B2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'Crit Ill'!$A$2:$A$3</c:f>
              <c:strCache>
                <c:ptCount val="2"/>
                <c:pt idx="0">
                  <c:v>Offer</c:v>
                </c:pt>
                <c:pt idx="1">
                  <c:v>Do Not Offer</c:v>
                </c:pt>
              </c:strCache>
            </c:strRef>
          </c:cat>
          <c:val>
            <c:numRef>
              <c:f>'Crit Ill'!$B$2:$B$3</c:f>
              <c:numCache>
                <c:formatCode>0%</c:formatCode>
                <c:ptCount val="2"/>
                <c:pt idx="0">
                  <c:v>0.52</c:v>
                </c:pt>
                <c:pt idx="1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758-4DB4-83CE-EB649EEC1B2C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'Crit Ill'!$A$57:$A$69</c:f>
              <c:strCache>
                <c:ptCount val="13"/>
                <c:pt idx="0">
                  <c:v>HIV/AIDS</c:v>
                </c:pt>
                <c:pt idx="1">
                  <c:v>Terminal Illness</c:v>
                </c:pt>
                <c:pt idx="2">
                  <c:v>Chronic Conditions (e.g., COPD, Diabetes, etc.)</c:v>
                </c:pt>
                <c:pt idx="3">
                  <c:v>Paralysis</c:v>
                </c:pt>
                <c:pt idx="4">
                  <c:v>Deafness</c:v>
                </c:pt>
                <c:pt idx="5">
                  <c:v>Blindness</c:v>
                </c:pt>
                <c:pt idx="6">
                  <c:v>Parkinson's Disease</c:v>
                </c:pt>
                <c:pt idx="7">
                  <c:v>Multiple Sclerosis</c:v>
                </c:pt>
                <c:pt idx="8">
                  <c:v>Organ Transplant</c:v>
                </c:pt>
                <c:pt idx="9">
                  <c:v>Alzheimer's</c:v>
                </c:pt>
                <c:pt idx="10">
                  <c:v>Acute Cardiac Incident</c:v>
                </c:pt>
                <c:pt idx="11">
                  <c:v>Kidney Failure</c:v>
                </c:pt>
                <c:pt idx="12">
                  <c:v>Cancer</c:v>
                </c:pt>
              </c:strCache>
            </c:strRef>
          </c:cat>
          <c:val>
            <c:numRef>
              <c:f>'Crit Ill'!$B$57:$B$69</c:f>
              <c:numCache>
                <c:formatCode>0%</c:formatCode>
                <c:ptCount val="13"/>
                <c:pt idx="0">
                  <c:v>0.1875</c:v>
                </c:pt>
                <c:pt idx="1">
                  <c:v>0.34375</c:v>
                </c:pt>
                <c:pt idx="2">
                  <c:v>0.4375</c:v>
                </c:pt>
                <c:pt idx="3">
                  <c:v>0.46875</c:v>
                </c:pt>
                <c:pt idx="4">
                  <c:v>0.53125</c:v>
                </c:pt>
                <c:pt idx="5">
                  <c:v>0.5625</c:v>
                </c:pt>
                <c:pt idx="6">
                  <c:v>0.65625</c:v>
                </c:pt>
                <c:pt idx="7">
                  <c:v>0.8125</c:v>
                </c:pt>
                <c:pt idx="8">
                  <c:v>0.84375</c:v>
                </c:pt>
                <c:pt idx="9">
                  <c:v>0.84375</c:v>
                </c:pt>
                <c:pt idx="10">
                  <c:v>0.9375</c:v>
                </c:pt>
                <c:pt idx="11">
                  <c:v>0.96875</c:v>
                </c:pt>
                <c:pt idx="1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CA-4D22-AA92-973B236479A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439409232"/>
        <c:axId val="439398416"/>
      </c:barChart>
      <c:catAx>
        <c:axId val="4394092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9398416"/>
        <c:crosses val="autoZero"/>
        <c:auto val="1"/>
        <c:lblAlgn val="ctr"/>
        <c:lblOffset val="100"/>
        <c:noMultiLvlLbl val="0"/>
      </c:catAx>
      <c:valAx>
        <c:axId val="439398416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9409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% of Exempt Workers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Charts!$Z$23</c:f>
              <c:strCache>
                <c:ptCount val="1"/>
                <c:pt idx="0">
                  <c:v>% Exempt Low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Charts!$AA$22:$AD$22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Charts!$AA$23:$AD$23</c:f>
              <c:numCache>
                <c:formatCode>0%</c:formatCode>
                <c:ptCount val="4"/>
                <c:pt idx="0">
                  <c:v>0.23</c:v>
                </c:pt>
                <c:pt idx="1">
                  <c:v>0.24</c:v>
                </c:pt>
                <c:pt idx="2">
                  <c:v>0.24</c:v>
                </c:pt>
                <c:pt idx="3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2D-4829-8548-A145DB115FF0}"/>
            </c:ext>
          </c:extLst>
        </c:ser>
        <c:ser>
          <c:idx val="1"/>
          <c:order val="1"/>
          <c:tx>
            <c:strRef>
              <c:f>Charts!$Z$24</c:f>
              <c:strCache>
                <c:ptCount val="1"/>
                <c:pt idx="0">
                  <c:v>% Exempt High</c:v>
                </c:pt>
              </c:strCache>
            </c:strRef>
          </c:tx>
          <c:spPr>
            <a:solidFill>
              <a:srgbClr val="FF99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Charts!$AA$22:$AD$22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Charts!$AA$24:$AD$24</c:f>
              <c:numCache>
                <c:formatCode>0%</c:formatCode>
                <c:ptCount val="4"/>
                <c:pt idx="0">
                  <c:v>1</c:v>
                </c:pt>
                <c:pt idx="1">
                  <c:v>0.99</c:v>
                </c:pt>
                <c:pt idx="2">
                  <c:v>0.99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2D-4829-8548-A145DB115FF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83048800"/>
        <c:axId val="883049216"/>
      </c:barChart>
      <c:catAx>
        <c:axId val="883048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3049216"/>
        <c:crosses val="autoZero"/>
        <c:auto val="1"/>
        <c:lblAlgn val="ctr"/>
        <c:lblOffset val="100"/>
        <c:noMultiLvlLbl val="0"/>
      </c:catAx>
      <c:valAx>
        <c:axId val="88304921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3048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413494105316042"/>
          <c:y val="0.14638752221883727"/>
          <c:w val="0.78689361849570783"/>
          <c:h val="0.7411132258759302"/>
        </c:manualLayout>
      </c:layout>
      <c:barChart>
        <c:barDir val="bar"/>
        <c:grouping val="clustered"/>
        <c:varyColors val="0"/>
        <c:ser>
          <c:idx val="0"/>
          <c:order val="0"/>
          <c:spPr>
            <a:blipFill>
              <a:blip xmlns:r="http://schemas.openxmlformats.org/officeDocument/2006/relationships"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/>
          </c:spPr>
          <c:invertIfNegative val="0"/>
          <c:pictureOptions>
            <c:pictureFormat val="stack"/>
          </c:pictureOptions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Charts!$D$19:$D$30</c:f>
              <c:strCache>
                <c:ptCount val="12"/>
                <c:pt idx="0">
                  <c:v>Virginia </c:v>
                </c:pt>
                <c:pt idx="1">
                  <c:v>Illinois </c:v>
                </c:pt>
                <c:pt idx="2">
                  <c:v>Florida </c:v>
                </c:pt>
                <c:pt idx="3">
                  <c:v>Colorado </c:v>
                </c:pt>
                <c:pt idx="4">
                  <c:v>Arizona </c:v>
                </c:pt>
                <c:pt idx="5">
                  <c:v>North Carolina </c:v>
                </c:pt>
                <c:pt idx="6">
                  <c:v>Massachusetts </c:v>
                </c:pt>
                <c:pt idx="7">
                  <c:v>Oregon </c:v>
                </c:pt>
                <c:pt idx="8">
                  <c:v>New York </c:v>
                </c:pt>
                <c:pt idx="9">
                  <c:v>Texas </c:v>
                </c:pt>
                <c:pt idx="10">
                  <c:v>Washington</c:v>
                </c:pt>
                <c:pt idx="11">
                  <c:v>California </c:v>
                </c:pt>
              </c:strCache>
            </c:strRef>
          </c:cat>
          <c:val>
            <c:numRef>
              <c:f>Charts!$E$19:$E$30</c:f>
              <c:numCache>
                <c:formatCode>#,##0</c:formatCode>
                <c:ptCount val="12"/>
                <c:pt idx="0">
                  <c:v>17070</c:v>
                </c:pt>
                <c:pt idx="1">
                  <c:v>18279</c:v>
                </c:pt>
                <c:pt idx="2">
                  <c:v>21936</c:v>
                </c:pt>
                <c:pt idx="3">
                  <c:v>22833</c:v>
                </c:pt>
                <c:pt idx="4">
                  <c:v>23749</c:v>
                </c:pt>
                <c:pt idx="5">
                  <c:v>24604</c:v>
                </c:pt>
                <c:pt idx="6">
                  <c:v>28052</c:v>
                </c:pt>
                <c:pt idx="7">
                  <c:v>36030</c:v>
                </c:pt>
                <c:pt idx="8">
                  <c:v>36973</c:v>
                </c:pt>
                <c:pt idx="9">
                  <c:v>93578</c:v>
                </c:pt>
                <c:pt idx="10">
                  <c:v>99938</c:v>
                </c:pt>
                <c:pt idx="11">
                  <c:v>391449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62-4427-B4B1-A6C478855C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axId val="2075513839"/>
        <c:axId val="2075510927"/>
      </c:barChart>
      <c:catAx>
        <c:axId val="207551383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5510927"/>
        <c:crosses val="autoZero"/>
        <c:auto val="1"/>
        <c:lblAlgn val="ctr"/>
        <c:lblOffset val="100"/>
        <c:noMultiLvlLbl val="0"/>
      </c:catAx>
      <c:valAx>
        <c:axId val="2075510927"/>
        <c:scaling>
          <c:orientation val="minMax"/>
          <c:max val="400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55138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5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29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A1D-4980-98C7-D53E335CC6B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Charts!$G$38:$G$50</c:f>
              <c:strCache>
                <c:ptCount val="13"/>
                <c:pt idx="0">
                  <c:v>All other states</c:v>
                </c:pt>
                <c:pt idx="1">
                  <c:v>California </c:v>
                </c:pt>
                <c:pt idx="2">
                  <c:v>Washington   </c:v>
                </c:pt>
                <c:pt idx="3">
                  <c:v>Texas </c:v>
                </c:pt>
                <c:pt idx="4">
                  <c:v>New York </c:v>
                </c:pt>
                <c:pt idx="5">
                  <c:v>Oregon </c:v>
                </c:pt>
                <c:pt idx="6">
                  <c:v>Massachusetts </c:v>
                </c:pt>
                <c:pt idx="7">
                  <c:v>North Carolina </c:v>
                </c:pt>
                <c:pt idx="8">
                  <c:v>Arizona </c:v>
                </c:pt>
                <c:pt idx="9">
                  <c:v>Colorado </c:v>
                </c:pt>
                <c:pt idx="10">
                  <c:v>Florida </c:v>
                </c:pt>
                <c:pt idx="11">
                  <c:v>Illinois </c:v>
                </c:pt>
                <c:pt idx="12">
                  <c:v>Virginia </c:v>
                </c:pt>
              </c:strCache>
            </c:strRef>
          </c:cat>
          <c:val>
            <c:numRef>
              <c:f>Charts!$H$38:$H$50</c:f>
              <c:numCache>
                <c:formatCode>#,##0</c:formatCode>
                <c:ptCount val="13"/>
                <c:pt idx="0">
                  <c:v>154531</c:v>
                </c:pt>
                <c:pt idx="1">
                  <c:v>391449</c:v>
                </c:pt>
                <c:pt idx="2">
                  <c:v>99938</c:v>
                </c:pt>
                <c:pt idx="3">
                  <c:v>93578</c:v>
                </c:pt>
                <c:pt idx="4">
                  <c:v>36973</c:v>
                </c:pt>
                <c:pt idx="5">
                  <c:v>36030</c:v>
                </c:pt>
                <c:pt idx="6">
                  <c:v>28052</c:v>
                </c:pt>
                <c:pt idx="7">
                  <c:v>24604</c:v>
                </c:pt>
                <c:pt idx="8">
                  <c:v>23749</c:v>
                </c:pt>
                <c:pt idx="9">
                  <c:v>22833</c:v>
                </c:pt>
                <c:pt idx="10">
                  <c:v>21936</c:v>
                </c:pt>
                <c:pt idx="11">
                  <c:v>18279</c:v>
                </c:pt>
                <c:pt idx="12">
                  <c:v>17070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1D-4980-98C7-D53E335CC6B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93577664"/>
        <c:axId val="393578080"/>
      </c:barChart>
      <c:catAx>
        <c:axId val="393577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3578080"/>
        <c:crosses val="autoZero"/>
        <c:auto val="1"/>
        <c:lblAlgn val="ctr"/>
        <c:lblOffset val="100"/>
        <c:noMultiLvlLbl val="0"/>
      </c:catAx>
      <c:valAx>
        <c:axId val="393578080"/>
        <c:scaling>
          <c:orientation val="minMax"/>
          <c:max val="4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3577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1825677267373381E-2"/>
          <c:y val="4.3010752688172046E-2"/>
          <c:w val="0.94817432273262658"/>
          <c:h val="0.92114695340501795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980-416D-9CCD-075EDA2DE190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980-416D-9CCD-075EDA2DE190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1980-416D-9CCD-075EDA2DE190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1980-416D-9CCD-075EDA2DE190}"/>
                </c:ext>
              </c:extLst>
            </c:dLbl>
            <c:spPr>
              <a:solidFill>
                <a:sysClr val="window" lastClr="FFFFFF">
                  <a:alpha val="90000"/>
                </a:sysClr>
              </a:solidFill>
              <a:ln w="12700" cap="flat" cmpd="sng" algn="ctr">
                <a:solidFill>
                  <a:srgbClr val="4472C4"/>
                </a:solidFill>
                <a:round/>
              </a:ln>
              <a:effectLst>
                <a:outerShdw blurRad="50800" dist="38100" dir="2700000" algn="tl" rotWithShape="0">
                  <a:srgbClr val="4472C4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Charts!$J$52:$J$53</c:f>
              <c:strCache>
                <c:ptCount val="2"/>
                <c:pt idx="0">
                  <c:v>Top 12 States</c:v>
                </c:pt>
                <c:pt idx="1">
                  <c:v>All Other States</c:v>
                </c:pt>
              </c:strCache>
            </c:strRef>
          </c:cat>
          <c:val>
            <c:numRef>
              <c:f>Charts!$K$52:$K$53</c:f>
              <c:numCache>
                <c:formatCode>0%</c:formatCode>
                <c:ptCount val="2"/>
                <c:pt idx="0">
                  <c:v>0.84</c:v>
                </c:pt>
                <c:pt idx="1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980-416D-9CCD-075EDA2DE19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Charts!$K$70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Charts!$J$71:$J$75</c:f>
              <c:strCache>
                <c:ptCount val="5"/>
                <c:pt idx="0">
                  <c:v>Corporate Equality Index of the Human Rights Campaign</c:v>
                </c:pt>
                <c:pt idx="1">
                  <c:v>Fortune's Best Place to Work</c:v>
                </c:pt>
                <c:pt idx="2">
                  <c:v>World's Most Ethical Company</c:v>
                </c:pt>
                <c:pt idx="3">
                  <c:v>Working Mothers</c:v>
                </c:pt>
                <c:pt idx="4">
                  <c:v>Diversity Inc.</c:v>
                </c:pt>
              </c:strCache>
            </c:strRef>
          </c:cat>
          <c:val>
            <c:numRef>
              <c:f>Charts!$K$71:$K$75</c:f>
              <c:numCache>
                <c:formatCode>General</c:formatCode>
                <c:ptCount val="5"/>
                <c:pt idx="0">
                  <c:v>28</c:v>
                </c:pt>
                <c:pt idx="1">
                  <c:v>15</c:v>
                </c:pt>
                <c:pt idx="2">
                  <c:v>10</c:v>
                </c:pt>
                <c:pt idx="3">
                  <c:v>9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E0-4EEF-92C1-7E05001FD1E0}"/>
            </c:ext>
          </c:extLst>
        </c:ser>
        <c:ser>
          <c:idx val="1"/>
          <c:order val="1"/>
          <c:tx>
            <c:strRef>
              <c:f>Charts!$L$70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Charts!$J$71:$J$75</c:f>
              <c:strCache>
                <c:ptCount val="5"/>
                <c:pt idx="0">
                  <c:v>Corporate Equality Index of the Human Rights Campaign</c:v>
                </c:pt>
                <c:pt idx="1">
                  <c:v>Fortune's Best Place to Work</c:v>
                </c:pt>
                <c:pt idx="2">
                  <c:v>World's Most Ethical Company</c:v>
                </c:pt>
                <c:pt idx="3">
                  <c:v>Working Mothers</c:v>
                </c:pt>
                <c:pt idx="4">
                  <c:v>Diversity Inc.</c:v>
                </c:pt>
              </c:strCache>
            </c:strRef>
          </c:cat>
          <c:val>
            <c:numRef>
              <c:f>Charts!$L$71:$L$75</c:f>
              <c:numCache>
                <c:formatCode>General</c:formatCode>
                <c:ptCount val="5"/>
                <c:pt idx="0">
                  <c:v>29</c:v>
                </c:pt>
                <c:pt idx="1">
                  <c:v>15</c:v>
                </c:pt>
                <c:pt idx="2">
                  <c:v>10</c:v>
                </c:pt>
                <c:pt idx="3">
                  <c:v>8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E0-4EEF-92C1-7E05001FD1E0}"/>
            </c:ext>
          </c:extLst>
        </c:ser>
        <c:ser>
          <c:idx val="2"/>
          <c:order val="2"/>
          <c:tx>
            <c:strRef>
              <c:f>Charts!$M$70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Charts!$J$71:$J$75</c:f>
              <c:strCache>
                <c:ptCount val="5"/>
                <c:pt idx="0">
                  <c:v>Corporate Equality Index of the Human Rights Campaign</c:v>
                </c:pt>
                <c:pt idx="1">
                  <c:v>Fortune's Best Place to Work</c:v>
                </c:pt>
                <c:pt idx="2">
                  <c:v>World's Most Ethical Company</c:v>
                </c:pt>
                <c:pt idx="3">
                  <c:v>Working Mothers</c:v>
                </c:pt>
                <c:pt idx="4">
                  <c:v>Diversity Inc.</c:v>
                </c:pt>
              </c:strCache>
            </c:strRef>
          </c:cat>
          <c:val>
            <c:numRef>
              <c:f>Charts!$M$71:$M$75</c:f>
              <c:numCache>
                <c:formatCode>General</c:formatCode>
                <c:ptCount val="5"/>
                <c:pt idx="0">
                  <c:v>29</c:v>
                </c:pt>
                <c:pt idx="1">
                  <c:v>19</c:v>
                </c:pt>
                <c:pt idx="2">
                  <c:v>6</c:v>
                </c:pt>
                <c:pt idx="3">
                  <c:v>5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EE0-4EEF-92C1-7E05001FD1E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9"/>
        <c:axId val="383100304"/>
        <c:axId val="383097808"/>
      </c:barChart>
      <c:catAx>
        <c:axId val="383100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3097808"/>
        <c:crosses val="autoZero"/>
        <c:auto val="1"/>
        <c:lblAlgn val="ctr"/>
        <c:lblOffset val="100"/>
        <c:noMultiLvlLbl val="0"/>
      </c:catAx>
      <c:valAx>
        <c:axId val="383097808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# of Companies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383100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'FT PT'!$B$3</c:f>
              <c:strCache>
                <c:ptCount val="1"/>
                <c:pt idx="0">
                  <c:v>FT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'FT PT'!$A$4:$A$10</c:f>
              <c:strCache>
                <c:ptCount val="7"/>
                <c:pt idx="0">
                  <c:v>&gt;0 HRS/WK</c:v>
                </c:pt>
                <c:pt idx="1">
                  <c:v>&gt;20 HRS/WK</c:v>
                </c:pt>
                <c:pt idx="2">
                  <c:v>&gt;24 HRS/WK</c:v>
                </c:pt>
                <c:pt idx="3">
                  <c:v>&gt;30 HRS/WK</c:v>
                </c:pt>
                <c:pt idx="4">
                  <c:v>&gt;32 HRS/WK</c:v>
                </c:pt>
                <c:pt idx="5">
                  <c:v>&gt;33 HRS/WK</c:v>
                </c:pt>
                <c:pt idx="6">
                  <c:v>=40 HRS/WK</c:v>
                </c:pt>
              </c:strCache>
            </c:strRef>
          </c:cat>
          <c:val>
            <c:numRef>
              <c:f>'FT PT'!$B$4:$B$10</c:f>
              <c:numCache>
                <c:formatCode>0</c:formatCode>
                <c:ptCount val="7"/>
                <c:pt idx="0">
                  <c:v>0</c:v>
                </c:pt>
                <c:pt idx="1">
                  <c:v>5</c:v>
                </c:pt>
                <c:pt idx="2">
                  <c:v>1</c:v>
                </c:pt>
                <c:pt idx="3">
                  <c:v>17</c:v>
                </c:pt>
                <c:pt idx="4">
                  <c:v>2</c:v>
                </c:pt>
                <c:pt idx="5">
                  <c:v>1</c:v>
                </c:pt>
                <c:pt idx="6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4E-4263-80A1-FCD2728ECD0A}"/>
            </c:ext>
          </c:extLst>
        </c:ser>
        <c:ser>
          <c:idx val="1"/>
          <c:order val="1"/>
          <c:tx>
            <c:strRef>
              <c:f>'FT PT'!$C$3</c:f>
              <c:strCache>
                <c:ptCount val="1"/>
                <c:pt idx="0">
                  <c:v>FT &amp; PT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'FT PT'!$A$4:$A$10</c:f>
              <c:strCache>
                <c:ptCount val="7"/>
                <c:pt idx="0">
                  <c:v>&gt;0 HRS/WK</c:v>
                </c:pt>
                <c:pt idx="1">
                  <c:v>&gt;20 HRS/WK</c:v>
                </c:pt>
                <c:pt idx="2">
                  <c:v>&gt;24 HRS/WK</c:v>
                </c:pt>
                <c:pt idx="3">
                  <c:v>&gt;30 HRS/WK</c:v>
                </c:pt>
                <c:pt idx="4">
                  <c:v>&gt;32 HRS/WK</c:v>
                </c:pt>
                <c:pt idx="5">
                  <c:v>&gt;33 HRS/WK</c:v>
                </c:pt>
                <c:pt idx="6">
                  <c:v>=40 HRS/WK</c:v>
                </c:pt>
              </c:strCache>
            </c:strRef>
          </c:cat>
          <c:val>
            <c:numRef>
              <c:f>'FT PT'!$C$4:$C$10</c:f>
              <c:numCache>
                <c:formatCode>0</c:formatCode>
                <c:ptCount val="7"/>
                <c:pt idx="0">
                  <c:v>3</c:v>
                </c:pt>
                <c:pt idx="1">
                  <c:v>16</c:v>
                </c:pt>
                <c:pt idx="2">
                  <c:v>1</c:v>
                </c:pt>
                <c:pt idx="3">
                  <c:v>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4E-4263-80A1-FCD2728ECD0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13824560"/>
        <c:axId val="513825392"/>
      </c:barChart>
      <c:catAx>
        <c:axId val="51382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3825392"/>
        <c:crosses val="autoZero"/>
        <c:auto val="1"/>
        <c:lblAlgn val="ctr"/>
        <c:lblOffset val="100"/>
        <c:noMultiLvlLbl val="0"/>
      </c:catAx>
      <c:valAx>
        <c:axId val="513825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# of</a:t>
                </a:r>
                <a:r>
                  <a:rPr lang="en-US" baseline="0" dirty="0"/>
                  <a:t> Companies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3824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A1E4DB-CA9D-4089-A913-FA6A6A7DED45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F0B1556-DF2E-42FB-A6BB-1CA1FE969867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4000" dirty="0"/>
            <a:t>Health</a:t>
          </a:r>
          <a:endParaRPr lang="en-US" sz="4800" dirty="0"/>
        </a:p>
      </dgm:t>
    </dgm:pt>
    <dgm:pt modelId="{F969B4E2-3A17-4C82-B967-AD889B191C6C}" type="parTrans" cxnId="{458881DB-220D-4754-8304-3AD328C50680}">
      <dgm:prSet/>
      <dgm:spPr/>
      <dgm:t>
        <a:bodyPr/>
        <a:lstStyle/>
        <a:p>
          <a:endParaRPr lang="en-US"/>
        </a:p>
      </dgm:t>
    </dgm:pt>
    <dgm:pt modelId="{E8862EE3-2086-4F5F-9AB2-9338A6475643}" type="sibTrans" cxnId="{458881DB-220D-4754-8304-3AD328C50680}">
      <dgm:prSet/>
      <dgm:spPr/>
      <dgm:t>
        <a:bodyPr/>
        <a:lstStyle/>
        <a:p>
          <a:endParaRPr lang="en-US"/>
        </a:p>
      </dgm:t>
    </dgm:pt>
    <dgm:pt modelId="{860B403A-DB37-46A7-9673-502748E59F1A}">
      <dgm:prSet phldrT="[Text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No increases to 2022 employee contributions</a:t>
          </a:r>
        </a:p>
      </dgm:t>
    </dgm:pt>
    <dgm:pt modelId="{1B4FD32E-AE46-4850-96EB-291139159508}" type="parTrans" cxnId="{B957D707-FCB3-42BA-B133-B39AE1F818E1}">
      <dgm:prSet/>
      <dgm:spPr/>
      <dgm:t>
        <a:bodyPr/>
        <a:lstStyle/>
        <a:p>
          <a:endParaRPr lang="en-US"/>
        </a:p>
      </dgm:t>
    </dgm:pt>
    <dgm:pt modelId="{86697ECC-292E-42D5-A8B0-AA8A8BA9EC73}" type="sibTrans" cxnId="{B957D707-FCB3-42BA-B133-B39AE1F818E1}">
      <dgm:prSet/>
      <dgm:spPr/>
      <dgm:t>
        <a:bodyPr/>
        <a:lstStyle/>
        <a:p>
          <a:endParaRPr lang="en-US"/>
        </a:p>
      </dgm:t>
    </dgm:pt>
    <dgm:pt modelId="{4AABC6CC-6FEB-4D90-B550-E358377F831F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4000" dirty="0"/>
            <a:t>Time Off</a:t>
          </a:r>
        </a:p>
      </dgm:t>
    </dgm:pt>
    <dgm:pt modelId="{BE5AB11C-A1A6-4BC7-959C-EAC8225C3236}" type="parTrans" cxnId="{12BFD320-2D85-4C3A-9D70-0FAD68C8F6BE}">
      <dgm:prSet/>
      <dgm:spPr/>
      <dgm:t>
        <a:bodyPr/>
        <a:lstStyle/>
        <a:p>
          <a:endParaRPr lang="en-US"/>
        </a:p>
      </dgm:t>
    </dgm:pt>
    <dgm:pt modelId="{64D3860F-F83F-4F0E-8C10-814BFC3CD02C}" type="sibTrans" cxnId="{12BFD320-2D85-4C3A-9D70-0FAD68C8F6BE}">
      <dgm:prSet/>
      <dgm:spPr/>
      <dgm:t>
        <a:bodyPr/>
        <a:lstStyle/>
        <a:p>
          <a:endParaRPr lang="en-US"/>
        </a:p>
      </dgm:t>
    </dgm:pt>
    <dgm:pt modelId="{4C9EF619-8FB9-4841-A77C-576C275B25EC}">
      <dgm:prSet phldrT="[Text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Enhanced parental and military leaves</a:t>
          </a:r>
        </a:p>
      </dgm:t>
    </dgm:pt>
    <dgm:pt modelId="{D3659A87-99BC-414D-BD03-E14F025400C2}" type="parTrans" cxnId="{8502CBFF-0303-43B3-8A92-6D1BFEB5F462}">
      <dgm:prSet/>
      <dgm:spPr/>
      <dgm:t>
        <a:bodyPr/>
        <a:lstStyle/>
        <a:p>
          <a:endParaRPr lang="en-US"/>
        </a:p>
      </dgm:t>
    </dgm:pt>
    <dgm:pt modelId="{4251F263-7C3C-4BFD-ABF8-58753E326AD1}" type="sibTrans" cxnId="{8502CBFF-0303-43B3-8A92-6D1BFEB5F462}">
      <dgm:prSet/>
      <dgm:spPr/>
      <dgm:t>
        <a:bodyPr/>
        <a:lstStyle/>
        <a:p>
          <a:endParaRPr lang="en-US"/>
        </a:p>
      </dgm:t>
    </dgm:pt>
    <dgm:pt modelId="{317305E2-E695-4FA9-95A6-9695C372F1D7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4000" dirty="0"/>
            <a:t>Behavioral Health</a:t>
          </a:r>
        </a:p>
      </dgm:t>
    </dgm:pt>
    <dgm:pt modelId="{2FB6421A-05FD-4E2D-8EF0-B28000ED2BC2}" type="parTrans" cxnId="{EC329703-EF2C-4884-BB52-6E457753D831}">
      <dgm:prSet/>
      <dgm:spPr/>
      <dgm:t>
        <a:bodyPr/>
        <a:lstStyle/>
        <a:p>
          <a:endParaRPr lang="en-US"/>
        </a:p>
      </dgm:t>
    </dgm:pt>
    <dgm:pt modelId="{B057A489-B582-4828-B62F-76FCCEFBFD31}" type="sibTrans" cxnId="{EC329703-EF2C-4884-BB52-6E457753D831}">
      <dgm:prSet/>
      <dgm:spPr/>
      <dgm:t>
        <a:bodyPr/>
        <a:lstStyle/>
        <a:p>
          <a:endParaRPr lang="en-US"/>
        </a:p>
      </dgm:t>
    </dgm:pt>
    <dgm:pt modelId="{24F0547A-A761-430A-BB4E-4D33619D1286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Launched global EAP</a:t>
          </a:r>
        </a:p>
      </dgm:t>
    </dgm:pt>
    <dgm:pt modelId="{1FB08F9B-61CF-4839-B365-F81F2F435069}" type="parTrans" cxnId="{50C99897-D414-4EEA-B852-E80F77047929}">
      <dgm:prSet/>
      <dgm:spPr/>
      <dgm:t>
        <a:bodyPr/>
        <a:lstStyle/>
        <a:p>
          <a:endParaRPr lang="en-US"/>
        </a:p>
      </dgm:t>
    </dgm:pt>
    <dgm:pt modelId="{01F92042-811F-410E-83E2-B3D8DD0F9D23}" type="sibTrans" cxnId="{50C99897-D414-4EEA-B852-E80F77047929}">
      <dgm:prSet/>
      <dgm:spPr/>
      <dgm:t>
        <a:bodyPr/>
        <a:lstStyle/>
        <a:p>
          <a:endParaRPr lang="en-US"/>
        </a:p>
      </dgm:t>
    </dgm:pt>
    <dgm:pt modelId="{4917F5D5-D272-46C0-9ED7-90850633A45A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Increased number of EAP sessions</a:t>
          </a:r>
        </a:p>
      </dgm:t>
    </dgm:pt>
    <dgm:pt modelId="{95685234-A975-441E-90BF-45A25C3D5BDE}" type="parTrans" cxnId="{1C464647-C9C3-4681-94E7-F2F7189F8AF6}">
      <dgm:prSet/>
      <dgm:spPr/>
      <dgm:t>
        <a:bodyPr/>
        <a:lstStyle/>
        <a:p>
          <a:endParaRPr lang="en-US"/>
        </a:p>
      </dgm:t>
    </dgm:pt>
    <dgm:pt modelId="{470914DC-A8A2-4B91-B76E-D6E20D6D20C3}" type="sibTrans" cxnId="{1C464647-C9C3-4681-94E7-F2F7189F8AF6}">
      <dgm:prSet/>
      <dgm:spPr/>
      <dgm:t>
        <a:bodyPr/>
        <a:lstStyle/>
        <a:p>
          <a:endParaRPr lang="en-US"/>
        </a:p>
      </dgm:t>
    </dgm:pt>
    <dgm:pt modelId="{29FA4262-F11C-48B5-910D-764EECBA9ECC}">
      <dgm:prSet phldrT="[Text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Unlimited surrogacy benefit</a:t>
          </a:r>
          <a:endParaRPr lang="en-US" sz="1800" dirty="0">
            <a:highlight>
              <a:srgbClr val="FFFF00"/>
            </a:highlight>
          </a:endParaRPr>
        </a:p>
      </dgm:t>
    </dgm:pt>
    <dgm:pt modelId="{75FA2728-5814-4681-9184-C18CBBA958EC}" type="parTrans" cxnId="{27BE50E8-FF9C-425E-816A-E58595B475EB}">
      <dgm:prSet/>
      <dgm:spPr/>
      <dgm:t>
        <a:bodyPr/>
        <a:lstStyle/>
        <a:p>
          <a:endParaRPr lang="en-US"/>
        </a:p>
      </dgm:t>
    </dgm:pt>
    <dgm:pt modelId="{4A3D69B2-E1E9-4A29-A29A-FBD2A90602EA}" type="sibTrans" cxnId="{27BE50E8-FF9C-425E-816A-E58595B475EB}">
      <dgm:prSet/>
      <dgm:spPr/>
      <dgm:t>
        <a:bodyPr/>
        <a:lstStyle/>
        <a:p>
          <a:endParaRPr lang="en-US"/>
        </a:p>
      </dgm:t>
    </dgm:pt>
    <dgm:pt modelId="{3A31F218-255D-4100-8F2F-C84F74C859E5}">
      <dgm:prSet phldrT="[Text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Added HDHP/HSA plans</a:t>
          </a:r>
        </a:p>
      </dgm:t>
    </dgm:pt>
    <dgm:pt modelId="{3C8FE48C-EDA1-4B7F-B5CE-45AE86BADE26}" type="sibTrans" cxnId="{E7FED899-27F6-439D-B016-8F24A99C4ED4}">
      <dgm:prSet/>
      <dgm:spPr/>
      <dgm:t>
        <a:bodyPr/>
        <a:lstStyle/>
        <a:p>
          <a:endParaRPr lang="en-US"/>
        </a:p>
      </dgm:t>
    </dgm:pt>
    <dgm:pt modelId="{A7FA549F-95E7-4683-8844-768DCB6F8701}" type="parTrans" cxnId="{E7FED899-27F6-439D-B016-8F24A99C4ED4}">
      <dgm:prSet/>
      <dgm:spPr/>
      <dgm:t>
        <a:bodyPr/>
        <a:lstStyle/>
        <a:p>
          <a:endParaRPr lang="en-US"/>
        </a:p>
      </dgm:t>
    </dgm:pt>
    <dgm:pt modelId="{ECCC696A-D117-4048-9D89-5A70CCC0E17E}">
      <dgm:prSet phldrT="[Text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Enhanced vision and dental benefits</a:t>
          </a:r>
        </a:p>
      </dgm:t>
    </dgm:pt>
    <dgm:pt modelId="{9AF1E2EA-EFD7-4E77-9AA6-03ED84740A33}" type="parTrans" cxnId="{F2C45185-D29B-4D23-BFEC-87240C088E81}">
      <dgm:prSet/>
      <dgm:spPr/>
      <dgm:t>
        <a:bodyPr/>
        <a:lstStyle/>
        <a:p>
          <a:endParaRPr lang="en-US"/>
        </a:p>
      </dgm:t>
    </dgm:pt>
    <dgm:pt modelId="{32DAA002-B1F4-4D95-BB93-599EE3C61776}" type="sibTrans" cxnId="{F2C45185-D29B-4D23-BFEC-87240C088E81}">
      <dgm:prSet/>
      <dgm:spPr/>
      <dgm:t>
        <a:bodyPr/>
        <a:lstStyle/>
        <a:p>
          <a:endParaRPr lang="en-US"/>
        </a:p>
      </dgm:t>
    </dgm:pt>
    <dgm:pt modelId="{7B953C9B-BE32-4D6C-A899-8092B3A9FE88}">
      <dgm:prSet phldrT="[Text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Added Included Health for LGBTQ+ employees</a:t>
          </a:r>
        </a:p>
      </dgm:t>
    </dgm:pt>
    <dgm:pt modelId="{778DE4E6-C7FB-4AD4-B9E7-C9DAF43F0ECF}" type="parTrans" cxnId="{8AC45D9E-7E64-4603-9818-345E91342C16}">
      <dgm:prSet/>
      <dgm:spPr/>
      <dgm:t>
        <a:bodyPr/>
        <a:lstStyle/>
        <a:p>
          <a:endParaRPr lang="en-US"/>
        </a:p>
      </dgm:t>
    </dgm:pt>
    <dgm:pt modelId="{F756D6A7-1F7F-4460-94A6-88DF1F5AED73}" type="sibTrans" cxnId="{8AC45D9E-7E64-4603-9818-345E91342C16}">
      <dgm:prSet/>
      <dgm:spPr/>
      <dgm:t>
        <a:bodyPr/>
        <a:lstStyle/>
        <a:p>
          <a:endParaRPr lang="en-US"/>
        </a:p>
      </dgm:t>
    </dgm:pt>
    <dgm:pt modelId="{DA5F6C5E-E849-43DE-90B2-CE43376BB974}">
      <dgm:prSet phldrT="[Text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Added Juneteenth holiday</a:t>
          </a:r>
        </a:p>
      </dgm:t>
    </dgm:pt>
    <dgm:pt modelId="{8453A226-74F3-4375-872F-D6A5789135C1}" type="parTrans" cxnId="{7CCDEBEA-4F6B-4E20-B5D3-6BC61FAAFF43}">
      <dgm:prSet/>
      <dgm:spPr/>
      <dgm:t>
        <a:bodyPr/>
        <a:lstStyle/>
        <a:p>
          <a:endParaRPr lang="en-US"/>
        </a:p>
      </dgm:t>
    </dgm:pt>
    <dgm:pt modelId="{7FC07769-6D8F-4D01-89AC-94BE9FF288CC}" type="sibTrans" cxnId="{7CCDEBEA-4F6B-4E20-B5D3-6BC61FAAFF43}">
      <dgm:prSet/>
      <dgm:spPr/>
      <dgm:t>
        <a:bodyPr/>
        <a:lstStyle/>
        <a:p>
          <a:endParaRPr lang="en-US"/>
        </a:p>
      </dgm:t>
    </dgm:pt>
    <dgm:pt modelId="{0865D413-D2AA-443E-934A-DB37B43ADA7A}">
      <dgm:prSet phldrT="[Text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Implemented NICU and pregnancy loss leaves</a:t>
          </a:r>
        </a:p>
      </dgm:t>
    </dgm:pt>
    <dgm:pt modelId="{8F9C5F90-0E41-4ECF-8E02-C8F823A7EBEA}" type="parTrans" cxnId="{B30B62A2-26CD-4682-97A0-AF37FAD85BE6}">
      <dgm:prSet/>
      <dgm:spPr/>
      <dgm:t>
        <a:bodyPr/>
        <a:lstStyle/>
        <a:p>
          <a:endParaRPr lang="en-US"/>
        </a:p>
      </dgm:t>
    </dgm:pt>
    <dgm:pt modelId="{C50DCF46-F3D4-4071-BF12-6B52ACDFB53A}" type="sibTrans" cxnId="{B30B62A2-26CD-4682-97A0-AF37FAD85BE6}">
      <dgm:prSet/>
      <dgm:spPr/>
      <dgm:t>
        <a:bodyPr/>
        <a:lstStyle/>
        <a:p>
          <a:endParaRPr lang="en-US"/>
        </a:p>
      </dgm:t>
    </dgm:pt>
    <dgm:pt modelId="{E9DD6D68-04B8-4C43-AAD4-0F59FFA3B43E}">
      <dgm:prSet phldrT="[Text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Bereavement leave enhancements</a:t>
          </a:r>
        </a:p>
      </dgm:t>
    </dgm:pt>
    <dgm:pt modelId="{DC5C8B44-7BC4-48D0-8DAC-61DD4DF6FF6F}" type="parTrans" cxnId="{93F39F2E-33FB-4F47-A09B-7879543D03AF}">
      <dgm:prSet/>
      <dgm:spPr/>
      <dgm:t>
        <a:bodyPr/>
        <a:lstStyle/>
        <a:p>
          <a:endParaRPr lang="en-US"/>
        </a:p>
      </dgm:t>
    </dgm:pt>
    <dgm:pt modelId="{43FB9BAF-2D46-49F7-9239-B9A5A0EFECB1}" type="sibTrans" cxnId="{93F39F2E-33FB-4F47-A09B-7879543D03AF}">
      <dgm:prSet/>
      <dgm:spPr/>
      <dgm:t>
        <a:bodyPr/>
        <a:lstStyle/>
        <a:p>
          <a:endParaRPr lang="en-US"/>
        </a:p>
      </dgm:t>
    </dgm:pt>
    <dgm:pt modelId="{B2E27F41-5416-461E-AAA7-AD13DFB4FCC8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Education campaigns to encourage mental health</a:t>
          </a:r>
        </a:p>
      </dgm:t>
    </dgm:pt>
    <dgm:pt modelId="{7555FAE9-9629-428B-911A-3B2EA8E0191A}" type="parTrans" cxnId="{F0D6C330-3402-4D65-8618-8931C061DE7D}">
      <dgm:prSet/>
      <dgm:spPr/>
      <dgm:t>
        <a:bodyPr/>
        <a:lstStyle/>
        <a:p>
          <a:endParaRPr lang="en-US"/>
        </a:p>
      </dgm:t>
    </dgm:pt>
    <dgm:pt modelId="{5671F2DB-9210-4486-9249-10DDD360FC9A}" type="sibTrans" cxnId="{F0D6C330-3402-4D65-8618-8931C061DE7D}">
      <dgm:prSet/>
      <dgm:spPr/>
      <dgm:t>
        <a:bodyPr/>
        <a:lstStyle/>
        <a:p>
          <a:endParaRPr lang="en-US"/>
        </a:p>
      </dgm:t>
    </dgm:pt>
    <dgm:pt modelId="{B554E512-09C2-45CF-A01B-8B2F9A822750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Behavioral Health &amp; EAP RFPs/implementations</a:t>
          </a:r>
        </a:p>
      </dgm:t>
    </dgm:pt>
    <dgm:pt modelId="{CD4FD3CF-D5D5-41B5-8EC9-20E77B29167D}" type="parTrans" cxnId="{3B61FED7-7A76-4CFD-9F85-5DA81801C932}">
      <dgm:prSet/>
      <dgm:spPr/>
      <dgm:t>
        <a:bodyPr/>
        <a:lstStyle/>
        <a:p>
          <a:endParaRPr lang="en-US"/>
        </a:p>
      </dgm:t>
    </dgm:pt>
    <dgm:pt modelId="{8B9A55F8-42C3-436C-A308-F610AC404300}" type="sibTrans" cxnId="{3B61FED7-7A76-4CFD-9F85-5DA81801C932}">
      <dgm:prSet/>
      <dgm:spPr/>
      <dgm:t>
        <a:bodyPr/>
        <a:lstStyle/>
        <a:p>
          <a:endParaRPr lang="en-US"/>
        </a:p>
      </dgm:t>
    </dgm:pt>
    <dgm:pt modelId="{3D1B1711-7BE6-4A0B-86A5-BCB487CDBE21}">
      <dgm:prSet phldrT="[Text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Company-paid wellness/recharge days</a:t>
          </a:r>
        </a:p>
      </dgm:t>
    </dgm:pt>
    <dgm:pt modelId="{9D93EE61-609A-4F41-BBE0-69666E4D675A}" type="parTrans" cxnId="{993372C3-11C8-439B-B12B-FB374F5B3CBF}">
      <dgm:prSet/>
      <dgm:spPr/>
      <dgm:t>
        <a:bodyPr/>
        <a:lstStyle/>
        <a:p>
          <a:endParaRPr lang="en-US"/>
        </a:p>
      </dgm:t>
    </dgm:pt>
    <dgm:pt modelId="{AD09A6DD-8506-4C38-B840-4F02847E195B}" type="sibTrans" cxnId="{993372C3-11C8-439B-B12B-FB374F5B3CBF}">
      <dgm:prSet/>
      <dgm:spPr/>
      <dgm:t>
        <a:bodyPr/>
        <a:lstStyle/>
        <a:p>
          <a:endParaRPr lang="en-US"/>
        </a:p>
      </dgm:t>
    </dgm:pt>
    <dgm:pt modelId="{B8E9A002-DEE2-436F-AC46-C426E3D071CA}">
      <dgm:prSet phldrT="[Text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Expansion of fertility benefits and increased coverage</a:t>
          </a:r>
        </a:p>
      </dgm:t>
    </dgm:pt>
    <dgm:pt modelId="{A19DF69F-7762-4079-908E-593D0F757541}" type="parTrans" cxnId="{1D75C8FC-B3F5-4D93-8B85-0702B54AAAEF}">
      <dgm:prSet/>
      <dgm:spPr/>
      <dgm:t>
        <a:bodyPr/>
        <a:lstStyle/>
        <a:p>
          <a:endParaRPr lang="en-US"/>
        </a:p>
      </dgm:t>
    </dgm:pt>
    <dgm:pt modelId="{75E3EB3D-8130-4D0E-B699-DFB1534B3907}" type="sibTrans" cxnId="{1D75C8FC-B3F5-4D93-8B85-0702B54AAAEF}">
      <dgm:prSet/>
      <dgm:spPr/>
      <dgm:t>
        <a:bodyPr/>
        <a:lstStyle/>
        <a:p>
          <a:endParaRPr lang="en-US"/>
        </a:p>
      </dgm:t>
    </dgm:pt>
    <dgm:pt modelId="{1DCEC40F-6FAC-4C8A-A3FB-EBF9217D0A80}" type="pres">
      <dgm:prSet presAssocID="{D8A1E4DB-CA9D-4089-A913-FA6A6A7DED45}" presName="Name0" presStyleCnt="0">
        <dgm:presLayoutVars>
          <dgm:dir/>
          <dgm:animLvl val="lvl"/>
          <dgm:resizeHandles/>
        </dgm:presLayoutVars>
      </dgm:prSet>
      <dgm:spPr/>
    </dgm:pt>
    <dgm:pt modelId="{56ED539A-2CFD-4CE3-BAB5-C2F709799D27}" type="pres">
      <dgm:prSet presAssocID="{FF0B1556-DF2E-42FB-A6BB-1CA1FE969867}" presName="linNode" presStyleCnt="0"/>
      <dgm:spPr/>
    </dgm:pt>
    <dgm:pt modelId="{6B6F0FF9-5827-4766-AF25-5289441AA04E}" type="pres">
      <dgm:prSet presAssocID="{FF0B1556-DF2E-42FB-A6BB-1CA1FE969867}" presName="parentShp" presStyleLbl="node1" presStyleIdx="0" presStyleCnt="3" custScaleY="135552" custLinFactNeighborX="-1004" custLinFactNeighborY="0">
        <dgm:presLayoutVars>
          <dgm:bulletEnabled val="1"/>
        </dgm:presLayoutVars>
      </dgm:prSet>
      <dgm:spPr/>
    </dgm:pt>
    <dgm:pt modelId="{901BC377-BC8A-41FD-B4DA-20571467BE3E}" type="pres">
      <dgm:prSet presAssocID="{FF0B1556-DF2E-42FB-A6BB-1CA1FE969867}" presName="childShp" presStyleLbl="bgAccFollowNode1" presStyleIdx="0" presStyleCnt="3" custScaleY="134920" custLinFactNeighborX="-650">
        <dgm:presLayoutVars>
          <dgm:bulletEnabled val="1"/>
        </dgm:presLayoutVars>
      </dgm:prSet>
      <dgm:spPr>
        <a:prstGeom prst="roundRect">
          <a:avLst/>
        </a:prstGeom>
      </dgm:spPr>
    </dgm:pt>
    <dgm:pt modelId="{7B6233EE-06D2-4A30-B642-8C0E1901B25F}" type="pres">
      <dgm:prSet presAssocID="{E8862EE3-2086-4F5F-9AB2-9338A6475643}" presName="spacing" presStyleCnt="0"/>
      <dgm:spPr/>
    </dgm:pt>
    <dgm:pt modelId="{7B626B99-613B-4BC9-8C34-E0B6EB0DF947}" type="pres">
      <dgm:prSet presAssocID="{317305E2-E695-4FA9-95A6-9695C372F1D7}" presName="linNode" presStyleCnt="0"/>
      <dgm:spPr/>
    </dgm:pt>
    <dgm:pt modelId="{C589719D-07D1-49EE-BCF1-089D37C73869}" type="pres">
      <dgm:prSet presAssocID="{317305E2-E695-4FA9-95A6-9695C372F1D7}" presName="parentShp" presStyleLbl="node1" presStyleIdx="1" presStyleCnt="3">
        <dgm:presLayoutVars>
          <dgm:bulletEnabled val="1"/>
        </dgm:presLayoutVars>
      </dgm:prSet>
      <dgm:spPr/>
    </dgm:pt>
    <dgm:pt modelId="{0F9D2C31-AF0E-41AF-B2B6-E7C494D8A492}" type="pres">
      <dgm:prSet presAssocID="{317305E2-E695-4FA9-95A6-9695C372F1D7}" presName="childShp" presStyleLbl="bgAccFollowNode1" presStyleIdx="1" presStyleCnt="3" custLinFactNeighborX="402" custLinFactNeighborY="1763">
        <dgm:presLayoutVars>
          <dgm:bulletEnabled val="1"/>
        </dgm:presLayoutVars>
      </dgm:prSet>
      <dgm:spPr>
        <a:prstGeom prst="roundRect">
          <a:avLst/>
        </a:prstGeom>
      </dgm:spPr>
    </dgm:pt>
    <dgm:pt modelId="{189F38F9-F658-45F3-A504-C924173F9CBB}" type="pres">
      <dgm:prSet presAssocID="{B057A489-B582-4828-B62F-76FCCEFBFD31}" presName="spacing" presStyleCnt="0"/>
      <dgm:spPr/>
    </dgm:pt>
    <dgm:pt modelId="{2F6B7598-8FF1-454E-9027-2ECC56AA4E2B}" type="pres">
      <dgm:prSet presAssocID="{4AABC6CC-6FEB-4D90-B550-E358377F831F}" presName="linNode" presStyleCnt="0"/>
      <dgm:spPr/>
    </dgm:pt>
    <dgm:pt modelId="{E56FAB14-80BF-4A8B-9BDE-068454453DC0}" type="pres">
      <dgm:prSet presAssocID="{4AABC6CC-6FEB-4D90-B550-E358377F831F}" presName="parentShp" presStyleLbl="node1" presStyleIdx="2" presStyleCnt="3" custScaleY="123707">
        <dgm:presLayoutVars>
          <dgm:bulletEnabled val="1"/>
        </dgm:presLayoutVars>
      </dgm:prSet>
      <dgm:spPr/>
    </dgm:pt>
    <dgm:pt modelId="{DEE4B364-B6D9-4430-A90A-E247DF84F766}" type="pres">
      <dgm:prSet presAssocID="{4AABC6CC-6FEB-4D90-B550-E358377F831F}" presName="childShp" presStyleLbl="bgAccFollowNode1" presStyleIdx="2" presStyleCnt="3" custScaleY="123451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EC329703-EF2C-4884-BB52-6E457753D831}" srcId="{D8A1E4DB-CA9D-4089-A913-FA6A6A7DED45}" destId="{317305E2-E695-4FA9-95A6-9695C372F1D7}" srcOrd="1" destOrd="0" parTransId="{2FB6421A-05FD-4E2D-8EF0-B28000ED2BC2}" sibTransId="{B057A489-B582-4828-B62F-76FCCEFBFD31}"/>
    <dgm:cxn modelId="{B957D707-FCB3-42BA-B133-B39AE1F818E1}" srcId="{FF0B1556-DF2E-42FB-A6BB-1CA1FE969867}" destId="{860B403A-DB37-46A7-9673-502748E59F1A}" srcOrd="0" destOrd="0" parTransId="{1B4FD32E-AE46-4850-96EB-291139159508}" sibTransId="{86697ECC-292E-42D5-A8B0-AA8A8BA9EC73}"/>
    <dgm:cxn modelId="{12BFD320-2D85-4C3A-9D70-0FAD68C8F6BE}" srcId="{D8A1E4DB-CA9D-4089-A913-FA6A6A7DED45}" destId="{4AABC6CC-6FEB-4D90-B550-E358377F831F}" srcOrd="2" destOrd="0" parTransId="{BE5AB11C-A1A6-4BC7-959C-EAC8225C3236}" sibTransId="{64D3860F-F83F-4F0E-8C10-814BFC3CD02C}"/>
    <dgm:cxn modelId="{93F39F2E-33FB-4F47-A09B-7879543D03AF}" srcId="{4AABC6CC-6FEB-4D90-B550-E358377F831F}" destId="{E9DD6D68-04B8-4C43-AAD4-0F59FFA3B43E}" srcOrd="2" destOrd="0" parTransId="{DC5C8B44-7BC4-48D0-8DAC-61DD4DF6FF6F}" sibTransId="{43FB9BAF-2D46-49F7-9239-B9A5A0EFECB1}"/>
    <dgm:cxn modelId="{F0D6C330-3402-4D65-8618-8931C061DE7D}" srcId="{317305E2-E695-4FA9-95A6-9695C372F1D7}" destId="{B2E27F41-5416-461E-AAA7-AD13DFB4FCC8}" srcOrd="3" destOrd="0" parTransId="{7555FAE9-9629-428B-911A-3B2EA8E0191A}" sibTransId="{5671F2DB-9210-4486-9249-10DDD360FC9A}"/>
    <dgm:cxn modelId="{B375275D-8CF7-4329-AF30-E28FF025D300}" type="presOf" srcId="{4C9EF619-8FB9-4841-A77C-576C275B25EC}" destId="{DEE4B364-B6D9-4430-A90A-E247DF84F766}" srcOrd="0" destOrd="0" presId="urn:microsoft.com/office/officeart/2005/8/layout/vList6"/>
    <dgm:cxn modelId="{1C464647-C9C3-4681-94E7-F2F7189F8AF6}" srcId="{317305E2-E695-4FA9-95A6-9695C372F1D7}" destId="{4917F5D5-D272-46C0-9ED7-90850633A45A}" srcOrd="2" destOrd="0" parTransId="{95685234-A975-441E-90BF-45A25C3D5BDE}" sibTransId="{470914DC-A8A2-4B91-B76E-D6E20D6D20C3}"/>
    <dgm:cxn modelId="{9D2C6F51-DDB8-4B3A-A3D5-CE475E924AB2}" type="presOf" srcId="{E9DD6D68-04B8-4C43-AAD4-0F59FFA3B43E}" destId="{DEE4B364-B6D9-4430-A90A-E247DF84F766}" srcOrd="0" destOrd="2" presId="urn:microsoft.com/office/officeart/2005/8/layout/vList6"/>
    <dgm:cxn modelId="{E4D54056-A448-4C52-B247-7267AE655C46}" type="presOf" srcId="{B2E27F41-5416-461E-AAA7-AD13DFB4FCC8}" destId="{0F9D2C31-AF0E-41AF-B2B6-E7C494D8A492}" srcOrd="0" destOrd="3" presId="urn:microsoft.com/office/officeart/2005/8/layout/vList6"/>
    <dgm:cxn modelId="{E0873278-6A61-4BF7-81A7-0809F8E64285}" type="presOf" srcId="{7B953C9B-BE32-4D6C-A899-8092B3A9FE88}" destId="{901BC377-BC8A-41FD-B4DA-20571467BE3E}" srcOrd="0" destOrd="3" presId="urn:microsoft.com/office/officeart/2005/8/layout/vList6"/>
    <dgm:cxn modelId="{D66CFA59-6E4F-4048-9919-A6C28270C966}" type="presOf" srcId="{0865D413-D2AA-443E-934A-DB37B43ADA7A}" destId="{DEE4B364-B6D9-4430-A90A-E247DF84F766}" srcOrd="0" destOrd="1" presId="urn:microsoft.com/office/officeart/2005/8/layout/vList6"/>
    <dgm:cxn modelId="{F2C45185-D29B-4D23-BFEC-87240C088E81}" srcId="{FF0B1556-DF2E-42FB-A6BB-1CA1FE969867}" destId="{ECCC696A-D117-4048-9D89-5A70CCC0E17E}" srcOrd="5" destOrd="0" parTransId="{9AF1E2EA-EFD7-4E77-9AA6-03ED84740A33}" sibTransId="{32DAA002-B1F4-4D95-BB93-599EE3C61776}"/>
    <dgm:cxn modelId="{0757908F-9586-498C-BECD-86EE3632DC4C}" type="presOf" srcId="{317305E2-E695-4FA9-95A6-9695C372F1D7}" destId="{C589719D-07D1-49EE-BCF1-089D37C73869}" srcOrd="0" destOrd="0" presId="urn:microsoft.com/office/officeart/2005/8/layout/vList6"/>
    <dgm:cxn modelId="{99A7E192-39DE-4E8D-B843-920A000F02D4}" type="presOf" srcId="{B8E9A002-DEE2-436F-AC46-C426E3D071CA}" destId="{901BC377-BC8A-41FD-B4DA-20571467BE3E}" srcOrd="0" destOrd="1" presId="urn:microsoft.com/office/officeart/2005/8/layout/vList6"/>
    <dgm:cxn modelId="{819BF496-B53C-4906-89EC-B150971132D6}" type="presOf" srcId="{FF0B1556-DF2E-42FB-A6BB-1CA1FE969867}" destId="{6B6F0FF9-5827-4766-AF25-5289441AA04E}" srcOrd="0" destOrd="0" presId="urn:microsoft.com/office/officeart/2005/8/layout/vList6"/>
    <dgm:cxn modelId="{50C99897-D414-4EEA-B852-E80F77047929}" srcId="{317305E2-E695-4FA9-95A6-9695C372F1D7}" destId="{24F0547A-A761-430A-BB4E-4D33619D1286}" srcOrd="1" destOrd="0" parTransId="{1FB08F9B-61CF-4839-B365-F81F2F435069}" sibTransId="{01F92042-811F-410E-83E2-B3D8DD0F9D23}"/>
    <dgm:cxn modelId="{6555C398-14AF-4CED-A970-3305DA62D92E}" type="presOf" srcId="{B554E512-09C2-45CF-A01B-8B2F9A822750}" destId="{0F9D2C31-AF0E-41AF-B2B6-E7C494D8A492}" srcOrd="0" destOrd="0" presId="urn:microsoft.com/office/officeart/2005/8/layout/vList6"/>
    <dgm:cxn modelId="{E7FED899-27F6-439D-B016-8F24A99C4ED4}" srcId="{FF0B1556-DF2E-42FB-A6BB-1CA1FE969867}" destId="{3A31F218-255D-4100-8F2F-C84F74C859E5}" srcOrd="4" destOrd="0" parTransId="{A7FA549F-95E7-4683-8844-768DCB6F8701}" sibTransId="{3C8FE48C-EDA1-4B7F-B5CE-45AE86BADE26}"/>
    <dgm:cxn modelId="{8AC45D9E-7E64-4603-9818-345E91342C16}" srcId="{FF0B1556-DF2E-42FB-A6BB-1CA1FE969867}" destId="{7B953C9B-BE32-4D6C-A899-8092B3A9FE88}" srcOrd="3" destOrd="0" parTransId="{778DE4E6-C7FB-4AD4-B9E7-C9DAF43F0ECF}" sibTransId="{F756D6A7-1F7F-4460-94A6-88DF1F5AED73}"/>
    <dgm:cxn modelId="{85B2459E-AD42-4D59-95A0-9BF1088D4742}" type="presOf" srcId="{4917F5D5-D272-46C0-9ED7-90850633A45A}" destId="{0F9D2C31-AF0E-41AF-B2B6-E7C494D8A492}" srcOrd="0" destOrd="2" presId="urn:microsoft.com/office/officeart/2005/8/layout/vList6"/>
    <dgm:cxn modelId="{7BE0B9A1-3864-4DE4-819E-A0BFFC1ABED0}" type="presOf" srcId="{3D1B1711-7BE6-4A0B-86A5-BCB487CDBE21}" destId="{DEE4B364-B6D9-4430-A90A-E247DF84F766}" srcOrd="0" destOrd="3" presId="urn:microsoft.com/office/officeart/2005/8/layout/vList6"/>
    <dgm:cxn modelId="{B30B62A2-26CD-4682-97A0-AF37FAD85BE6}" srcId="{4AABC6CC-6FEB-4D90-B550-E358377F831F}" destId="{0865D413-D2AA-443E-934A-DB37B43ADA7A}" srcOrd="1" destOrd="0" parTransId="{8F9C5F90-0E41-4ECF-8E02-C8F823A7EBEA}" sibTransId="{C50DCF46-F3D4-4071-BF12-6B52ACDFB53A}"/>
    <dgm:cxn modelId="{657614AD-40B5-43EF-BCCA-F92D19761995}" type="presOf" srcId="{DA5F6C5E-E849-43DE-90B2-CE43376BB974}" destId="{DEE4B364-B6D9-4430-A90A-E247DF84F766}" srcOrd="0" destOrd="4" presId="urn:microsoft.com/office/officeart/2005/8/layout/vList6"/>
    <dgm:cxn modelId="{6316A8AF-5869-4276-99A8-96F7517EBA50}" type="presOf" srcId="{24F0547A-A761-430A-BB4E-4D33619D1286}" destId="{0F9D2C31-AF0E-41AF-B2B6-E7C494D8A492}" srcOrd="0" destOrd="1" presId="urn:microsoft.com/office/officeart/2005/8/layout/vList6"/>
    <dgm:cxn modelId="{993372C3-11C8-439B-B12B-FB374F5B3CBF}" srcId="{4AABC6CC-6FEB-4D90-B550-E358377F831F}" destId="{3D1B1711-7BE6-4A0B-86A5-BCB487CDBE21}" srcOrd="3" destOrd="0" parTransId="{9D93EE61-609A-4F41-BBE0-69666E4D675A}" sibTransId="{AD09A6DD-8506-4C38-B840-4F02847E195B}"/>
    <dgm:cxn modelId="{8C841FCF-F224-423C-8723-41A82AED71EE}" type="presOf" srcId="{3A31F218-255D-4100-8F2F-C84F74C859E5}" destId="{901BC377-BC8A-41FD-B4DA-20571467BE3E}" srcOrd="0" destOrd="4" presId="urn:microsoft.com/office/officeart/2005/8/layout/vList6"/>
    <dgm:cxn modelId="{3B61FED7-7A76-4CFD-9F85-5DA81801C932}" srcId="{317305E2-E695-4FA9-95A6-9695C372F1D7}" destId="{B554E512-09C2-45CF-A01B-8B2F9A822750}" srcOrd="0" destOrd="0" parTransId="{CD4FD3CF-D5D5-41B5-8EC9-20E77B29167D}" sibTransId="{8B9A55F8-42C3-436C-A308-F610AC404300}"/>
    <dgm:cxn modelId="{458881DB-220D-4754-8304-3AD328C50680}" srcId="{D8A1E4DB-CA9D-4089-A913-FA6A6A7DED45}" destId="{FF0B1556-DF2E-42FB-A6BB-1CA1FE969867}" srcOrd="0" destOrd="0" parTransId="{F969B4E2-3A17-4C82-B967-AD889B191C6C}" sibTransId="{E8862EE3-2086-4F5F-9AB2-9338A6475643}"/>
    <dgm:cxn modelId="{E72FF3DF-D29A-4FA6-A05F-162D3609E3B0}" type="presOf" srcId="{29FA4262-F11C-48B5-910D-764EECBA9ECC}" destId="{901BC377-BC8A-41FD-B4DA-20571467BE3E}" srcOrd="0" destOrd="2" presId="urn:microsoft.com/office/officeart/2005/8/layout/vList6"/>
    <dgm:cxn modelId="{C86155E1-B29B-486B-8138-19120DB589AA}" type="presOf" srcId="{ECCC696A-D117-4048-9D89-5A70CCC0E17E}" destId="{901BC377-BC8A-41FD-B4DA-20571467BE3E}" srcOrd="0" destOrd="5" presId="urn:microsoft.com/office/officeart/2005/8/layout/vList6"/>
    <dgm:cxn modelId="{27BE50E8-FF9C-425E-816A-E58595B475EB}" srcId="{FF0B1556-DF2E-42FB-A6BB-1CA1FE969867}" destId="{29FA4262-F11C-48B5-910D-764EECBA9ECC}" srcOrd="2" destOrd="0" parTransId="{75FA2728-5814-4681-9184-C18CBBA958EC}" sibTransId="{4A3D69B2-E1E9-4A29-A29A-FBD2A90602EA}"/>
    <dgm:cxn modelId="{77C974E9-8AD5-46B0-862F-256368C8E35E}" type="presOf" srcId="{860B403A-DB37-46A7-9673-502748E59F1A}" destId="{901BC377-BC8A-41FD-B4DA-20571467BE3E}" srcOrd="0" destOrd="0" presId="urn:microsoft.com/office/officeart/2005/8/layout/vList6"/>
    <dgm:cxn modelId="{7CCDEBEA-4F6B-4E20-B5D3-6BC61FAAFF43}" srcId="{4AABC6CC-6FEB-4D90-B550-E358377F831F}" destId="{DA5F6C5E-E849-43DE-90B2-CE43376BB974}" srcOrd="4" destOrd="0" parTransId="{8453A226-74F3-4375-872F-D6A5789135C1}" sibTransId="{7FC07769-6D8F-4D01-89AC-94BE9FF288CC}"/>
    <dgm:cxn modelId="{5433ADEF-8A2D-43A3-9C0F-0ED787D32474}" type="presOf" srcId="{D8A1E4DB-CA9D-4089-A913-FA6A6A7DED45}" destId="{1DCEC40F-6FAC-4C8A-A3FB-EBF9217D0A80}" srcOrd="0" destOrd="0" presId="urn:microsoft.com/office/officeart/2005/8/layout/vList6"/>
    <dgm:cxn modelId="{4D60E3FA-CC7A-4D99-8048-30747394BEA1}" type="presOf" srcId="{4AABC6CC-6FEB-4D90-B550-E358377F831F}" destId="{E56FAB14-80BF-4A8B-9BDE-068454453DC0}" srcOrd="0" destOrd="0" presId="urn:microsoft.com/office/officeart/2005/8/layout/vList6"/>
    <dgm:cxn modelId="{1D75C8FC-B3F5-4D93-8B85-0702B54AAAEF}" srcId="{FF0B1556-DF2E-42FB-A6BB-1CA1FE969867}" destId="{B8E9A002-DEE2-436F-AC46-C426E3D071CA}" srcOrd="1" destOrd="0" parTransId="{A19DF69F-7762-4079-908E-593D0F757541}" sibTransId="{75E3EB3D-8130-4D0E-B699-DFB1534B3907}"/>
    <dgm:cxn modelId="{8502CBFF-0303-43B3-8A92-6D1BFEB5F462}" srcId="{4AABC6CC-6FEB-4D90-B550-E358377F831F}" destId="{4C9EF619-8FB9-4841-A77C-576C275B25EC}" srcOrd="0" destOrd="0" parTransId="{D3659A87-99BC-414D-BD03-E14F025400C2}" sibTransId="{4251F263-7C3C-4BFD-ABF8-58753E326AD1}"/>
    <dgm:cxn modelId="{2A9F7B3E-A1BD-4F09-A118-C7D06D62F4C8}" type="presParOf" srcId="{1DCEC40F-6FAC-4C8A-A3FB-EBF9217D0A80}" destId="{56ED539A-2CFD-4CE3-BAB5-C2F709799D27}" srcOrd="0" destOrd="0" presId="urn:microsoft.com/office/officeart/2005/8/layout/vList6"/>
    <dgm:cxn modelId="{F8A8C9F5-1CA8-426C-B9F0-7257362D7171}" type="presParOf" srcId="{56ED539A-2CFD-4CE3-BAB5-C2F709799D27}" destId="{6B6F0FF9-5827-4766-AF25-5289441AA04E}" srcOrd="0" destOrd="0" presId="urn:microsoft.com/office/officeart/2005/8/layout/vList6"/>
    <dgm:cxn modelId="{8D51EE3A-7E52-43C2-BA1C-2C183190C075}" type="presParOf" srcId="{56ED539A-2CFD-4CE3-BAB5-C2F709799D27}" destId="{901BC377-BC8A-41FD-B4DA-20571467BE3E}" srcOrd="1" destOrd="0" presId="urn:microsoft.com/office/officeart/2005/8/layout/vList6"/>
    <dgm:cxn modelId="{DA858684-BF9E-496C-A06F-02A7F48E7968}" type="presParOf" srcId="{1DCEC40F-6FAC-4C8A-A3FB-EBF9217D0A80}" destId="{7B6233EE-06D2-4A30-B642-8C0E1901B25F}" srcOrd="1" destOrd="0" presId="urn:microsoft.com/office/officeart/2005/8/layout/vList6"/>
    <dgm:cxn modelId="{B48A242A-6579-4D2F-B8C6-72E9C8CF9AB4}" type="presParOf" srcId="{1DCEC40F-6FAC-4C8A-A3FB-EBF9217D0A80}" destId="{7B626B99-613B-4BC9-8C34-E0B6EB0DF947}" srcOrd="2" destOrd="0" presId="urn:microsoft.com/office/officeart/2005/8/layout/vList6"/>
    <dgm:cxn modelId="{15133FAB-CE3B-468E-BF88-5420F3B825F7}" type="presParOf" srcId="{7B626B99-613B-4BC9-8C34-E0B6EB0DF947}" destId="{C589719D-07D1-49EE-BCF1-089D37C73869}" srcOrd="0" destOrd="0" presId="urn:microsoft.com/office/officeart/2005/8/layout/vList6"/>
    <dgm:cxn modelId="{F1A19698-B94D-4378-A89E-7C6B238B254D}" type="presParOf" srcId="{7B626B99-613B-4BC9-8C34-E0B6EB0DF947}" destId="{0F9D2C31-AF0E-41AF-B2B6-E7C494D8A492}" srcOrd="1" destOrd="0" presId="urn:microsoft.com/office/officeart/2005/8/layout/vList6"/>
    <dgm:cxn modelId="{E2B3431B-780C-4257-9535-2B034055CBB3}" type="presParOf" srcId="{1DCEC40F-6FAC-4C8A-A3FB-EBF9217D0A80}" destId="{189F38F9-F658-45F3-A504-C924173F9CBB}" srcOrd="3" destOrd="0" presId="urn:microsoft.com/office/officeart/2005/8/layout/vList6"/>
    <dgm:cxn modelId="{CADD7434-97E9-4430-BA31-57134026438A}" type="presParOf" srcId="{1DCEC40F-6FAC-4C8A-A3FB-EBF9217D0A80}" destId="{2F6B7598-8FF1-454E-9027-2ECC56AA4E2B}" srcOrd="4" destOrd="0" presId="urn:microsoft.com/office/officeart/2005/8/layout/vList6"/>
    <dgm:cxn modelId="{4B22D167-2D12-4DC5-966E-96797E8FC319}" type="presParOf" srcId="{2F6B7598-8FF1-454E-9027-2ECC56AA4E2B}" destId="{E56FAB14-80BF-4A8B-9BDE-068454453DC0}" srcOrd="0" destOrd="0" presId="urn:microsoft.com/office/officeart/2005/8/layout/vList6"/>
    <dgm:cxn modelId="{48CC9630-0D31-47D4-9592-BD1B8E4AF254}" type="presParOf" srcId="{2F6B7598-8FF1-454E-9027-2ECC56AA4E2B}" destId="{DEE4B364-B6D9-4430-A90A-E247DF84F76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8F22BC-16B6-432D-A712-9241F75A4F51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40F187-7585-4674-9919-2435B9F08664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4000" dirty="0"/>
            <a:t>Perks</a:t>
          </a:r>
          <a:endParaRPr lang="en-US" sz="3600" dirty="0"/>
        </a:p>
      </dgm:t>
    </dgm:pt>
    <dgm:pt modelId="{68EE0EF2-2EB2-4BB9-A702-1E5BB0A11D2C}" type="parTrans" cxnId="{82D8445B-25CC-4CE9-BB87-32D69521FC9A}">
      <dgm:prSet/>
      <dgm:spPr/>
      <dgm:t>
        <a:bodyPr/>
        <a:lstStyle/>
        <a:p>
          <a:endParaRPr lang="en-US"/>
        </a:p>
      </dgm:t>
    </dgm:pt>
    <dgm:pt modelId="{C222EAC2-BA3A-491A-91A9-494D8A0BCB0C}" type="sibTrans" cxnId="{82D8445B-25CC-4CE9-BB87-32D69521FC9A}">
      <dgm:prSet/>
      <dgm:spPr/>
      <dgm:t>
        <a:bodyPr/>
        <a:lstStyle/>
        <a:p>
          <a:endParaRPr lang="en-US"/>
        </a:p>
      </dgm:t>
    </dgm:pt>
    <dgm:pt modelId="{E59349AC-3E36-4C77-85E3-5A65F064906E}">
      <dgm:prSet phldrT="[Text]" custT="1"/>
      <dgm:spPr/>
      <dgm:t>
        <a:bodyPr/>
        <a:lstStyle/>
        <a:p>
          <a:r>
            <a:rPr lang="en-US" sz="1800" dirty="0"/>
            <a:t>Added/Enhanced wellbeing support &amp; allowances</a:t>
          </a:r>
        </a:p>
      </dgm:t>
    </dgm:pt>
    <dgm:pt modelId="{FC673C65-9536-4918-97DF-044D7F6F2067}" type="parTrans" cxnId="{24958796-4DEC-49BE-A5E0-0855453F8D51}">
      <dgm:prSet/>
      <dgm:spPr/>
      <dgm:t>
        <a:bodyPr/>
        <a:lstStyle/>
        <a:p>
          <a:endParaRPr lang="en-US"/>
        </a:p>
      </dgm:t>
    </dgm:pt>
    <dgm:pt modelId="{CBCFA9B3-1F79-474C-ABD1-6114E45DAF5A}" type="sibTrans" cxnId="{24958796-4DEC-49BE-A5E0-0855453F8D51}">
      <dgm:prSet/>
      <dgm:spPr/>
      <dgm:t>
        <a:bodyPr/>
        <a:lstStyle/>
        <a:p>
          <a:endParaRPr lang="en-US"/>
        </a:p>
      </dgm:t>
    </dgm:pt>
    <dgm:pt modelId="{2805552D-B667-40AA-83E7-A416C3ADED19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4000" dirty="0"/>
            <a:t>Retirement</a:t>
          </a:r>
          <a:endParaRPr lang="en-US" sz="3600" dirty="0"/>
        </a:p>
      </dgm:t>
    </dgm:pt>
    <dgm:pt modelId="{7C1587B6-0AC9-4026-BCDE-3DEFC8127BCF}" type="parTrans" cxnId="{3E22D0AA-9090-4B87-81AC-6D8D44020CA7}">
      <dgm:prSet/>
      <dgm:spPr/>
      <dgm:t>
        <a:bodyPr/>
        <a:lstStyle/>
        <a:p>
          <a:endParaRPr lang="en-US"/>
        </a:p>
      </dgm:t>
    </dgm:pt>
    <dgm:pt modelId="{6AD88E4B-28DD-4D2E-B5E6-89D73A6A76F9}" type="sibTrans" cxnId="{3E22D0AA-9090-4B87-81AC-6D8D44020CA7}">
      <dgm:prSet/>
      <dgm:spPr/>
      <dgm:t>
        <a:bodyPr/>
        <a:lstStyle/>
        <a:p>
          <a:endParaRPr lang="en-US"/>
        </a:p>
      </dgm:t>
    </dgm:pt>
    <dgm:pt modelId="{8967CD56-EE32-40E3-A7EF-AF09E843DA28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4000" dirty="0"/>
            <a:t>Communications</a:t>
          </a:r>
          <a:endParaRPr lang="en-US" sz="3600" dirty="0"/>
        </a:p>
      </dgm:t>
    </dgm:pt>
    <dgm:pt modelId="{BD6E67E5-E467-4CD0-A0A8-9B1C79EF83F8}" type="parTrans" cxnId="{744CF63C-3DAF-4419-B5F0-418E2E95E097}">
      <dgm:prSet/>
      <dgm:spPr/>
      <dgm:t>
        <a:bodyPr/>
        <a:lstStyle/>
        <a:p>
          <a:endParaRPr lang="en-US"/>
        </a:p>
      </dgm:t>
    </dgm:pt>
    <dgm:pt modelId="{6402109D-F80B-4142-A62F-08CA5147E7F0}" type="sibTrans" cxnId="{744CF63C-3DAF-4419-B5F0-418E2E95E097}">
      <dgm:prSet/>
      <dgm:spPr/>
      <dgm:t>
        <a:bodyPr/>
        <a:lstStyle/>
        <a:p>
          <a:endParaRPr lang="en-US"/>
        </a:p>
      </dgm:t>
    </dgm:pt>
    <dgm:pt modelId="{BBED29B3-39AF-47B1-8FE4-BAF60B685D8E}">
      <dgm:prSet phldrT="[Text]" custT="1"/>
      <dgm:spPr/>
      <dgm:t>
        <a:bodyPr/>
        <a:lstStyle/>
        <a:p>
          <a:r>
            <a:rPr lang="en-US" sz="1800" dirty="0"/>
            <a:t>Added after-tax contributions and Roth in-plan conversions</a:t>
          </a:r>
        </a:p>
      </dgm:t>
    </dgm:pt>
    <dgm:pt modelId="{0B3ECD4D-D507-4394-9812-98DA167BD69D}" type="parTrans" cxnId="{D92EF264-BAE1-4019-94CF-20B725837596}">
      <dgm:prSet/>
      <dgm:spPr/>
      <dgm:t>
        <a:bodyPr/>
        <a:lstStyle/>
        <a:p>
          <a:endParaRPr lang="en-US"/>
        </a:p>
      </dgm:t>
    </dgm:pt>
    <dgm:pt modelId="{D8D8C437-AB6D-4807-9C58-87B084F49FF9}" type="sibTrans" cxnId="{D92EF264-BAE1-4019-94CF-20B725837596}">
      <dgm:prSet/>
      <dgm:spPr/>
      <dgm:t>
        <a:bodyPr/>
        <a:lstStyle/>
        <a:p>
          <a:endParaRPr lang="en-US"/>
        </a:p>
      </dgm:t>
    </dgm:pt>
    <dgm:pt modelId="{3B2D8EA5-9DE1-4593-88CD-1D41A3832BF5}">
      <dgm:prSet phldrT="[Text]" custT="1"/>
      <dgm:spPr/>
      <dgm:t>
        <a:bodyPr/>
        <a:lstStyle/>
        <a:p>
          <a:r>
            <a:rPr lang="en-US" sz="1800" dirty="0"/>
            <a:t>Held virtual benefits fairs</a:t>
          </a:r>
        </a:p>
      </dgm:t>
    </dgm:pt>
    <dgm:pt modelId="{8E84E05E-C921-4FDA-90CE-D4C38D8CD7AC}" type="parTrans" cxnId="{510C19DE-6189-4E21-8645-E0B17889E190}">
      <dgm:prSet/>
      <dgm:spPr/>
      <dgm:t>
        <a:bodyPr/>
        <a:lstStyle/>
        <a:p>
          <a:endParaRPr lang="en-US"/>
        </a:p>
      </dgm:t>
    </dgm:pt>
    <dgm:pt modelId="{BCE0A276-E4A1-4092-94BC-B47E0A891093}" type="sibTrans" cxnId="{510C19DE-6189-4E21-8645-E0B17889E190}">
      <dgm:prSet/>
      <dgm:spPr/>
      <dgm:t>
        <a:bodyPr/>
        <a:lstStyle/>
        <a:p>
          <a:endParaRPr lang="en-US"/>
        </a:p>
      </dgm:t>
    </dgm:pt>
    <dgm:pt modelId="{6A6D202E-59A7-4B69-A447-02B721DB640C}">
      <dgm:prSet phldrT="[Text]" custT="1"/>
      <dgm:spPr/>
      <dgm:t>
        <a:bodyPr/>
        <a:lstStyle/>
        <a:p>
          <a:r>
            <a:rPr lang="en-US" sz="1800" dirty="0"/>
            <a:t>Added college admissions support</a:t>
          </a:r>
        </a:p>
      </dgm:t>
    </dgm:pt>
    <dgm:pt modelId="{AD41A63F-C1B9-40CB-991A-90CE034C03D4}" type="parTrans" cxnId="{56A5798F-F2B5-404E-BAF6-5E456CDEA35E}">
      <dgm:prSet/>
      <dgm:spPr/>
      <dgm:t>
        <a:bodyPr/>
        <a:lstStyle/>
        <a:p>
          <a:endParaRPr lang="en-US"/>
        </a:p>
      </dgm:t>
    </dgm:pt>
    <dgm:pt modelId="{A6579EAB-19B8-443A-AC7B-7A6AF8E343F1}" type="sibTrans" cxnId="{56A5798F-F2B5-404E-BAF6-5E456CDEA35E}">
      <dgm:prSet/>
      <dgm:spPr/>
      <dgm:t>
        <a:bodyPr/>
        <a:lstStyle/>
        <a:p>
          <a:endParaRPr lang="en-US"/>
        </a:p>
      </dgm:t>
    </dgm:pt>
    <dgm:pt modelId="{7DEC522D-1E21-4BDB-94CB-2CCFE43430CE}">
      <dgm:prSet phldrT="[Text]" custT="1"/>
      <dgm:spPr/>
      <dgm:t>
        <a:bodyPr/>
        <a:lstStyle/>
        <a:p>
          <a:r>
            <a:rPr lang="en-US" sz="1800" dirty="0"/>
            <a:t>Implemented donation matching program</a:t>
          </a:r>
        </a:p>
      </dgm:t>
    </dgm:pt>
    <dgm:pt modelId="{7921DAFE-E5E8-4C17-BB59-0AF048A001A1}" type="parTrans" cxnId="{6B4A3580-24FC-4894-AB52-030807F861EC}">
      <dgm:prSet/>
      <dgm:spPr/>
      <dgm:t>
        <a:bodyPr/>
        <a:lstStyle/>
        <a:p>
          <a:endParaRPr lang="en-US"/>
        </a:p>
      </dgm:t>
    </dgm:pt>
    <dgm:pt modelId="{E884A1EB-0C5B-410C-BA3A-46A97BC8D34F}" type="sibTrans" cxnId="{6B4A3580-24FC-4894-AB52-030807F861EC}">
      <dgm:prSet/>
      <dgm:spPr/>
      <dgm:t>
        <a:bodyPr/>
        <a:lstStyle/>
        <a:p>
          <a:endParaRPr lang="en-US"/>
        </a:p>
      </dgm:t>
    </dgm:pt>
    <dgm:pt modelId="{9976065A-1BB4-410C-9D6C-340E3415F1D1}">
      <dgm:prSet phldrT="[Text]" custT="1"/>
      <dgm:spPr/>
      <dgm:t>
        <a:bodyPr/>
        <a:lstStyle/>
        <a:p>
          <a:r>
            <a:rPr lang="en-US" sz="1800" dirty="0"/>
            <a:t>Introduced voluntary benefits and perks platform</a:t>
          </a:r>
        </a:p>
      </dgm:t>
    </dgm:pt>
    <dgm:pt modelId="{0D2014E5-2C73-4804-8E3F-7C281460B0BD}" type="parTrans" cxnId="{8D5F31E3-4D15-4280-9B9D-4D190AEFB603}">
      <dgm:prSet/>
      <dgm:spPr/>
      <dgm:t>
        <a:bodyPr/>
        <a:lstStyle/>
        <a:p>
          <a:endParaRPr lang="en-US"/>
        </a:p>
      </dgm:t>
    </dgm:pt>
    <dgm:pt modelId="{ED9B27B4-EAE8-4D07-AE8E-DDE31B405966}" type="sibTrans" cxnId="{8D5F31E3-4D15-4280-9B9D-4D190AEFB603}">
      <dgm:prSet/>
      <dgm:spPr/>
      <dgm:t>
        <a:bodyPr/>
        <a:lstStyle/>
        <a:p>
          <a:endParaRPr lang="en-US"/>
        </a:p>
      </dgm:t>
    </dgm:pt>
    <dgm:pt modelId="{17C2A789-B657-4E50-B0D7-65C45D30E0A6}">
      <dgm:prSet phldrT="[Text]" custT="1"/>
      <dgm:spPr/>
      <dgm:t>
        <a:bodyPr/>
        <a:lstStyle/>
        <a:p>
          <a:r>
            <a:rPr lang="en-US" sz="1800" dirty="0"/>
            <a:t>Increased employer matching</a:t>
          </a:r>
        </a:p>
      </dgm:t>
    </dgm:pt>
    <dgm:pt modelId="{05A4B9AB-CC6A-474C-B14D-727969EC5C0C}" type="parTrans" cxnId="{F17B330A-E6B4-4845-945A-E1B413E05F1F}">
      <dgm:prSet/>
      <dgm:spPr/>
      <dgm:t>
        <a:bodyPr/>
        <a:lstStyle/>
        <a:p>
          <a:endParaRPr lang="en-US"/>
        </a:p>
      </dgm:t>
    </dgm:pt>
    <dgm:pt modelId="{D2801FB6-C145-48F3-AA1A-F4F35674A0F7}" type="sibTrans" cxnId="{F17B330A-E6B4-4845-945A-E1B413E05F1F}">
      <dgm:prSet/>
      <dgm:spPr/>
      <dgm:t>
        <a:bodyPr/>
        <a:lstStyle/>
        <a:p>
          <a:endParaRPr lang="en-US"/>
        </a:p>
      </dgm:t>
    </dgm:pt>
    <dgm:pt modelId="{EAECEE74-3B23-4986-A846-94F30AEEBC6F}">
      <dgm:prSet phldrT="[Text]" custT="1"/>
      <dgm:spPr/>
      <dgm:t>
        <a:bodyPr/>
        <a:lstStyle/>
        <a:p>
          <a:r>
            <a:rPr lang="en-US" sz="1800" dirty="0"/>
            <a:t>Increased match true-up frequency</a:t>
          </a:r>
        </a:p>
      </dgm:t>
    </dgm:pt>
    <dgm:pt modelId="{543480DF-B9FD-4256-8DDD-F7CAAA3D51CD}" type="parTrans" cxnId="{C17752D7-CFCA-4AEF-A644-7B2DE698D4BA}">
      <dgm:prSet/>
      <dgm:spPr/>
      <dgm:t>
        <a:bodyPr/>
        <a:lstStyle/>
        <a:p>
          <a:endParaRPr lang="en-US"/>
        </a:p>
      </dgm:t>
    </dgm:pt>
    <dgm:pt modelId="{78EA19D5-28F4-477D-82F7-AF8D398E8E28}" type="sibTrans" cxnId="{C17752D7-CFCA-4AEF-A644-7B2DE698D4BA}">
      <dgm:prSet/>
      <dgm:spPr/>
      <dgm:t>
        <a:bodyPr/>
        <a:lstStyle/>
        <a:p>
          <a:endParaRPr lang="en-US"/>
        </a:p>
      </dgm:t>
    </dgm:pt>
    <dgm:pt modelId="{C63DE8B8-D32A-4745-9768-664D6C1CDFF3}">
      <dgm:prSet phldrT="[Text]" custT="1"/>
      <dgm:spPr/>
      <dgm:t>
        <a:bodyPr/>
        <a:lstStyle/>
        <a:p>
          <a:r>
            <a:rPr lang="en-US" sz="1800" dirty="0"/>
            <a:t>Changed to immediate vesting</a:t>
          </a:r>
        </a:p>
      </dgm:t>
    </dgm:pt>
    <dgm:pt modelId="{72597268-1CDC-4124-B182-30AAC0857952}" type="parTrans" cxnId="{58106D28-F218-4969-BFA5-B99D809FBAE2}">
      <dgm:prSet/>
      <dgm:spPr/>
      <dgm:t>
        <a:bodyPr/>
        <a:lstStyle/>
        <a:p>
          <a:endParaRPr lang="en-US"/>
        </a:p>
      </dgm:t>
    </dgm:pt>
    <dgm:pt modelId="{B773FAFD-C606-49B8-8498-E4EB484694DB}" type="sibTrans" cxnId="{58106D28-F218-4969-BFA5-B99D809FBAE2}">
      <dgm:prSet/>
      <dgm:spPr/>
      <dgm:t>
        <a:bodyPr/>
        <a:lstStyle/>
        <a:p>
          <a:endParaRPr lang="en-US"/>
        </a:p>
      </dgm:t>
    </dgm:pt>
    <dgm:pt modelId="{5AD3837B-29FC-4659-BBAC-A5C838B34372}">
      <dgm:prSet phldrT="[Text]" custT="1"/>
      <dgm:spPr/>
      <dgm:t>
        <a:bodyPr/>
        <a:lstStyle/>
        <a:p>
          <a:r>
            <a:rPr lang="en-US" sz="1800" dirty="0"/>
            <a:t>Rebranded programs and communications</a:t>
          </a:r>
        </a:p>
      </dgm:t>
    </dgm:pt>
    <dgm:pt modelId="{D6B9F28A-9B37-4711-91D8-A08FA61C89D3}" type="parTrans" cxnId="{C623D086-1CBF-4175-8D85-28BE271AEF50}">
      <dgm:prSet/>
      <dgm:spPr/>
      <dgm:t>
        <a:bodyPr/>
        <a:lstStyle/>
        <a:p>
          <a:endParaRPr lang="en-US"/>
        </a:p>
      </dgm:t>
    </dgm:pt>
    <dgm:pt modelId="{8CB3C29D-1E17-48BD-9C81-9411969EFAAC}" type="sibTrans" cxnId="{C623D086-1CBF-4175-8D85-28BE271AEF50}">
      <dgm:prSet/>
      <dgm:spPr/>
      <dgm:t>
        <a:bodyPr/>
        <a:lstStyle/>
        <a:p>
          <a:endParaRPr lang="en-US"/>
        </a:p>
      </dgm:t>
    </dgm:pt>
    <dgm:pt modelId="{B327ACF9-0BA6-474F-9E56-9436CA51B351}">
      <dgm:prSet phldrT="[Text]" custT="1"/>
      <dgm:spPr/>
      <dgm:t>
        <a:bodyPr/>
        <a:lstStyle/>
        <a:p>
          <a:r>
            <a:rPr lang="en-US" sz="1800" dirty="0"/>
            <a:t>Consolidated and personalized communications</a:t>
          </a:r>
        </a:p>
      </dgm:t>
    </dgm:pt>
    <dgm:pt modelId="{D9D95973-28E6-4C14-9791-11C405910CE5}" type="parTrans" cxnId="{E986A12E-E666-46AF-97A4-581E0E9E0FE7}">
      <dgm:prSet/>
      <dgm:spPr/>
      <dgm:t>
        <a:bodyPr/>
        <a:lstStyle/>
        <a:p>
          <a:endParaRPr lang="en-US"/>
        </a:p>
      </dgm:t>
    </dgm:pt>
    <dgm:pt modelId="{16101554-AA38-4C9E-8FB4-BDF0FD4D0C17}" type="sibTrans" cxnId="{E986A12E-E666-46AF-97A4-581E0E9E0FE7}">
      <dgm:prSet/>
      <dgm:spPr/>
      <dgm:t>
        <a:bodyPr/>
        <a:lstStyle/>
        <a:p>
          <a:endParaRPr lang="en-US"/>
        </a:p>
      </dgm:t>
    </dgm:pt>
    <dgm:pt modelId="{77CDB090-4C5E-4417-B8D3-068E4B61B755}">
      <dgm:prSet phldrT="[Text]" custT="1"/>
      <dgm:spPr/>
      <dgm:t>
        <a:bodyPr/>
        <a:lstStyle/>
        <a:p>
          <a:r>
            <a:rPr lang="en-US" sz="1800" dirty="0"/>
            <a:t>Updated open enrollment and benefits communications</a:t>
          </a:r>
        </a:p>
      </dgm:t>
    </dgm:pt>
    <dgm:pt modelId="{F80AF151-6160-4FFA-B221-E1DF7423F316}" type="parTrans" cxnId="{C2BE675D-FB3E-4002-A4F3-F4DD24019FA9}">
      <dgm:prSet/>
      <dgm:spPr/>
      <dgm:t>
        <a:bodyPr/>
        <a:lstStyle/>
        <a:p>
          <a:endParaRPr lang="en-US"/>
        </a:p>
      </dgm:t>
    </dgm:pt>
    <dgm:pt modelId="{2852086E-1241-4D38-A952-638BE54A1A99}" type="sibTrans" cxnId="{C2BE675D-FB3E-4002-A4F3-F4DD24019FA9}">
      <dgm:prSet/>
      <dgm:spPr/>
      <dgm:t>
        <a:bodyPr/>
        <a:lstStyle/>
        <a:p>
          <a:endParaRPr lang="en-US"/>
        </a:p>
      </dgm:t>
    </dgm:pt>
    <dgm:pt modelId="{1801E935-2917-4E46-85DB-AD4F7C4F024E}">
      <dgm:prSet phldrT="[Text]" custT="1"/>
      <dgm:spPr/>
      <dgm:t>
        <a:bodyPr/>
        <a:lstStyle/>
        <a:p>
          <a:r>
            <a:rPr lang="en-US" sz="1800" dirty="0"/>
            <a:t>COVID-19 communication campaigns</a:t>
          </a:r>
        </a:p>
      </dgm:t>
    </dgm:pt>
    <dgm:pt modelId="{57D11845-B763-4A50-9DDA-1EC35ACB37A6}" type="parTrans" cxnId="{C94BBB77-4F04-4B04-B4A0-0DC829076D58}">
      <dgm:prSet/>
      <dgm:spPr/>
      <dgm:t>
        <a:bodyPr/>
        <a:lstStyle/>
        <a:p>
          <a:endParaRPr lang="en-US"/>
        </a:p>
      </dgm:t>
    </dgm:pt>
    <dgm:pt modelId="{411E6D84-EC3C-4A74-88D5-4EBAAF8CCE61}" type="sibTrans" cxnId="{C94BBB77-4F04-4B04-B4A0-0DC829076D58}">
      <dgm:prSet/>
      <dgm:spPr/>
      <dgm:t>
        <a:bodyPr/>
        <a:lstStyle/>
        <a:p>
          <a:endParaRPr lang="en-US"/>
        </a:p>
      </dgm:t>
    </dgm:pt>
    <dgm:pt modelId="{DE95709D-426E-4956-BBB6-AC58F19EEE77}" type="pres">
      <dgm:prSet presAssocID="{098F22BC-16B6-432D-A712-9241F75A4F51}" presName="Name0" presStyleCnt="0">
        <dgm:presLayoutVars>
          <dgm:dir/>
          <dgm:animLvl val="lvl"/>
          <dgm:resizeHandles val="exact"/>
        </dgm:presLayoutVars>
      </dgm:prSet>
      <dgm:spPr/>
    </dgm:pt>
    <dgm:pt modelId="{2D7E4983-157C-4D92-8B16-722E8B73ED3B}" type="pres">
      <dgm:prSet presAssocID="{2940F187-7585-4674-9919-2435B9F08664}" presName="linNode" presStyleCnt="0"/>
      <dgm:spPr/>
    </dgm:pt>
    <dgm:pt modelId="{AFB4EED4-ECCB-4A14-921E-513548C73062}" type="pres">
      <dgm:prSet presAssocID="{2940F187-7585-4674-9919-2435B9F08664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5A3274FA-F48B-4AC2-8F91-E2AED52068B1}" type="pres">
      <dgm:prSet presAssocID="{2940F187-7585-4674-9919-2435B9F08664}" presName="descendantText" presStyleLbl="alignAccFollowNode1" presStyleIdx="0" presStyleCnt="3" custScaleY="131221" custLinFactNeighborX="15">
        <dgm:presLayoutVars>
          <dgm:bulletEnabled val="1"/>
        </dgm:presLayoutVars>
      </dgm:prSet>
      <dgm:spPr/>
    </dgm:pt>
    <dgm:pt modelId="{1C5D2772-A5DE-4A08-8C86-2CC7BD33301B}" type="pres">
      <dgm:prSet presAssocID="{C222EAC2-BA3A-491A-91A9-494D8A0BCB0C}" presName="sp" presStyleCnt="0"/>
      <dgm:spPr/>
    </dgm:pt>
    <dgm:pt modelId="{9BE95221-0135-463D-B67A-3E326349C895}" type="pres">
      <dgm:prSet presAssocID="{2805552D-B667-40AA-83E7-A416C3ADED19}" presName="linNode" presStyleCnt="0"/>
      <dgm:spPr/>
    </dgm:pt>
    <dgm:pt modelId="{F03226B1-9061-4BFC-9762-8B03516835BF}" type="pres">
      <dgm:prSet presAssocID="{2805552D-B667-40AA-83E7-A416C3ADED19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F78AD416-75E3-4CBE-91F0-6A2420E41475}" type="pres">
      <dgm:prSet presAssocID="{2805552D-B667-40AA-83E7-A416C3ADED19}" presName="descendantText" presStyleLbl="alignAccFollowNode1" presStyleIdx="1" presStyleCnt="3" custScaleY="118787">
        <dgm:presLayoutVars>
          <dgm:bulletEnabled val="1"/>
        </dgm:presLayoutVars>
      </dgm:prSet>
      <dgm:spPr/>
    </dgm:pt>
    <dgm:pt modelId="{88D4BFED-C889-4430-AC38-67466570CE95}" type="pres">
      <dgm:prSet presAssocID="{6AD88E4B-28DD-4D2E-B5E6-89D73A6A76F9}" presName="sp" presStyleCnt="0"/>
      <dgm:spPr/>
    </dgm:pt>
    <dgm:pt modelId="{BF709FE5-34B2-4E57-B316-0E3742C3D288}" type="pres">
      <dgm:prSet presAssocID="{8967CD56-EE32-40E3-A7EF-AF09E843DA28}" presName="linNode" presStyleCnt="0"/>
      <dgm:spPr/>
    </dgm:pt>
    <dgm:pt modelId="{1DD984EA-3166-49A1-86A9-5BFFD401E7F4}" type="pres">
      <dgm:prSet presAssocID="{8967CD56-EE32-40E3-A7EF-AF09E843DA28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C1F07AAE-C724-4D20-A5C5-00F11FF25CA7}" type="pres">
      <dgm:prSet presAssocID="{8967CD56-EE32-40E3-A7EF-AF09E843DA28}" presName="descendantText" presStyleLbl="alignAccFollowNode1" presStyleIdx="2" presStyleCnt="3" custScaleY="115776">
        <dgm:presLayoutVars>
          <dgm:bulletEnabled val="1"/>
        </dgm:presLayoutVars>
      </dgm:prSet>
      <dgm:spPr/>
    </dgm:pt>
  </dgm:ptLst>
  <dgm:cxnLst>
    <dgm:cxn modelId="{F17B330A-E6B4-4845-945A-E1B413E05F1F}" srcId="{2805552D-B667-40AA-83E7-A416C3ADED19}" destId="{17C2A789-B657-4E50-B0D7-65C45D30E0A6}" srcOrd="1" destOrd="0" parTransId="{05A4B9AB-CC6A-474C-B14D-727969EC5C0C}" sibTransId="{D2801FB6-C145-48F3-AA1A-F4F35674A0F7}"/>
    <dgm:cxn modelId="{400D7211-1530-47AB-97A7-DF1EBC1F98F9}" type="presOf" srcId="{8967CD56-EE32-40E3-A7EF-AF09E843DA28}" destId="{1DD984EA-3166-49A1-86A9-5BFFD401E7F4}" srcOrd="0" destOrd="0" presId="urn:microsoft.com/office/officeart/2005/8/layout/vList5"/>
    <dgm:cxn modelId="{70987520-966A-4C55-A93E-46C943718A37}" type="presOf" srcId="{2805552D-B667-40AA-83E7-A416C3ADED19}" destId="{F03226B1-9061-4BFC-9762-8B03516835BF}" srcOrd="0" destOrd="0" presId="urn:microsoft.com/office/officeart/2005/8/layout/vList5"/>
    <dgm:cxn modelId="{58106D28-F218-4969-BFA5-B99D809FBAE2}" srcId="{2805552D-B667-40AA-83E7-A416C3ADED19}" destId="{C63DE8B8-D32A-4745-9768-664D6C1CDFF3}" srcOrd="3" destOrd="0" parTransId="{72597268-1CDC-4124-B182-30AAC0857952}" sibTransId="{B773FAFD-C606-49B8-8498-E4EB484694DB}"/>
    <dgm:cxn modelId="{E020B12C-0A07-4929-99B3-92D3D50C421B}" type="presOf" srcId="{6A6D202E-59A7-4B69-A447-02B721DB640C}" destId="{5A3274FA-F48B-4AC2-8F91-E2AED52068B1}" srcOrd="0" destOrd="1" presId="urn:microsoft.com/office/officeart/2005/8/layout/vList5"/>
    <dgm:cxn modelId="{E986A12E-E666-46AF-97A4-581E0E9E0FE7}" srcId="{8967CD56-EE32-40E3-A7EF-AF09E843DA28}" destId="{B327ACF9-0BA6-474F-9E56-9436CA51B351}" srcOrd="1" destOrd="0" parTransId="{D9D95973-28E6-4C14-9791-11C405910CE5}" sibTransId="{16101554-AA38-4C9E-8FB4-BDF0FD4D0C17}"/>
    <dgm:cxn modelId="{D2B6C43B-077D-4FF5-8618-A664F3897652}" type="presOf" srcId="{2940F187-7585-4674-9919-2435B9F08664}" destId="{AFB4EED4-ECCB-4A14-921E-513548C73062}" srcOrd="0" destOrd="0" presId="urn:microsoft.com/office/officeart/2005/8/layout/vList5"/>
    <dgm:cxn modelId="{744CF63C-3DAF-4419-B5F0-418E2E95E097}" srcId="{098F22BC-16B6-432D-A712-9241F75A4F51}" destId="{8967CD56-EE32-40E3-A7EF-AF09E843DA28}" srcOrd="2" destOrd="0" parTransId="{BD6E67E5-E467-4CD0-A0A8-9B1C79EF83F8}" sibTransId="{6402109D-F80B-4142-A62F-08CA5147E7F0}"/>
    <dgm:cxn modelId="{82D8445B-25CC-4CE9-BB87-32D69521FC9A}" srcId="{098F22BC-16B6-432D-A712-9241F75A4F51}" destId="{2940F187-7585-4674-9919-2435B9F08664}" srcOrd="0" destOrd="0" parTransId="{68EE0EF2-2EB2-4BB9-A702-1E5BB0A11D2C}" sibTransId="{C222EAC2-BA3A-491A-91A9-494D8A0BCB0C}"/>
    <dgm:cxn modelId="{C2BE675D-FB3E-4002-A4F3-F4DD24019FA9}" srcId="{8967CD56-EE32-40E3-A7EF-AF09E843DA28}" destId="{77CDB090-4C5E-4417-B8D3-068E4B61B755}" srcOrd="3" destOrd="0" parTransId="{F80AF151-6160-4FFA-B221-E1DF7423F316}" sibTransId="{2852086E-1241-4D38-A952-638BE54A1A99}"/>
    <dgm:cxn modelId="{D92EF264-BAE1-4019-94CF-20B725837596}" srcId="{2805552D-B667-40AA-83E7-A416C3ADED19}" destId="{BBED29B3-39AF-47B1-8FE4-BAF60B685D8E}" srcOrd="0" destOrd="0" parTransId="{0B3ECD4D-D507-4394-9812-98DA167BD69D}" sibTransId="{D8D8C437-AB6D-4807-9C58-87B084F49FF9}"/>
    <dgm:cxn modelId="{52228946-9183-4E89-A9EA-382B8948F682}" type="presOf" srcId="{3B2D8EA5-9DE1-4593-88CD-1D41A3832BF5}" destId="{C1F07AAE-C724-4D20-A5C5-00F11FF25CA7}" srcOrd="0" destOrd="2" presId="urn:microsoft.com/office/officeart/2005/8/layout/vList5"/>
    <dgm:cxn modelId="{DAC5D14D-C52B-42C7-B714-9DF9129EBBDB}" type="presOf" srcId="{E59349AC-3E36-4C77-85E3-5A65F064906E}" destId="{5A3274FA-F48B-4AC2-8F91-E2AED52068B1}" srcOrd="0" destOrd="0" presId="urn:microsoft.com/office/officeart/2005/8/layout/vList5"/>
    <dgm:cxn modelId="{CAB1B86F-9827-43B4-97CD-1409717C94F8}" type="presOf" srcId="{BBED29B3-39AF-47B1-8FE4-BAF60B685D8E}" destId="{F78AD416-75E3-4CBE-91F0-6A2420E41475}" srcOrd="0" destOrd="0" presId="urn:microsoft.com/office/officeart/2005/8/layout/vList5"/>
    <dgm:cxn modelId="{F90D9373-5626-4EFE-95F7-0C3A1000A602}" type="presOf" srcId="{098F22BC-16B6-432D-A712-9241F75A4F51}" destId="{DE95709D-426E-4956-BBB6-AC58F19EEE77}" srcOrd="0" destOrd="0" presId="urn:microsoft.com/office/officeart/2005/8/layout/vList5"/>
    <dgm:cxn modelId="{B5DAB177-D8A2-423D-BAF8-F5991DFDB402}" type="presOf" srcId="{7DEC522D-1E21-4BDB-94CB-2CCFE43430CE}" destId="{5A3274FA-F48B-4AC2-8F91-E2AED52068B1}" srcOrd="0" destOrd="2" presId="urn:microsoft.com/office/officeart/2005/8/layout/vList5"/>
    <dgm:cxn modelId="{C94BBB77-4F04-4B04-B4A0-0DC829076D58}" srcId="{8967CD56-EE32-40E3-A7EF-AF09E843DA28}" destId="{1801E935-2917-4E46-85DB-AD4F7C4F024E}" srcOrd="4" destOrd="0" parTransId="{57D11845-B763-4A50-9DDA-1EC35ACB37A6}" sibTransId="{411E6D84-EC3C-4A74-88D5-4EBAAF8CCE61}"/>
    <dgm:cxn modelId="{3A68F857-90A3-4F4E-BBA4-7F0E6EBE10ED}" type="presOf" srcId="{5AD3837B-29FC-4659-BBAC-A5C838B34372}" destId="{C1F07AAE-C724-4D20-A5C5-00F11FF25CA7}" srcOrd="0" destOrd="0" presId="urn:microsoft.com/office/officeart/2005/8/layout/vList5"/>
    <dgm:cxn modelId="{6B4A3580-24FC-4894-AB52-030807F861EC}" srcId="{2940F187-7585-4674-9919-2435B9F08664}" destId="{7DEC522D-1E21-4BDB-94CB-2CCFE43430CE}" srcOrd="2" destOrd="0" parTransId="{7921DAFE-E5E8-4C17-BB59-0AF048A001A1}" sibTransId="{E884A1EB-0C5B-410C-BA3A-46A97BC8D34F}"/>
    <dgm:cxn modelId="{C623D086-1CBF-4175-8D85-28BE271AEF50}" srcId="{8967CD56-EE32-40E3-A7EF-AF09E843DA28}" destId="{5AD3837B-29FC-4659-BBAC-A5C838B34372}" srcOrd="0" destOrd="0" parTransId="{D6B9F28A-9B37-4711-91D8-A08FA61C89D3}" sibTransId="{8CB3C29D-1E17-48BD-9C81-9411969EFAAC}"/>
    <dgm:cxn modelId="{DB111A8B-C520-43EE-9DBA-1BE600B7B4A5}" type="presOf" srcId="{B327ACF9-0BA6-474F-9E56-9436CA51B351}" destId="{C1F07AAE-C724-4D20-A5C5-00F11FF25CA7}" srcOrd="0" destOrd="1" presId="urn:microsoft.com/office/officeart/2005/8/layout/vList5"/>
    <dgm:cxn modelId="{56A5798F-F2B5-404E-BAF6-5E456CDEA35E}" srcId="{2940F187-7585-4674-9919-2435B9F08664}" destId="{6A6D202E-59A7-4B69-A447-02B721DB640C}" srcOrd="1" destOrd="0" parTransId="{AD41A63F-C1B9-40CB-991A-90CE034C03D4}" sibTransId="{A6579EAB-19B8-443A-AC7B-7A6AF8E343F1}"/>
    <dgm:cxn modelId="{24958796-4DEC-49BE-A5E0-0855453F8D51}" srcId="{2940F187-7585-4674-9919-2435B9F08664}" destId="{E59349AC-3E36-4C77-85E3-5A65F064906E}" srcOrd="0" destOrd="0" parTransId="{FC673C65-9536-4918-97DF-044D7F6F2067}" sibTransId="{CBCFA9B3-1F79-474C-ABD1-6114E45DAF5A}"/>
    <dgm:cxn modelId="{B77AEEA0-66C4-4525-B6AC-17F7C6C047FB}" type="presOf" srcId="{77CDB090-4C5E-4417-B8D3-068E4B61B755}" destId="{C1F07AAE-C724-4D20-A5C5-00F11FF25CA7}" srcOrd="0" destOrd="3" presId="urn:microsoft.com/office/officeart/2005/8/layout/vList5"/>
    <dgm:cxn modelId="{3E22D0AA-9090-4B87-81AC-6D8D44020CA7}" srcId="{098F22BC-16B6-432D-A712-9241F75A4F51}" destId="{2805552D-B667-40AA-83E7-A416C3ADED19}" srcOrd="1" destOrd="0" parTransId="{7C1587B6-0AC9-4026-BCDE-3DEFC8127BCF}" sibTransId="{6AD88E4B-28DD-4D2E-B5E6-89D73A6A76F9}"/>
    <dgm:cxn modelId="{6B1FF8CF-337D-48F4-8614-AFB662E16CDD}" type="presOf" srcId="{17C2A789-B657-4E50-B0D7-65C45D30E0A6}" destId="{F78AD416-75E3-4CBE-91F0-6A2420E41475}" srcOrd="0" destOrd="1" presId="urn:microsoft.com/office/officeart/2005/8/layout/vList5"/>
    <dgm:cxn modelId="{B14AB0D5-9A5E-430C-9BA1-137D39C8EEC9}" type="presOf" srcId="{EAECEE74-3B23-4986-A846-94F30AEEBC6F}" destId="{F78AD416-75E3-4CBE-91F0-6A2420E41475}" srcOrd="0" destOrd="2" presId="urn:microsoft.com/office/officeart/2005/8/layout/vList5"/>
    <dgm:cxn modelId="{C17752D7-CFCA-4AEF-A644-7B2DE698D4BA}" srcId="{2805552D-B667-40AA-83E7-A416C3ADED19}" destId="{EAECEE74-3B23-4986-A846-94F30AEEBC6F}" srcOrd="2" destOrd="0" parTransId="{543480DF-B9FD-4256-8DDD-F7CAAA3D51CD}" sibTransId="{78EA19D5-28F4-477D-82F7-AF8D398E8E28}"/>
    <dgm:cxn modelId="{10643FDC-2DF2-475C-81DD-0D5644DCA3AA}" type="presOf" srcId="{9976065A-1BB4-410C-9D6C-340E3415F1D1}" destId="{5A3274FA-F48B-4AC2-8F91-E2AED52068B1}" srcOrd="0" destOrd="3" presId="urn:microsoft.com/office/officeart/2005/8/layout/vList5"/>
    <dgm:cxn modelId="{510C19DE-6189-4E21-8645-E0B17889E190}" srcId="{8967CD56-EE32-40E3-A7EF-AF09E843DA28}" destId="{3B2D8EA5-9DE1-4593-88CD-1D41A3832BF5}" srcOrd="2" destOrd="0" parTransId="{8E84E05E-C921-4FDA-90CE-D4C38D8CD7AC}" sibTransId="{BCE0A276-E4A1-4092-94BC-B47E0A891093}"/>
    <dgm:cxn modelId="{73C7D3DF-044B-4FC4-BC66-9AE8569D252A}" type="presOf" srcId="{C63DE8B8-D32A-4745-9768-664D6C1CDFF3}" destId="{F78AD416-75E3-4CBE-91F0-6A2420E41475}" srcOrd="0" destOrd="3" presId="urn:microsoft.com/office/officeart/2005/8/layout/vList5"/>
    <dgm:cxn modelId="{8D5F31E3-4D15-4280-9B9D-4D190AEFB603}" srcId="{2940F187-7585-4674-9919-2435B9F08664}" destId="{9976065A-1BB4-410C-9D6C-340E3415F1D1}" srcOrd="3" destOrd="0" parTransId="{0D2014E5-2C73-4804-8E3F-7C281460B0BD}" sibTransId="{ED9B27B4-EAE8-4D07-AE8E-DDE31B405966}"/>
    <dgm:cxn modelId="{DB8FFAE9-4134-419D-A7B5-F985A945DD0F}" type="presOf" srcId="{1801E935-2917-4E46-85DB-AD4F7C4F024E}" destId="{C1F07AAE-C724-4D20-A5C5-00F11FF25CA7}" srcOrd="0" destOrd="4" presId="urn:microsoft.com/office/officeart/2005/8/layout/vList5"/>
    <dgm:cxn modelId="{2725B8EC-D5AD-4AC3-9ECA-25C6C1433742}" type="presParOf" srcId="{DE95709D-426E-4956-BBB6-AC58F19EEE77}" destId="{2D7E4983-157C-4D92-8B16-722E8B73ED3B}" srcOrd="0" destOrd="0" presId="urn:microsoft.com/office/officeart/2005/8/layout/vList5"/>
    <dgm:cxn modelId="{5B685874-AE75-426C-89A3-6F7C46BF26F8}" type="presParOf" srcId="{2D7E4983-157C-4D92-8B16-722E8B73ED3B}" destId="{AFB4EED4-ECCB-4A14-921E-513548C73062}" srcOrd="0" destOrd="0" presId="urn:microsoft.com/office/officeart/2005/8/layout/vList5"/>
    <dgm:cxn modelId="{2DA35B6A-F6AB-4EAE-B037-5D0310990209}" type="presParOf" srcId="{2D7E4983-157C-4D92-8B16-722E8B73ED3B}" destId="{5A3274FA-F48B-4AC2-8F91-E2AED52068B1}" srcOrd="1" destOrd="0" presId="urn:microsoft.com/office/officeart/2005/8/layout/vList5"/>
    <dgm:cxn modelId="{EBAB4130-6BC2-4C66-967E-57DF70E44427}" type="presParOf" srcId="{DE95709D-426E-4956-BBB6-AC58F19EEE77}" destId="{1C5D2772-A5DE-4A08-8C86-2CC7BD33301B}" srcOrd="1" destOrd="0" presId="urn:microsoft.com/office/officeart/2005/8/layout/vList5"/>
    <dgm:cxn modelId="{7F803703-2A99-422D-8A4A-F6980467D49A}" type="presParOf" srcId="{DE95709D-426E-4956-BBB6-AC58F19EEE77}" destId="{9BE95221-0135-463D-B67A-3E326349C895}" srcOrd="2" destOrd="0" presId="urn:microsoft.com/office/officeart/2005/8/layout/vList5"/>
    <dgm:cxn modelId="{729B1F33-FCBD-44B2-9756-86301BC91FED}" type="presParOf" srcId="{9BE95221-0135-463D-B67A-3E326349C895}" destId="{F03226B1-9061-4BFC-9762-8B03516835BF}" srcOrd="0" destOrd="0" presId="urn:microsoft.com/office/officeart/2005/8/layout/vList5"/>
    <dgm:cxn modelId="{011B8535-9580-4D45-AC30-79E1BF613A6B}" type="presParOf" srcId="{9BE95221-0135-463D-B67A-3E326349C895}" destId="{F78AD416-75E3-4CBE-91F0-6A2420E41475}" srcOrd="1" destOrd="0" presId="urn:microsoft.com/office/officeart/2005/8/layout/vList5"/>
    <dgm:cxn modelId="{CBC4D037-910E-45D3-BB2E-9F2D6A1E89E8}" type="presParOf" srcId="{DE95709D-426E-4956-BBB6-AC58F19EEE77}" destId="{88D4BFED-C889-4430-AC38-67466570CE95}" srcOrd="3" destOrd="0" presId="urn:microsoft.com/office/officeart/2005/8/layout/vList5"/>
    <dgm:cxn modelId="{B2FC4E40-C0F3-45CB-AA5B-731720167DBD}" type="presParOf" srcId="{DE95709D-426E-4956-BBB6-AC58F19EEE77}" destId="{BF709FE5-34B2-4E57-B316-0E3742C3D288}" srcOrd="4" destOrd="0" presId="urn:microsoft.com/office/officeart/2005/8/layout/vList5"/>
    <dgm:cxn modelId="{4084403A-B7F8-48BA-8B19-29269F636923}" type="presParOf" srcId="{BF709FE5-34B2-4E57-B316-0E3742C3D288}" destId="{1DD984EA-3166-49A1-86A9-5BFFD401E7F4}" srcOrd="0" destOrd="0" presId="urn:microsoft.com/office/officeart/2005/8/layout/vList5"/>
    <dgm:cxn modelId="{C3A1C023-E7ED-41CD-B0FD-C892821FB721}" type="presParOf" srcId="{BF709FE5-34B2-4E57-B316-0E3742C3D288}" destId="{C1F07AAE-C724-4D20-A5C5-00F11FF25CA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1BC377-BC8A-41FD-B4DA-20571467BE3E}">
      <dsp:nvSpPr>
        <dsp:cNvPr id="0" name=""/>
        <dsp:cNvSpPr/>
      </dsp:nvSpPr>
      <dsp:spPr>
        <a:xfrm>
          <a:off x="4449329" y="4207"/>
          <a:ext cx="6709407" cy="1795599"/>
        </a:xfrm>
        <a:prstGeom prst="round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No increases to 2022 employee contributions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Expansion of fertility benefits and increased coverage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Unlimited surrogacy benefit</a:t>
          </a:r>
          <a:endParaRPr lang="en-US" sz="1800" kern="1200" dirty="0">
            <a:highlight>
              <a:srgbClr val="FFFF00"/>
            </a:highligh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Added Included Health for LGBTQ+ employees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Added HDHP/HSA plans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Enhanced vision and dental benefits</a:t>
          </a:r>
        </a:p>
      </dsp:txBody>
      <dsp:txXfrm>
        <a:off x="4536983" y="91861"/>
        <a:ext cx="6534099" cy="1620291"/>
      </dsp:txXfrm>
    </dsp:sp>
    <dsp:sp modelId="{6B6F0FF9-5827-4766-AF25-5289441AA04E}">
      <dsp:nvSpPr>
        <dsp:cNvPr id="0" name=""/>
        <dsp:cNvSpPr/>
      </dsp:nvSpPr>
      <dsp:spPr>
        <a:xfrm>
          <a:off x="0" y="1"/>
          <a:ext cx="4472938" cy="1804011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Health</a:t>
          </a:r>
          <a:endParaRPr lang="en-US" sz="4800" kern="1200" dirty="0"/>
        </a:p>
      </dsp:txBody>
      <dsp:txXfrm>
        <a:off x="88065" y="88066"/>
        <a:ext cx="4296808" cy="1627881"/>
      </dsp:txXfrm>
    </dsp:sp>
    <dsp:sp modelId="{0F9D2C31-AF0E-41AF-B2B6-E7C494D8A492}">
      <dsp:nvSpPr>
        <dsp:cNvPr id="0" name=""/>
        <dsp:cNvSpPr/>
      </dsp:nvSpPr>
      <dsp:spPr>
        <a:xfrm>
          <a:off x="4477310" y="1960562"/>
          <a:ext cx="6715965" cy="1330862"/>
        </a:xfrm>
        <a:prstGeom prst="round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Behavioral Health &amp; EAP RFPs/implementations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Launched global EAP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Increased number of EAP sessions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Education campaigns to encourage mental health</a:t>
          </a:r>
        </a:p>
      </dsp:txBody>
      <dsp:txXfrm>
        <a:off x="4542277" y="2025529"/>
        <a:ext cx="6586031" cy="1200928"/>
      </dsp:txXfrm>
    </dsp:sp>
    <dsp:sp modelId="{C589719D-07D1-49EE-BCF1-089D37C73869}">
      <dsp:nvSpPr>
        <dsp:cNvPr id="0" name=""/>
        <dsp:cNvSpPr/>
      </dsp:nvSpPr>
      <dsp:spPr>
        <a:xfrm>
          <a:off x="0" y="1937098"/>
          <a:ext cx="4477310" cy="1330862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Behavioral Health</a:t>
          </a:r>
        </a:p>
      </dsp:txBody>
      <dsp:txXfrm>
        <a:off x="64967" y="2002065"/>
        <a:ext cx="4347376" cy="1200928"/>
      </dsp:txXfrm>
    </dsp:sp>
    <dsp:sp modelId="{DEE4B364-B6D9-4430-A90A-E247DF84F766}">
      <dsp:nvSpPr>
        <dsp:cNvPr id="0" name=""/>
        <dsp:cNvSpPr/>
      </dsp:nvSpPr>
      <dsp:spPr>
        <a:xfrm>
          <a:off x="4478403" y="3402751"/>
          <a:ext cx="6709407" cy="1642963"/>
        </a:xfrm>
        <a:prstGeom prst="round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Enhanced parental and military leaves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Implemented NICU and pregnancy loss leaves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Bereavement leave enhancements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Company-paid wellness/recharge days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Added Juneteenth holiday</a:t>
          </a:r>
        </a:p>
      </dsp:txBody>
      <dsp:txXfrm>
        <a:off x="4558606" y="3482954"/>
        <a:ext cx="6549001" cy="1482557"/>
      </dsp:txXfrm>
    </dsp:sp>
    <dsp:sp modelId="{E56FAB14-80BF-4A8B-9BDE-068454453DC0}">
      <dsp:nvSpPr>
        <dsp:cNvPr id="0" name=""/>
        <dsp:cNvSpPr/>
      </dsp:nvSpPr>
      <dsp:spPr>
        <a:xfrm>
          <a:off x="5465" y="3401047"/>
          <a:ext cx="4472938" cy="1646370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Time Off</a:t>
          </a:r>
        </a:p>
      </dsp:txBody>
      <dsp:txXfrm>
        <a:off x="85834" y="3481416"/>
        <a:ext cx="4312200" cy="14856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3274FA-F48B-4AC2-8F91-E2AED52068B1}">
      <dsp:nvSpPr>
        <dsp:cNvPr id="0" name=""/>
        <dsp:cNvSpPr/>
      </dsp:nvSpPr>
      <dsp:spPr>
        <a:xfrm rot="5400000">
          <a:off x="6834061" y="-2790450"/>
          <a:ext cx="1603774" cy="71862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Added/Enhanced wellbeing support &amp; allowances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Added college admissions support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Implemented donation matching program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Introduced voluntary benefits and perks platform</a:t>
          </a:r>
        </a:p>
      </dsp:txBody>
      <dsp:txXfrm rot="-5400000">
        <a:off x="4042846" y="79055"/>
        <a:ext cx="7107914" cy="1447194"/>
      </dsp:txXfrm>
    </dsp:sp>
    <dsp:sp modelId="{AFB4EED4-ECCB-4A14-921E-513548C73062}">
      <dsp:nvSpPr>
        <dsp:cNvPr id="0" name=""/>
        <dsp:cNvSpPr/>
      </dsp:nvSpPr>
      <dsp:spPr>
        <a:xfrm>
          <a:off x="0" y="38781"/>
          <a:ext cx="4042240" cy="1527741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Perks</a:t>
          </a:r>
          <a:endParaRPr lang="en-US" sz="3600" kern="1200" dirty="0"/>
        </a:p>
      </dsp:txBody>
      <dsp:txXfrm>
        <a:off x="74578" y="113359"/>
        <a:ext cx="3893084" cy="1378585"/>
      </dsp:txXfrm>
    </dsp:sp>
    <dsp:sp modelId="{F78AD416-75E3-4CBE-91F0-6A2420E41475}">
      <dsp:nvSpPr>
        <dsp:cNvPr id="0" name=""/>
        <dsp:cNvSpPr/>
      </dsp:nvSpPr>
      <dsp:spPr>
        <a:xfrm rot="5400000">
          <a:off x="6916902" y="-1151817"/>
          <a:ext cx="1451806" cy="719322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Added after-tax contributions and Roth in-plan conversions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Increased employer matching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Increased match true-up frequency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Changed to immediate vesting</a:t>
          </a:r>
        </a:p>
      </dsp:txBody>
      <dsp:txXfrm rot="-5400000">
        <a:off x="4046191" y="1789765"/>
        <a:ext cx="7122358" cy="1310064"/>
      </dsp:txXfrm>
    </dsp:sp>
    <dsp:sp modelId="{F03226B1-9061-4BFC-9762-8B03516835BF}">
      <dsp:nvSpPr>
        <dsp:cNvPr id="0" name=""/>
        <dsp:cNvSpPr/>
      </dsp:nvSpPr>
      <dsp:spPr>
        <a:xfrm>
          <a:off x="0" y="1680926"/>
          <a:ext cx="4046191" cy="1527741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Retirement</a:t>
          </a:r>
          <a:endParaRPr lang="en-US" sz="3600" kern="1200" dirty="0"/>
        </a:p>
      </dsp:txBody>
      <dsp:txXfrm>
        <a:off x="74578" y="1755504"/>
        <a:ext cx="3897035" cy="1378585"/>
      </dsp:txXfrm>
    </dsp:sp>
    <dsp:sp modelId="{C1F07AAE-C724-4D20-A5C5-00F11FF25CA7}">
      <dsp:nvSpPr>
        <dsp:cNvPr id="0" name=""/>
        <dsp:cNvSpPr/>
      </dsp:nvSpPr>
      <dsp:spPr>
        <a:xfrm rot="5400000">
          <a:off x="6935302" y="452311"/>
          <a:ext cx="1415006" cy="719322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Rebranded programs and communications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Consolidated and personalized communications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Held virtual benefits fairs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Updated open enrollment and benefits communications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COVID-19 communication campaigns</a:t>
          </a:r>
        </a:p>
      </dsp:txBody>
      <dsp:txXfrm rot="-5400000">
        <a:off x="4046191" y="3410498"/>
        <a:ext cx="7124154" cy="1276856"/>
      </dsp:txXfrm>
    </dsp:sp>
    <dsp:sp modelId="{1DD984EA-3166-49A1-86A9-5BFFD401E7F4}">
      <dsp:nvSpPr>
        <dsp:cNvPr id="0" name=""/>
        <dsp:cNvSpPr/>
      </dsp:nvSpPr>
      <dsp:spPr>
        <a:xfrm>
          <a:off x="0" y="3285055"/>
          <a:ext cx="4046191" cy="1527741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Communications</a:t>
          </a:r>
          <a:endParaRPr lang="en-US" sz="3600" kern="1200" dirty="0"/>
        </a:p>
      </dsp:txBody>
      <dsp:txXfrm>
        <a:off x="74578" y="3359633"/>
        <a:ext cx="3897035" cy="13785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A35033-E1A6-4614-A828-2923928E3D6E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B0878-70E2-4DC6-B87A-F5DABE098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09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736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87779" y="4318906"/>
            <a:ext cx="6531428" cy="4743451"/>
          </a:xfrm>
        </p:spPr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440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4304296"/>
            <a:ext cx="6049736" cy="1071799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607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9229" y="4229101"/>
            <a:ext cx="6425292" cy="5968092"/>
          </a:xfrm>
        </p:spPr>
        <p:txBody>
          <a:bodyPr/>
          <a:lstStyle/>
          <a:p>
            <a:endParaRPr lang="en-US" sz="1000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241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07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799" y="4400550"/>
            <a:ext cx="5543551" cy="463115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7682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47751" y="4180116"/>
            <a:ext cx="6562498" cy="4963884"/>
          </a:xfrm>
        </p:spPr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2924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48219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0676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4496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9405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10744"/>
            <a:ext cx="5486400" cy="46863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F281B-A608-41A4-91EB-414867A8396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810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22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F281B-A608-41A4-91EB-414867A8396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8688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42504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F281B-A608-41A4-91EB-414867A8396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9843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28650" y="4400549"/>
            <a:ext cx="5812971" cy="46536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F281B-A608-41A4-91EB-414867A8396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0675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6801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26571" y="4400549"/>
            <a:ext cx="6466115" cy="42846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9336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2846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4118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2846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8531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2846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2909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18827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4660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18827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729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8031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3137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12322" y="4400549"/>
            <a:ext cx="5486400" cy="428466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8681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12321" y="4400550"/>
            <a:ext cx="5625193" cy="4506686"/>
          </a:xfrm>
        </p:spPr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9096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40871" y="4365458"/>
            <a:ext cx="5935436" cy="4664242"/>
          </a:xfrm>
        </p:spPr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0600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199" y="4400549"/>
            <a:ext cx="6041571" cy="436789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0337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4613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95992" y="4229100"/>
            <a:ext cx="6000751" cy="5021036"/>
          </a:xfrm>
        </p:spPr>
        <p:txBody>
          <a:bodyPr/>
          <a:lstStyle/>
          <a:p>
            <a:endParaRPr lang="en-US" sz="8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5352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12271" y="4400549"/>
            <a:ext cx="6417129" cy="550273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2752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4543" y="4400549"/>
            <a:ext cx="6123214" cy="467813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682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382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8417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2886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543550" cy="465364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2054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79346"/>
            <a:ext cx="5551714" cy="415562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0840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44660"/>
            <a:ext cx="5486400" cy="402499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2407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59728"/>
            <a:ext cx="5486400" cy="369842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3959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18827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68551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5139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1936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495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4349" y="4400550"/>
            <a:ext cx="5902779" cy="45148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721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84268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751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44929" y="4188280"/>
            <a:ext cx="6294664" cy="503736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9360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1" y="4320339"/>
            <a:ext cx="5486400" cy="377863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74752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1" y="4320339"/>
            <a:ext cx="5486400" cy="470119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0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8078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13863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F281B-A608-41A4-91EB-414867A8396B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15942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75047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05359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799" y="4400550"/>
            <a:ext cx="5634789" cy="36004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23024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16879"/>
            <a:ext cx="5486400" cy="4268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F281B-A608-41A4-91EB-414867A8396B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163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5314" y="4229100"/>
            <a:ext cx="6531429" cy="471079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94315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9429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81759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10243" y="4400550"/>
            <a:ext cx="6351814" cy="4563836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03832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799" y="4400550"/>
            <a:ext cx="5755821" cy="44168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96220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85749" y="4400550"/>
            <a:ext cx="6327321" cy="4547507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71660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18827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95570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33443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F281B-A608-41A4-91EB-414867A8396B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49587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92524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F281B-A608-41A4-91EB-414867A8396B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291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67667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79189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2846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95211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2846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32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229100"/>
            <a:ext cx="5486400" cy="35433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103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015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6738" y="2331748"/>
            <a:ext cx="9144000" cy="112453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6738" y="3796771"/>
            <a:ext cx="2625195" cy="1655762"/>
          </a:xfrm>
        </p:spPr>
        <p:txBody>
          <a:bodyPr>
            <a:normAutofit/>
          </a:bodyPr>
          <a:lstStyle>
            <a:lvl1pPr marL="0" indent="0" algn="ctr">
              <a:buNone/>
              <a:defRPr sz="2500">
                <a:solidFill>
                  <a:srgbClr val="003552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add date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A1CF4A1-8999-4E29-89E3-C0A9DCF8BB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78" y="316379"/>
            <a:ext cx="3810000" cy="102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26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6738" y="2331748"/>
            <a:ext cx="9144000" cy="112453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6738" y="3796771"/>
            <a:ext cx="2625195" cy="1655762"/>
          </a:xfrm>
        </p:spPr>
        <p:txBody>
          <a:bodyPr>
            <a:normAutofit/>
          </a:bodyPr>
          <a:lstStyle>
            <a:lvl1pPr marL="0" indent="0" algn="ctr">
              <a:buNone/>
              <a:defRPr sz="2500">
                <a:solidFill>
                  <a:srgbClr val="003552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add date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291956"/>
            <a:ext cx="3810000" cy="11811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82161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F292A6-409F-4FA5-B254-E58C9BB166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729" y="6264568"/>
            <a:ext cx="2042337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48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000" b="0" baseline="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rgbClr val="003552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sub-title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21B9FF-998E-4A02-A127-CC7F4B88E3F9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159365" y="6200346"/>
            <a:ext cx="2040890" cy="54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37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>
            <a:lvl1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>
            <a:lvl1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201CB-953B-479F-B0F8-D9859F50BA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745" y="6227040"/>
            <a:ext cx="2042337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98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rgbClr val="003552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>
            <a:lvl1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rgbClr val="003552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4" y="6258718"/>
            <a:ext cx="19812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7063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21B9FF-998E-4A02-A127-CC7F4B88E3F9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184384" y="6191440"/>
            <a:ext cx="2040890" cy="54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6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4" y="6258718"/>
            <a:ext cx="19812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5147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21B9FF-998E-4A02-A127-CC7F4B88E3F9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178288" y="6199076"/>
            <a:ext cx="2040890" cy="54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50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4" y="6258718"/>
            <a:ext cx="19812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84536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6738" y="2331748"/>
            <a:ext cx="9144000" cy="112453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6738" y="3796771"/>
            <a:ext cx="2625195" cy="1655762"/>
          </a:xfrm>
        </p:spPr>
        <p:txBody>
          <a:bodyPr>
            <a:normAutofit/>
          </a:bodyPr>
          <a:lstStyle>
            <a:lvl1pPr marL="0" indent="0" algn="ctr">
              <a:buNone/>
              <a:defRPr sz="2500">
                <a:solidFill>
                  <a:srgbClr val="003552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add date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291956"/>
            <a:ext cx="3810000" cy="11811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07712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579E22-2A9E-4832-9FD8-339F7E3F3A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7" y="6227746"/>
            <a:ext cx="1969008" cy="52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843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21B9FF-998E-4A02-A127-CC7F4B88E3F9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184384" y="6255194"/>
            <a:ext cx="2040890" cy="54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53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000" b="0" baseline="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rgbClr val="003552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sub-title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4" y="6258718"/>
            <a:ext cx="19812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484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>
            <a:lvl1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>
            <a:lvl1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5F0A47-784C-4DAF-9F16-A94F02E837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2937" y="6247145"/>
            <a:ext cx="2042337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1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rgbClr val="003552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>
            <a:lvl1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rgbClr val="003552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4" y="6258718"/>
            <a:ext cx="19812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124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21B9FF-998E-4A02-A127-CC7F4B88E3F9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184384" y="6215824"/>
            <a:ext cx="2040890" cy="54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888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4" y="6258718"/>
            <a:ext cx="19812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7919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4" y="6258718"/>
            <a:ext cx="19812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92412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4" y="6258718"/>
            <a:ext cx="19812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179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6738" y="2331748"/>
            <a:ext cx="9144000" cy="112453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6738" y="3796771"/>
            <a:ext cx="2625195" cy="1655762"/>
          </a:xfrm>
        </p:spPr>
        <p:txBody>
          <a:bodyPr>
            <a:normAutofit/>
          </a:bodyPr>
          <a:lstStyle>
            <a:lvl1pPr marL="0" indent="0" algn="ctr">
              <a:buNone/>
              <a:defRPr sz="2500">
                <a:solidFill>
                  <a:srgbClr val="003552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add date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A37FF1-A9DD-41A0-9EBF-E0733A8E58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1412" y="136525"/>
            <a:ext cx="3810000" cy="102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023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4" y="6258718"/>
            <a:ext cx="19812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080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000" b="0" baseline="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rgbClr val="003552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sub-title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4" y="6258718"/>
            <a:ext cx="19812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21332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000" b="0" baseline="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rgbClr val="003552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sub-title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9E5883-1488-427C-B73E-B049CC7ADD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482" y="6273431"/>
            <a:ext cx="1981200" cy="53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136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>
            <a:lvl1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>
            <a:lvl1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A226009-92C3-4ABA-8F33-B90DD27F47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" y="6209410"/>
            <a:ext cx="2044733" cy="62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887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rgbClr val="003552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>
            <a:lvl1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rgbClr val="003552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4" y="6258718"/>
            <a:ext cx="19812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2590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E1BCE0-F151-45D6-A392-C9A133B96C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4686" y="6161088"/>
            <a:ext cx="2090997" cy="56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166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4" y="6258718"/>
            <a:ext cx="19812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67710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AB127-F559-4E4F-96D3-310A9C8AEE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630" y="6209856"/>
            <a:ext cx="2090997" cy="56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63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4" y="6258718"/>
            <a:ext cx="19812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2481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>
            <a:lvl1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>
            <a:lvl1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21B9FF-998E-4A02-A127-CC7F4B88E3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9873" y="6253353"/>
            <a:ext cx="2041017" cy="54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99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rgbClr val="003552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>
            <a:lvl1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rgbClr val="003552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4" y="6258718"/>
            <a:ext cx="19812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1895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4" y="6258718"/>
            <a:ext cx="19812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4731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4" y="6258718"/>
            <a:ext cx="19812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8302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4" y="6258718"/>
            <a:ext cx="19812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318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4" y="6258718"/>
            <a:ext cx="19812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8629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SVEF Confidential - Not for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805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SVEF Confidential - Not for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97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SVEF Confidential - Not for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823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SVEF Confidential - Not for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941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freepngimg.com/png/27569-family-photos" TargetMode="Externa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://dollarsandsense.sg/why-singapores-medishield-life-is-a-well-designed-healthcare-system/" TargetMode="External"/><Relationship Id="rId4" Type="http://schemas.openxmlformats.org/officeDocument/2006/relationships/image" Target="../media/image3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duperrin.com/english/2021/03/02/how-to-prioritize-your-employee-experience-initiatives/" TargetMode="External"/><Relationship Id="rId4" Type="http://schemas.openxmlformats.org/officeDocument/2006/relationships/image" Target="../media/image4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scienceforwork.com/blog/product-development-project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5.jpeg"/><Relationship Id="rId4" Type="http://schemas.openxmlformats.org/officeDocument/2006/relationships/chart" Target="../charts/char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seniorsafetyadvice.com/what-to-do-with-elderly-parents-pets/" TargetMode="External"/><Relationship Id="rId4" Type="http://schemas.openxmlformats.org/officeDocument/2006/relationships/image" Target="../media/image49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3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1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.xml"/><Relationship Id="rId6" Type="http://schemas.openxmlformats.org/officeDocument/2006/relationships/chart" Target="../charts/chart33.xml"/><Relationship Id="rId5" Type="http://schemas.openxmlformats.org/officeDocument/2006/relationships/chart" Target="../charts/chart32.xml"/><Relationship Id="rId4" Type="http://schemas.openxmlformats.org/officeDocument/2006/relationships/hyperlink" Target="https://www.rawpixel.com/search/volunteer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6.png"/><Relationship Id="rId4" Type="http://schemas.openxmlformats.org/officeDocument/2006/relationships/hyperlink" Target="https://calaborlawnews.com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8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peoplematters.in/article/talent-management/heres-what-employees-want-from-hr-systems-14843" TargetMode="External"/><Relationship Id="rId5" Type="http://schemas.openxmlformats.org/officeDocument/2006/relationships/image" Target="../media/image9.jpg"/><Relationship Id="rId4" Type="http://schemas.openxmlformats.org/officeDocument/2006/relationships/chart" Target="../charts/char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3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2.sv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://www.progressive-charlestown.com/2016/11/one-out-of-two-might-be-you.html" TargetMode="External"/><Relationship Id="rId4" Type="http://schemas.openxmlformats.org/officeDocument/2006/relationships/image" Target="../media/image96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5.xml"/><Relationship Id="rId4" Type="http://schemas.openxmlformats.org/officeDocument/2006/relationships/hyperlink" Target="https://pixabay.com/en/map-united-states-usa-america-294521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12423"/>
            <a:ext cx="12192000" cy="2903602"/>
          </a:xfrm>
          <a:solidFill>
            <a:srgbClr val="003552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Silicon Valley Employers Forum (SVEF)</a:t>
            </a: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b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Arial Narrow" panose="020B0606020202030204" pitchFamily="34" charset="0"/>
              </a:rPr>
              <a:t>2022 US Benchmark Survey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0" y="4616025"/>
            <a:ext cx="12192000" cy="654545"/>
          </a:xfrm>
          <a:prstGeom prst="rect">
            <a:avLst/>
          </a:prstGeom>
          <a:solidFill>
            <a:srgbClr val="52881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None/>
              <a:defRPr sz="2500" kern="1200">
                <a:solidFill>
                  <a:srgbClr val="003552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Summary of Results </a:t>
            </a:r>
            <a:r>
              <a:rPr lang="en-US" sz="2400" dirty="0">
                <a:solidFill>
                  <a:prstClr val="white"/>
                </a:solidFill>
                <a:latin typeface="Arial Narrow" panose="020B0606020202030204" pitchFamily="34" charset="0"/>
              </a:rPr>
              <a:t>|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March 17, 2022</a:t>
            </a:r>
          </a:p>
        </p:txBody>
      </p:sp>
    </p:spTree>
    <p:extLst>
      <p:ext uri="{BB962C8B-B14F-4D97-AF65-F5344CB8AC3E}">
        <p14:creationId xmlns:p14="http://schemas.microsoft.com/office/powerpoint/2010/main" val="27437273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220204"/>
            <a:ext cx="11455578" cy="96021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Awards &amp; Recognition</a:t>
            </a:r>
            <a:br>
              <a:rPr lang="en-US" sz="4000" dirty="0">
                <a:latin typeface="Arial Narrow" panose="020B0606020202030204" pitchFamily="34" charset="0"/>
              </a:rPr>
            </a:br>
            <a:r>
              <a:rPr lang="en-US" sz="3100" i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Companies continue to focus on core awards instead of aiming for all possible awards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AutoShape 10" descr="Image result for great place to work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0" name="TextBox 1029"/>
          <p:cNvSpPr txBox="1"/>
          <p:nvPr/>
        </p:nvSpPr>
        <p:spPr>
          <a:xfrm>
            <a:off x="326557" y="5017597"/>
            <a:ext cx="11295235" cy="120032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Overall award recognition increased by 4% this year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22 companies received other awards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9 companies did not receive any awards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FB3F894-4574-467F-A195-964944A057A7}"/>
              </a:ext>
            </a:extLst>
          </p:cNvPr>
          <p:cNvGrpSpPr/>
          <p:nvPr/>
        </p:nvGrpSpPr>
        <p:grpSpPr>
          <a:xfrm>
            <a:off x="7436313" y="1317283"/>
            <a:ext cx="4327935" cy="3245083"/>
            <a:chOff x="6893388" y="977597"/>
            <a:chExt cx="4327935" cy="3245083"/>
          </a:xfrm>
        </p:grpSpPr>
        <p:grpSp>
          <p:nvGrpSpPr>
            <p:cNvPr id="1037" name="Group 1036"/>
            <p:cNvGrpSpPr/>
            <p:nvPr/>
          </p:nvGrpSpPr>
          <p:grpSpPr>
            <a:xfrm>
              <a:off x="6893388" y="977597"/>
              <a:ext cx="4117248" cy="3245083"/>
              <a:chOff x="9010576" y="260265"/>
              <a:chExt cx="3098903" cy="2827236"/>
            </a:xfrm>
            <a:solidFill>
              <a:schemeClr val="bg1"/>
            </a:solidFill>
          </p:grpSpPr>
          <p:pic>
            <p:nvPicPr>
              <p:cNvPr id="5126" name="Picture 6" descr="Image result for working mother logo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459" b="15281"/>
              <a:stretch/>
            </p:blipFill>
            <p:spPr bwMode="auto">
              <a:xfrm>
                <a:off x="10345326" y="1217498"/>
                <a:ext cx="1605707" cy="622768"/>
              </a:xfrm>
              <a:prstGeom prst="round2DiagRect">
                <a:avLst/>
              </a:prstGeom>
              <a:grpFill/>
            </p:spPr>
          </p:pic>
          <p:grpSp>
            <p:nvGrpSpPr>
              <p:cNvPr id="1035" name="Group 1034"/>
              <p:cNvGrpSpPr/>
              <p:nvPr/>
            </p:nvGrpSpPr>
            <p:grpSpPr>
              <a:xfrm>
                <a:off x="9010576" y="260265"/>
                <a:ext cx="1122681" cy="2827236"/>
                <a:chOff x="9005684" y="260265"/>
                <a:chExt cx="1122681" cy="2827236"/>
              </a:xfrm>
              <a:grpFill/>
            </p:grpSpPr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9870" t="-654" r="29788" b="-1084"/>
                <a:stretch/>
              </p:blipFill>
              <p:spPr>
                <a:xfrm>
                  <a:off x="9025330" y="1574528"/>
                  <a:ext cx="1066532" cy="1512973"/>
                </a:xfrm>
                <a:prstGeom prst="round2DiagRect">
                  <a:avLst/>
                </a:prstGeom>
                <a:grpFill/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005684" y="260265"/>
                  <a:ext cx="1122681" cy="1122682"/>
                </a:xfrm>
                <a:prstGeom prst="round2DiagRect">
                  <a:avLst/>
                </a:prstGeom>
                <a:grpFill/>
              </p:spPr>
            </p:pic>
          </p:grpSp>
          <p:pic>
            <p:nvPicPr>
              <p:cNvPr id="5128" name="Picture 8" descr="Image result for human rights campaign logo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66549" y="276047"/>
                <a:ext cx="1842930" cy="687777"/>
              </a:xfrm>
              <a:prstGeom prst="round2DiagRect">
                <a:avLst/>
              </a:prstGeom>
              <a:grpFill/>
            </p:spPr>
          </p:pic>
        </p:grpSp>
        <p:pic>
          <p:nvPicPr>
            <p:cNvPr id="1028" name="Picture 4" descr="Ethisphere Announces the 2021 World's Most Ethical Companies - Ethisphere |  Good. Smart. Business. Profit.®">
              <a:extLst>
                <a:ext uri="{FF2B5EF4-FFF2-40B4-BE49-F238E27FC236}">
                  <a16:creationId xmlns:a16="http://schemas.microsoft.com/office/drawing/2014/main" id="{3B290B8C-9BEB-4691-A457-318F624E96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4998" y="2890991"/>
              <a:ext cx="2836325" cy="1331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67E45490-98F6-4A94-A38F-74BA3D576900}"/>
              </a:ext>
            </a:extLst>
          </p:cNvPr>
          <p:cNvGraphicFramePr>
            <a:graphicFrameLocks/>
          </p:cNvGraphicFramePr>
          <p:nvPr/>
        </p:nvGraphicFramePr>
        <p:xfrm>
          <a:off x="326557" y="1258397"/>
          <a:ext cx="6464768" cy="3657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882505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80610-D35F-4116-86EB-1553EE634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458" y="26865"/>
            <a:ext cx="10515600" cy="102406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Narrow" panose="020B0606020202030204" pitchFamily="34" charset="0"/>
              </a:rPr>
              <a:t>2021 Accomplishments </a:t>
            </a:r>
            <a:br>
              <a:rPr lang="en-US" sz="5400" dirty="0">
                <a:latin typeface="Arial Narrow" panose="020B0606020202030204" pitchFamily="34" charset="0"/>
              </a:rPr>
            </a:b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Health, Behavioral Health &amp; Time Off</a:t>
            </a:r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8761391D-B4DA-4D9C-A1EE-40812F5EB9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7289204"/>
              </p:ext>
            </p:extLst>
          </p:nvPr>
        </p:nvGraphicFramePr>
        <p:xfrm>
          <a:off x="704557" y="1050926"/>
          <a:ext cx="11193276" cy="5047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1F25C-CD2F-4CE1-BFC7-FC6B8C99E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932471-AFF0-400E-8F27-DCD2A622D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968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1F354-AA43-4FF9-9392-F79160C42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04" y="136525"/>
            <a:ext cx="10515600" cy="1053841"/>
          </a:xfrm>
        </p:spPr>
        <p:txBody>
          <a:bodyPr/>
          <a:lstStyle/>
          <a:p>
            <a:r>
              <a:rPr lang="en-US" sz="3200" dirty="0">
                <a:latin typeface="Arial Narrow" panose="020B0606020202030204" pitchFamily="34" charset="0"/>
              </a:rPr>
              <a:t>2021 Accomplishments </a:t>
            </a:r>
            <a:br>
              <a:rPr lang="en-US" sz="6000" dirty="0">
                <a:latin typeface="Arial Narrow" panose="020B0606020202030204" pitchFamily="34" charset="0"/>
              </a:rPr>
            </a:b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Perks, Retirement &amp; Communications</a:t>
            </a:r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D4A1CD6-51A5-4625-A507-0E6AD09635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5448053"/>
              </p:ext>
            </p:extLst>
          </p:nvPr>
        </p:nvGraphicFramePr>
        <p:xfrm>
          <a:off x="844549" y="1366577"/>
          <a:ext cx="11239421" cy="4813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7A5D8B-929E-4BA5-BD5C-0D1FD378F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54F2B1-9C92-4940-B1F9-77FF743AC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378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47672" y="635634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1712423"/>
            <a:ext cx="10316817" cy="1720326"/>
          </a:xfrm>
          <a:prstGeom prst="rect">
            <a:avLst/>
          </a:prstGeom>
          <a:solidFill>
            <a:srgbClr val="003552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baseline="0">
                <a:solidFill>
                  <a:srgbClr val="52881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2022 US Benchmark Survey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0" y="3391622"/>
            <a:ext cx="10316817" cy="521785"/>
          </a:xfrm>
          <a:prstGeom prst="rect">
            <a:avLst/>
          </a:prstGeom>
          <a:solidFill>
            <a:srgbClr val="52881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None/>
              <a:defRPr sz="2400" kern="1200">
                <a:solidFill>
                  <a:srgbClr val="003552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Eligibility </a:t>
            </a:r>
            <a:r>
              <a:rPr lang="en-US" dirty="0">
                <a:solidFill>
                  <a:prstClr val="white"/>
                </a:solidFill>
                <a:latin typeface="Arial Narrow" panose="020B0606020202030204" pitchFamily="34" charset="0"/>
              </a:rPr>
              <a:t>|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Enrollment</a:t>
            </a:r>
          </a:p>
        </p:txBody>
      </p:sp>
      <p:pic>
        <p:nvPicPr>
          <p:cNvPr id="3" name="Graphic 2" descr="Clipboard with solid fill">
            <a:extLst>
              <a:ext uri="{FF2B5EF4-FFF2-40B4-BE49-F238E27FC236}">
                <a16:creationId xmlns:a16="http://schemas.microsoft.com/office/drawing/2014/main" id="{2A96033C-D310-4594-B387-E55F6C944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18645" y="1504122"/>
            <a:ext cx="2279374" cy="260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91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9729" y="69948"/>
            <a:ext cx="11468871" cy="101498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3600" dirty="0">
                <a:latin typeface="Arial Narrow" panose="020B0606020202030204" pitchFamily="34" charset="0"/>
              </a:rPr>
              <a:t>Eligibility Requirements – Required Work Hours / Week </a:t>
            </a:r>
            <a:br>
              <a:rPr lang="en-US" dirty="0">
                <a:latin typeface="Arial Narrow" panose="020B0606020202030204" pitchFamily="34" charset="0"/>
              </a:rPr>
            </a:br>
            <a:r>
              <a:rPr lang="en-US" sz="2700" i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Less movement towards requiring the same minimum work requirements for both FT and PT workers</a:t>
            </a:r>
            <a:endParaRPr lang="en-US" sz="2400" i="1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4DD9EBFA-C57F-4E0E-97F5-5311813B3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5197" y="1873766"/>
            <a:ext cx="5652684" cy="3254403"/>
          </a:xfrm>
        </p:spPr>
        <p:txBody>
          <a:bodyPr>
            <a:noAutofit/>
          </a:bodyPr>
          <a:lstStyle/>
          <a:p>
            <a:pPr lvl="1"/>
            <a:r>
              <a:rPr lang="en-US" sz="2000" dirty="0">
                <a:latin typeface="Arial Narrow" panose="020B0606020202030204" pitchFamily="34" charset="0"/>
              </a:rPr>
              <a:t>22 companies have the same requirements for full-time and part-time workers (21 in 2021)</a:t>
            </a:r>
            <a:endParaRPr lang="en-US" sz="1600" dirty="0">
              <a:latin typeface="Arial Narrow" panose="020B0606020202030204" pitchFamily="34" charset="0"/>
            </a:endParaRPr>
          </a:p>
          <a:p>
            <a:pPr lvl="1"/>
            <a:endParaRPr lang="en-US" sz="2000" dirty="0">
              <a:latin typeface="Arial Narrow" panose="020B0606020202030204" pitchFamily="34" charset="0"/>
            </a:endParaRPr>
          </a:p>
          <a:p>
            <a:pPr lvl="1"/>
            <a:r>
              <a:rPr lang="en-US" sz="2000" dirty="0">
                <a:latin typeface="Arial Narrow" panose="020B0606020202030204" pitchFamily="34" charset="0"/>
              </a:rPr>
              <a:t>41 companies have different minimum requirements for full-time and part-time workers</a:t>
            </a:r>
          </a:p>
          <a:p>
            <a:pPr lvl="2"/>
            <a:r>
              <a:rPr lang="en-US" sz="1600" dirty="0">
                <a:latin typeface="Arial Narrow" panose="020B0606020202030204" pitchFamily="34" charset="0"/>
              </a:rPr>
              <a:t>22 companies define part-time eligibility as those working 20-29 hours per week</a:t>
            </a:r>
          </a:p>
          <a:p>
            <a:pPr lvl="2"/>
            <a:r>
              <a:rPr lang="en-US" sz="1600" dirty="0">
                <a:latin typeface="Arial Narrow" panose="020B0606020202030204" pitchFamily="34" charset="0"/>
              </a:rPr>
              <a:t>2 companies define part-time eligibility as those working 30-39 hours per week</a:t>
            </a:r>
          </a:p>
          <a:p>
            <a:pPr lvl="2"/>
            <a:r>
              <a:rPr lang="en-US" sz="1600" dirty="0">
                <a:latin typeface="Arial Narrow" panose="020B0606020202030204" pitchFamily="34" charset="0"/>
              </a:rPr>
              <a:t>The remaining companies have varying hour requirements for part-timers</a:t>
            </a:r>
            <a:endParaRPr lang="en-US" sz="2000" dirty="0">
              <a:latin typeface="Arial Narrow" panose="020B0606020202030204" pitchFamily="34" charset="0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C4EAA981-DBD9-4582-93FA-C1EB80E62147}"/>
              </a:ext>
            </a:extLst>
          </p:cNvPr>
          <p:cNvSpPr txBox="1"/>
          <p:nvPr/>
        </p:nvSpPr>
        <p:spPr>
          <a:xfrm>
            <a:off x="358702" y="5955102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63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8FDE723A-FE82-44B2-9C52-6BC5F2CF9852}"/>
              </a:ext>
            </a:extLst>
          </p:cNvPr>
          <p:cNvGraphicFramePr>
            <a:graphicFrameLocks/>
          </p:cNvGraphicFramePr>
          <p:nvPr/>
        </p:nvGraphicFramePr>
        <p:xfrm>
          <a:off x="445385" y="1275668"/>
          <a:ext cx="5825269" cy="4450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05453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73821" y="136525"/>
            <a:ext cx="10515600" cy="80386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3600" dirty="0">
                <a:latin typeface="Arial Narrow" panose="020B0606020202030204" pitchFamily="34" charset="0"/>
              </a:rPr>
              <a:t>Dependent Eligibility</a:t>
            </a:r>
            <a:br>
              <a:rPr lang="en-US" dirty="0">
                <a:latin typeface="Arial Narrow" panose="020B0606020202030204" pitchFamily="34" charset="0"/>
              </a:rPr>
            </a:br>
            <a:r>
              <a:rPr lang="en-US" sz="3100" i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Verification Requirements and Domestic Partner Benefits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949699" y="6173787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8109" y="5485548"/>
            <a:ext cx="9543323" cy="646331"/>
          </a:xfrm>
          <a:prstGeom prst="rect">
            <a:avLst/>
          </a:prstGeom>
          <a:solidFill>
            <a:srgbClr val="FFC000"/>
          </a:solidFill>
          <a:ln w="38100">
            <a:solidFill>
              <a:srgbClr val="F29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No change to current trends. Less than half of companies require dependent verification documentation, and  companies typically provide the same coverage for same- and opposite-sex domestic partners.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40DB9720-081D-477D-8510-27512FF775F1}"/>
              </a:ext>
            </a:extLst>
          </p:cNvPr>
          <p:cNvSpPr txBox="1"/>
          <p:nvPr/>
        </p:nvSpPr>
        <p:spPr>
          <a:xfrm>
            <a:off x="2375406" y="4942573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64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59EC41A5-BDDE-4F34-808C-7625A430A180}"/>
              </a:ext>
            </a:extLst>
          </p:cNvPr>
          <p:cNvSpPr txBox="1"/>
          <p:nvPr/>
        </p:nvSpPr>
        <p:spPr>
          <a:xfrm>
            <a:off x="8356876" y="4942572"/>
            <a:ext cx="521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63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5433F13A-5090-4487-BFBE-7F6518CDD46C}"/>
              </a:ext>
            </a:extLst>
          </p:cNvPr>
          <p:cNvGraphicFramePr>
            <a:graphicFrameLocks/>
          </p:cNvGraphicFramePr>
          <p:nvPr/>
        </p:nvGraphicFramePr>
        <p:xfrm>
          <a:off x="-47236" y="1199694"/>
          <a:ext cx="5366583" cy="3742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0ACF144A-F519-496F-9765-CEF74E2BA1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7493643"/>
              </p:ext>
            </p:extLst>
          </p:nvPr>
        </p:nvGraphicFramePr>
        <p:xfrm>
          <a:off x="5514028" y="1199694"/>
          <a:ext cx="6206995" cy="3695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33260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999" y="136525"/>
            <a:ext cx="11469898" cy="1170854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 Narrow" panose="020B0606020202030204" pitchFamily="34" charset="0"/>
              </a:rPr>
              <a:t>Medial Plan Coverage Tiers</a:t>
            </a:r>
            <a:br>
              <a:rPr lang="en-US" dirty="0">
                <a:latin typeface="Arial Narrow" panose="020B0606020202030204" pitchFamily="34" charset="0"/>
              </a:rPr>
            </a:b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5 tiers continues to be most prevalent</a:t>
            </a:r>
            <a:endParaRPr lang="en-US" sz="2400" i="1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3785C1FE-5916-488A-8AE9-42A57006EBC1}"/>
              </a:ext>
            </a:extLst>
          </p:cNvPr>
          <p:cNvSpPr txBox="1"/>
          <p:nvPr/>
        </p:nvSpPr>
        <p:spPr>
          <a:xfrm>
            <a:off x="361754" y="5944773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64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13F68FC-38EE-4F41-8C5A-F6E638334BBB}"/>
              </a:ext>
            </a:extLst>
          </p:cNvPr>
          <p:cNvGraphicFramePr>
            <a:graphicFrameLocks/>
          </p:cNvGraphicFramePr>
          <p:nvPr/>
        </p:nvGraphicFramePr>
        <p:xfrm>
          <a:off x="259882" y="1422879"/>
          <a:ext cx="8672361" cy="4535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EC84ABD-8682-4DA9-805E-D71ABFC4AC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830201" y="0"/>
            <a:ext cx="3332924" cy="23052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C6EBEB-732A-4621-B0D0-3C4FD52D2313}"/>
              </a:ext>
            </a:extLst>
          </p:cNvPr>
          <p:cNvSpPr txBox="1"/>
          <p:nvPr/>
        </p:nvSpPr>
        <p:spPr>
          <a:xfrm>
            <a:off x="9235753" y="3429000"/>
            <a:ext cx="2521819" cy="6463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Average family size = 2.7, with a range of 1.0 – 4.5</a:t>
            </a:r>
          </a:p>
        </p:txBody>
      </p:sp>
    </p:spTree>
    <p:extLst>
      <p:ext uri="{BB962C8B-B14F-4D97-AF65-F5344CB8AC3E}">
        <p14:creationId xmlns:p14="http://schemas.microsoft.com/office/powerpoint/2010/main" val="486378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243" y="136525"/>
            <a:ext cx="11681564" cy="103913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en-US" dirty="0">
                <a:latin typeface="Arial Narrow" panose="020B0606020202030204" pitchFamily="34" charset="0"/>
              </a:rPr>
            </a:br>
            <a:br>
              <a:rPr lang="en-US" dirty="0">
                <a:latin typeface="Arial Narrow" panose="020B0606020202030204" pitchFamily="34" charset="0"/>
              </a:rPr>
            </a:br>
            <a:r>
              <a:rPr lang="en-US" sz="3600" dirty="0">
                <a:latin typeface="Arial Narrow" panose="020B0606020202030204" pitchFamily="34" charset="0"/>
              </a:rPr>
              <a:t>Medical Plan Enrollment</a:t>
            </a:r>
            <a:br>
              <a:rPr lang="en-US" dirty="0">
                <a:latin typeface="Arial Narrow" panose="020B0606020202030204" pitchFamily="34" charset="0"/>
              </a:rPr>
            </a:br>
            <a:r>
              <a:rPr lang="en-US" sz="3100" i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Employee Only &amp; Family with any child(ren) continue to have highest average enrollment</a:t>
            </a:r>
            <a:b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</a:br>
            <a:b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</a:br>
            <a:b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</a:br>
            <a:endParaRPr lang="en-US" sz="2400" i="1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84E4A042-40AF-4926-B1D2-19C2070C27E3}"/>
              </a:ext>
            </a:extLst>
          </p:cNvPr>
          <p:cNvSpPr txBox="1"/>
          <p:nvPr/>
        </p:nvSpPr>
        <p:spPr>
          <a:xfrm>
            <a:off x="364994" y="5957264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64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5B07A6E6-8741-4051-A1B3-BE116B375B16}"/>
              </a:ext>
            </a:extLst>
          </p:cNvPr>
          <p:cNvGraphicFramePr>
            <a:graphicFrameLocks/>
          </p:cNvGraphicFramePr>
          <p:nvPr/>
        </p:nvGraphicFramePr>
        <p:xfrm>
          <a:off x="625643" y="1412506"/>
          <a:ext cx="10520412" cy="4449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29932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3309221"/>
            <a:ext cx="9978887" cy="521785"/>
          </a:xfrm>
          <a:solidFill>
            <a:srgbClr val="528811"/>
          </a:solidFill>
        </p:spPr>
        <p:txBody>
          <a:bodyPr anchor="ctr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Administration | Data | Vendors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47672" y="635634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1588895"/>
            <a:ext cx="9978887" cy="1720326"/>
          </a:xfrm>
          <a:prstGeom prst="rect">
            <a:avLst/>
          </a:prstGeom>
          <a:solidFill>
            <a:srgbClr val="003552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baseline="0">
                <a:solidFill>
                  <a:srgbClr val="52881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2022 US Benchmark Survey</a:t>
            </a:r>
          </a:p>
        </p:txBody>
      </p:sp>
      <p:pic>
        <p:nvPicPr>
          <p:cNvPr id="6" name="Graphic 5" descr="Business Growth with solid fill">
            <a:extLst>
              <a:ext uri="{FF2B5EF4-FFF2-40B4-BE49-F238E27FC236}">
                <a16:creationId xmlns:a16="http://schemas.microsoft.com/office/drawing/2014/main" id="{979A8AD2-2F9C-45A1-AADE-C34CE4A51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85258" y="1588895"/>
            <a:ext cx="2242111" cy="224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1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978" y="617"/>
            <a:ext cx="10515600" cy="110741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Narrow" panose="020B0606020202030204" pitchFamily="34" charset="0"/>
              </a:rPr>
              <a:t>Administration – Audit Activity</a:t>
            </a:r>
            <a:br>
              <a:rPr lang="en-US" sz="4000" dirty="0">
                <a:latin typeface="Arial Narrow" panose="020B0606020202030204" pitchFamily="34" charset="0"/>
              </a:rPr>
            </a:b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56% of companies have an audit planned for 2022</a:t>
            </a:r>
            <a:endParaRPr lang="en-US" sz="22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19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63FEFB-5FD2-4D74-9CEC-73CAA9DA4188}"/>
              </a:ext>
            </a:extLst>
          </p:cNvPr>
          <p:cNvSpPr txBox="1"/>
          <p:nvPr/>
        </p:nvSpPr>
        <p:spPr>
          <a:xfrm>
            <a:off x="8617527" y="217024"/>
            <a:ext cx="3392495" cy="107721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52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driving the increase in planned audits?</a:t>
            </a:r>
          </a:p>
          <a:p>
            <a:pPr algn="ctr"/>
            <a:r>
              <a:rPr lang="en-US" sz="1600" i="1" dirty="0">
                <a:solidFill>
                  <a:srgbClr val="52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 goals of these audits?</a:t>
            </a:r>
          </a:p>
          <a:p>
            <a:pPr algn="ctr"/>
            <a:r>
              <a:rPr lang="en-US" sz="1600" i="1" dirty="0">
                <a:solidFill>
                  <a:srgbClr val="52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firms are doing the audits?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8346F693-0314-437F-A5A3-315B879740B9}"/>
              </a:ext>
            </a:extLst>
          </p:cNvPr>
          <p:cNvSpPr txBox="1"/>
          <p:nvPr/>
        </p:nvSpPr>
        <p:spPr>
          <a:xfrm>
            <a:off x="256587" y="5970986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N = 64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58BE97-67D5-42A7-BC55-91CF9BDF2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056" y="6426625"/>
            <a:ext cx="4115157" cy="3657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75C94E-5108-483D-94B5-E54D79C529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93" r="11147"/>
          <a:stretch/>
        </p:blipFill>
        <p:spPr>
          <a:xfrm>
            <a:off x="256587" y="1369620"/>
            <a:ext cx="3753174" cy="33487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C97115-DFD6-4F02-A029-BBDEC76719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000" y="1510649"/>
            <a:ext cx="7415733" cy="4185301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50CC9022-39AF-4F57-A6AC-82E9DDDE1BCB}"/>
              </a:ext>
            </a:extLst>
          </p:cNvPr>
          <p:cNvSpPr/>
          <p:nvPr/>
        </p:nvSpPr>
        <p:spPr>
          <a:xfrm rot="19077663">
            <a:off x="4476211" y="4715108"/>
            <a:ext cx="1049866" cy="3221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842C546-CBC4-4E4B-A424-E71A6BC67490}"/>
              </a:ext>
            </a:extLst>
          </p:cNvPr>
          <p:cNvSpPr/>
          <p:nvPr/>
        </p:nvSpPr>
        <p:spPr>
          <a:xfrm rot="19077663">
            <a:off x="5122225" y="4822211"/>
            <a:ext cx="1402351" cy="3221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2758BE6-E67A-414D-94EB-348B8AB7DC1A}"/>
              </a:ext>
            </a:extLst>
          </p:cNvPr>
          <p:cNvSpPr/>
          <p:nvPr/>
        </p:nvSpPr>
        <p:spPr>
          <a:xfrm rot="19077663">
            <a:off x="6362707" y="4666771"/>
            <a:ext cx="1049866" cy="3221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6E38EC3-E9AB-4414-BB09-BF04CA0CF705}"/>
              </a:ext>
            </a:extLst>
          </p:cNvPr>
          <p:cNvSpPr/>
          <p:nvPr/>
        </p:nvSpPr>
        <p:spPr>
          <a:xfrm rot="19077663">
            <a:off x="7071370" y="4619470"/>
            <a:ext cx="796829" cy="3221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39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704" y="252080"/>
            <a:ext cx="8199555" cy="757176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2022 US Benchmark Survey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en-US" sz="3100" i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Overview and Agenda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45637" y="6240795"/>
            <a:ext cx="4114800" cy="365125"/>
          </a:xfrm>
        </p:spPr>
        <p:txBody>
          <a:bodyPr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582704" y="1304299"/>
            <a:ext cx="10647271" cy="44959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566988" algn="l"/>
                <a:tab pos="2743200" algn="l"/>
              </a:tabLst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Participating Companies</a:t>
            </a:r>
          </a:p>
          <a:p>
            <a:pPr marL="228600" marR="0" lvl="0" indent="-228600" algn="l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566988" algn="l"/>
                <a:tab pos="2743200" algn="l"/>
              </a:tabLst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Demographics, Headcount, Awards &amp; Recognition, Accomplishments   </a:t>
            </a:r>
          </a:p>
          <a:p>
            <a:pPr marL="228600" marR="0" lvl="0" indent="-228600" algn="l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566988" algn="l"/>
                <a:tab pos="2743200" algn="l"/>
              </a:tabLst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Eligibility &amp; Enrollment</a:t>
            </a:r>
          </a:p>
          <a:p>
            <a:pPr marL="228600" marR="0" lvl="0" indent="-228600" algn="l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566988" algn="l"/>
                <a:tab pos="2743200" algn="l"/>
              </a:tabLst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Administration, Data, Vendors</a:t>
            </a:r>
          </a:p>
          <a:p>
            <a:pPr marL="228600" marR="0" lvl="0" indent="-228600" algn="l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566988" algn="l"/>
                <a:tab pos="2743200" algn="l"/>
              </a:tabLst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HSA &amp; Survivor Support</a:t>
            </a:r>
          </a:p>
          <a:p>
            <a:pPr marL="228600" marR="0" lvl="0" indent="-228600" algn="l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566988" algn="l"/>
                <a:tab pos="2743200" algn="l"/>
              </a:tabLst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Cost</a:t>
            </a:r>
          </a:p>
          <a:p>
            <a:pPr marL="228600" marR="0" lvl="0" indent="-228600" algn="l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566988" algn="l"/>
                <a:tab pos="2743200" algn="l"/>
              </a:tabLst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Priorities &amp; Goals, New &amp; Emerging, Trends</a:t>
            </a:r>
          </a:p>
          <a:p>
            <a:pPr marL="228600" marR="0" lvl="0" indent="-228600" algn="l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566988" algn="l"/>
                <a:tab pos="2743200" algn="l"/>
              </a:tabLst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Time Off</a:t>
            </a:r>
          </a:p>
          <a:p>
            <a:pPr marL="228600" marR="0" lvl="0" indent="-228600" algn="l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566988" algn="l"/>
                <a:tab pos="2743200" algn="l"/>
              </a:tabLst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Finances &amp; Retirement</a:t>
            </a:r>
          </a:p>
          <a:p>
            <a:pPr marL="228600" marR="0" lvl="0" indent="-228600" algn="l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566988" algn="l"/>
                <a:tab pos="2743200" algn="l"/>
              </a:tabLst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Survey Resources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6B4CFB-EBD5-4AFA-99A5-8B992844CBE0}"/>
              </a:ext>
            </a:extLst>
          </p:cNvPr>
          <p:cNvSpPr txBox="1">
            <a:spLocks/>
          </p:cNvSpPr>
          <p:nvPr/>
        </p:nvSpPr>
        <p:spPr>
          <a:xfrm>
            <a:off x="8869319" y="62257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E50EFE-8F14-4B3F-8693-4F13D78D71F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1137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34" y="136525"/>
            <a:ext cx="10515600" cy="85681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Administration – Prior Audit Activity</a:t>
            </a:r>
            <a:br>
              <a:rPr lang="en-US" sz="3200" dirty="0">
                <a:latin typeface="Arial Narrow" panose="020B0606020202030204" pitchFamily="34" charset="0"/>
              </a:rPr>
            </a:br>
            <a:r>
              <a:rPr lang="en-US" sz="31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were the key learnings?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20</a:t>
            </a:fld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BAF4C0AA-D19F-465B-B9A7-0E6B8D32F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2865" y="2702154"/>
            <a:ext cx="3601085" cy="162315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latin typeface="+mn-lt"/>
              </a:rPr>
              <a:t>Medical and Prescription Drug plans remain the most audited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latin typeface="+mn-lt"/>
              </a:rPr>
              <a:t>Audit activity increased for Dependent Coverage and Expense/Claim Recovery</a:t>
            </a:r>
            <a:endParaRPr lang="en-US" sz="1800" dirty="0">
              <a:latin typeface="+mn-lt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0E080CAE-FA0A-4A19-A02B-F557C0837606}"/>
              </a:ext>
            </a:extLst>
          </p:cNvPr>
          <p:cNvSpPr txBox="1"/>
          <p:nvPr/>
        </p:nvSpPr>
        <p:spPr>
          <a:xfrm>
            <a:off x="356280" y="5955288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N = 64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73B5AE-C46A-4273-92B9-AAD609160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056" y="6426625"/>
            <a:ext cx="4115157" cy="3657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99183E-18B1-457E-BC0C-F0BA0D271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5512" y="84398"/>
            <a:ext cx="2066488" cy="20165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900FB4-C4FF-42D9-9F2E-CB3818A9A0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79" y="1032757"/>
            <a:ext cx="7983227" cy="496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01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010" y="219461"/>
            <a:ext cx="10515600" cy="7391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Administration – Data Warehouse</a:t>
            </a:r>
            <a:br>
              <a:rPr lang="en-US" sz="4000" dirty="0">
                <a:solidFill>
                  <a:schemeClr val="accent6"/>
                </a:solidFill>
                <a:latin typeface="Arial Narrow" panose="020B0606020202030204" pitchFamily="34" charset="0"/>
              </a:rPr>
            </a:br>
            <a:r>
              <a:rPr lang="en-US" sz="3100" i="1" dirty="0">
                <a:solidFill>
                  <a:srgbClr val="002060"/>
                </a:solidFill>
                <a:latin typeface="Arial Narrow" panose="020B0606020202030204" pitchFamily="34" charset="0"/>
              </a:rPr>
              <a:t>Just over one-quarter of members have their own data warehouse</a:t>
            </a:r>
            <a:endParaRPr lang="en-US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1D69A3B7-91CB-4701-A813-FC57F52B294B}"/>
              </a:ext>
            </a:extLst>
          </p:cNvPr>
          <p:cNvSpPr txBox="1"/>
          <p:nvPr/>
        </p:nvSpPr>
        <p:spPr>
          <a:xfrm>
            <a:off x="244010" y="5905665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N = 64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EF9EB9-748B-4CCA-B373-5B3C9D7A2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056" y="6426625"/>
            <a:ext cx="4115157" cy="3657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2EA6D0-237C-402F-8461-1DE3DE819E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50" r="9380"/>
          <a:stretch/>
        </p:blipFill>
        <p:spPr>
          <a:xfrm>
            <a:off x="765307" y="1326164"/>
            <a:ext cx="4648941" cy="40164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7BB86E-493D-4C76-95D2-CBFE6E3D0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7754" y="1326164"/>
            <a:ext cx="4175727" cy="27826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84B918-BC43-46C0-87F7-61401220960E}"/>
              </a:ext>
            </a:extLst>
          </p:cNvPr>
          <p:cNvSpPr txBox="1"/>
          <p:nvPr/>
        </p:nvSpPr>
        <p:spPr>
          <a:xfrm>
            <a:off x="7050196" y="4696264"/>
            <a:ext cx="3447404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actions were taken utilizing the data warehouse?</a:t>
            </a:r>
          </a:p>
        </p:txBody>
      </p:sp>
    </p:spTree>
    <p:extLst>
      <p:ext uri="{BB962C8B-B14F-4D97-AF65-F5344CB8AC3E}">
        <p14:creationId xmlns:p14="http://schemas.microsoft.com/office/powerpoint/2010/main" val="1680840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22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2144" y="257444"/>
            <a:ext cx="10744542" cy="90446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Arial Narrow" panose="020B0606020202030204" pitchFamily="34" charset="0"/>
              </a:rPr>
              <a:t>Planned RFPs in 2022</a:t>
            </a:r>
            <a:br>
              <a:rPr lang="en-US" sz="3600" dirty="0">
                <a:latin typeface="Arial Narrow" panose="020B0606020202030204" pitchFamily="34" charset="0"/>
              </a:rPr>
            </a:br>
            <a:r>
              <a:rPr lang="en-US" sz="27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driving RFPs and termination of vendors?</a:t>
            </a:r>
            <a:br>
              <a:rPr lang="en-US" sz="2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435B16-633C-4705-B24F-42B3C6ABD195}"/>
              </a:ext>
            </a:extLst>
          </p:cNvPr>
          <p:cNvSpPr txBox="1"/>
          <p:nvPr/>
        </p:nvSpPr>
        <p:spPr>
          <a:xfrm>
            <a:off x="7565596" y="424107"/>
            <a:ext cx="42741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dirty="0"/>
              <a:t>34 companies terminated a vendor in 2021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6753D8C6-6410-4D23-947E-C72F503F3587}"/>
              </a:ext>
            </a:extLst>
          </p:cNvPr>
          <p:cNvSpPr txBox="1"/>
          <p:nvPr/>
        </p:nvSpPr>
        <p:spPr>
          <a:xfrm>
            <a:off x="233871" y="5870040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N = 64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41F423B-217A-48DB-9CD9-A5A1A606B4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984534"/>
              </p:ext>
            </p:extLst>
          </p:nvPr>
        </p:nvGraphicFramePr>
        <p:xfrm>
          <a:off x="7417819" y="960101"/>
          <a:ext cx="1532228" cy="5473800"/>
        </p:xfrm>
        <a:graphic>
          <a:graphicData uri="http://schemas.openxmlformats.org/drawingml/2006/table">
            <a:tbl>
              <a:tblPr/>
              <a:tblGrid>
                <a:gridCol w="1532228">
                  <a:extLst>
                    <a:ext uri="{9D8B030D-6E8A-4147-A177-3AD203B41FA5}">
                      <a16:colId xmlns:a16="http://schemas.microsoft.com/office/drawing/2014/main" val="1883706991"/>
                    </a:ext>
                  </a:extLst>
                </a:gridCol>
              </a:tblGrid>
              <a:tr h="228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23andMe</a:t>
                      </a:r>
                    </a:p>
                  </a:txBody>
                  <a:tcPr marL="7554" marR="7554" marT="75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3078545"/>
                  </a:ext>
                </a:extLst>
              </a:tr>
              <a:tr h="228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2nd.MD</a:t>
                      </a:r>
                    </a:p>
                  </a:txBody>
                  <a:tcPr marL="7554" marR="7554" marT="75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8619553"/>
                  </a:ext>
                </a:extLst>
              </a:tr>
              <a:tr h="228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ABD</a:t>
                      </a:r>
                    </a:p>
                  </a:txBody>
                  <a:tcPr marL="7554" marR="7554" marT="75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9851727"/>
                  </a:ext>
                </a:extLst>
              </a:tr>
              <a:tr h="228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G Siebens</a:t>
                      </a:r>
                    </a:p>
                  </a:txBody>
                  <a:tcPr marL="7554" marR="7554" marT="75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1413710"/>
                  </a:ext>
                </a:extLst>
              </a:tr>
              <a:tr h="228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ADP (2)</a:t>
                      </a:r>
                    </a:p>
                  </a:txBody>
                  <a:tcPr marL="7554" marR="7554" marT="75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3671241"/>
                  </a:ext>
                </a:extLst>
              </a:tr>
              <a:tr h="228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Aetna (2)</a:t>
                      </a:r>
                    </a:p>
                  </a:txBody>
                  <a:tcPr marL="7554" marR="7554" marT="75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9580010"/>
                  </a:ext>
                </a:extLst>
              </a:tr>
              <a:tr h="228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Alight</a:t>
                      </a:r>
                    </a:p>
                  </a:txBody>
                  <a:tcPr marL="7554" marR="7554" marT="75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4553591"/>
                  </a:ext>
                </a:extLst>
              </a:tr>
              <a:tr h="228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Anthem (3)</a:t>
                      </a:r>
                    </a:p>
                  </a:txBody>
                  <a:tcPr marL="7554" marR="7554" marT="75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1438100"/>
                  </a:ext>
                </a:extLst>
              </a:tr>
              <a:tr h="228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BaySport (2)</a:t>
                      </a:r>
                    </a:p>
                  </a:txBody>
                  <a:tcPr marL="7554" marR="7554" marT="75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8135168"/>
                  </a:ext>
                </a:extLst>
              </a:tr>
              <a:tr h="228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Benefitexpress</a:t>
                      </a:r>
                    </a:p>
                  </a:txBody>
                  <a:tcPr marL="7554" marR="7554" marT="75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1224109"/>
                  </a:ext>
                </a:extLst>
              </a:tr>
              <a:tr h="228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BenePlace</a:t>
                      </a:r>
                    </a:p>
                  </a:txBody>
                  <a:tcPr marL="7554" marR="7554" marT="75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9041782"/>
                  </a:ext>
                </a:extLst>
              </a:tr>
              <a:tr h="228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Benz Communications (2)</a:t>
                      </a:r>
                    </a:p>
                  </a:txBody>
                  <a:tcPr marL="7554" marR="7554" marT="75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4970795"/>
                  </a:ext>
                </a:extLst>
              </a:tr>
              <a:tr h="228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Booster (2)</a:t>
                      </a:r>
                    </a:p>
                  </a:txBody>
                  <a:tcPr marL="7554" marR="7554" marT="75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87862"/>
                  </a:ext>
                </a:extLst>
              </a:tr>
              <a:tr h="228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Care.com</a:t>
                      </a:r>
                    </a:p>
                  </a:txBody>
                  <a:tcPr marL="7554" marR="7554" marT="75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6919619"/>
                  </a:ext>
                </a:extLst>
              </a:tr>
              <a:tr h="228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Cigna</a:t>
                      </a:r>
                    </a:p>
                  </a:txBody>
                  <a:tcPr marL="7554" marR="7554" marT="75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2365503"/>
                  </a:ext>
                </a:extLst>
              </a:tr>
              <a:tr h="228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Collective Health (2)</a:t>
                      </a:r>
                    </a:p>
                  </a:txBody>
                  <a:tcPr marL="7554" marR="7554" marT="75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316213"/>
                  </a:ext>
                </a:extLst>
              </a:tr>
              <a:tr h="228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Commuter Check Direct</a:t>
                      </a:r>
                    </a:p>
                  </a:txBody>
                  <a:tcPr marL="7554" marR="7554" marT="75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7411751"/>
                  </a:ext>
                </a:extLst>
              </a:tr>
              <a:tr h="228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Concern EAP</a:t>
                      </a:r>
                    </a:p>
                  </a:txBody>
                  <a:tcPr marL="7554" marR="7554" marT="75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9593986"/>
                  </a:ext>
                </a:extLst>
              </a:tr>
              <a:tr h="228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CorVel</a:t>
                      </a:r>
                    </a:p>
                  </a:txBody>
                  <a:tcPr marL="7554" marR="7554" marT="75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5845481"/>
                  </a:ext>
                </a:extLst>
              </a:tr>
              <a:tr h="228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Crossover Health (3)</a:t>
                      </a:r>
                    </a:p>
                  </a:txBody>
                  <a:tcPr marL="7554" marR="7554" marT="75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317251"/>
                  </a:ext>
                </a:extLst>
              </a:tr>
              <a:tr h="228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Elite Cleaners</a:t>
                      </a:r>
                    </a:p>
                  </a:txBody>
                  <a:tcPr marL="7554" marR="7554" marT="75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352511"/>
                  </a:ext>
                </a:extLst>
              </a:tr>
              <a:tr h="228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Empyrean</a:t>
                      </a:r>
                    </a:p>
                  </a:txBody>
                  <a:tcPr marL="7554" marR="7554" marT="75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4582260"/>
                  </a:ext>
                </a:extLst>
              </a:tr>
              <a:tr h="228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ESI (2)</a:t>
                      </a:r>
                    </a:p>
                  </a:txBody>
                  <a:tcPr marL="7554" marR="7554" marT="75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1860788"/>
                  </a:ext>
                </a:extLst>
              </a:tr>
              <a:tr h="228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GuideSpark (2)</a:t>
                      </a:r>
                    </a:p>
                  </a:txBody>
                  <a:tcPr marL="7554" marR="7554" marT="75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6847460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E063158-A7A7-4E0A-8736-9EE8BB245E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658449"/>
              </p:ext>
            </p:extLst>
          </p:nvPr>
        </p:nvGraphicFramePr>
        <p:xfrm>
          <a:off x="8965120" y="960100"/>
          <a:ext cx="1652099" cy="5473782"/>
        </p:xfrm>
        <a:graphic>
          <a:graphicData uri="http://schemas.openxmlformats.org/drawingml/2006/table">
            <a:tbl>
              <a:tblPr/>
              <a:tblGrid>
                <a:gridCol w="1652099">
                  <a:extLst>
                    <a:ext uri="{9D8B030D-6E8A-4147-A177-3AD203B41FA5}">
                      <a16:colId xmlns:a16="http://schemas.microsoft.com/office/drawing/2014/main" val="3035835209"/>
                    </a:ext>
                  </a:extLst>
                </a:gridCol>
              </a:tblGrid>
              <a:tr h="211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Gukenheimer</a:t>
                      </a:r>
                    </a:p>
                  </a:txBody>
                  <a:tcPr marL="7289" marR="7289" marT="72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3795285"/>
                  </a:ext>
                </a:extLst>
              </a:tr>
              <a:tr h="211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Health Advocate</a:t>
                      </a:r>
                    </a:p>
                  </a:txBody>
                  <a:tcPr marL="7289" marR="7289" marT="72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7208851"/>
                  </a:ext>
                </a:extLst>
              </a:tr>
              <a:tr h="41361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Health Equity/Wageworks (3)</a:t>
                      </a:r>
                    </a:p>
                  </a:txBody>
                  <a:tcPr marL="7289" marR="7289" marT="72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6605553"/>
                  </a:ext>
                </a:extLst>
              </a:tr>
              <a:tr h="211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Healthcare Bluebook</a:t>
                      </a:r>
                    </a:p>
                  </a:txBody>
                  <a:tcPr marL="7289" marR="7289" marT="72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6747433"/>
                  </a:ext>
                </a:extLst>
              </a:tr>
              <a:tr h="41361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Kaiser (Mobile Health Vehicle)</a:t>
                      </a:r>
                    </a:p>
                  </a:txBody>
                  <a:tcPr marL="7289" marR="7289" marT="72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3386908"/>
                  </a:ext>
                </a:extLst>
              </a:tr>
              <a:tr h="211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Kindercare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89" marR="7289" marT="72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1081646"/>
                  </a:ext>
                </a:extLst>
              </a:tr>
              <a:tr h="211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LifeWorks</a:t>
                      </a:r>
                    </a:p>
                  </a:txBody>
                  <a:tcPr marL="7289" marR="7289" marT="72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028735"/>
                  </a:ext>
                </a:extLst>
              </a:tr>
              <a:tr h="211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Livongo (2)</a:t>
                      </a:r>
                    </a:p>
                  </a:txBody>
                  <a:tcPr marL="7289" marR="7289" marT="72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5504788"/>
                  </a:ext>
                </a:extLst>
              </a:tr>
              <a:tr h="211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Lodo</a:t>
                      </a:r>
                    </a:p>
                  </a:txBody>
                  <a:tcPr marL="7289" marR="7289" marT="72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867303"/>
                  </a:ext>
                </a:extLst>
              </a:tr>
              <a:tr h="211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Lyra</a:t>
                      </a:r>
                    </a:p>
                  </a:txBody>
                  <a:tcPr marL="7289" marR="7289" marT="72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5105627"/>
                  </a:ext>
                </a:extLst>
              </a:tr>
              <a:tr h="211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Mahalo</a:t>
                      </a:r>
                    </a:p>
                  </a:txBody>
                  <a:tcPr marL="7289" marR="7289" marT="72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4601968"/>
                  </a:ext>
                </a:extLst>
              </a:tr>
              <a:tr h="211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Matrix</a:t>
                      </a:r>
                    </a:p>
                  </a:txBody>
                  <a:tcPr marL="7289" marR="7289" marT="72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6432220"/>
                  </a:ext>
                </a:extLst>
              </a:tr>
              <a:tr h="211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meQuilibrium</a:t>
                      </a:r>
                    </a:p>
                  </a:txBody>
                  <a:tcPr marL="7289" marR="7289" marT="72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4361230"/>
                  </a:ext>
                </a:extLst>
              </a:tr>
              <a:tr h="211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Mercer</a:t>
                      </a:r>
                    </a:p>
                  </a:txBody>
                  <a:tcPr marL="7289" marR="7289" marT="72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0789597"/>
                  </a:ext>
                </a:extLst>
              </a:tr>
              <a:tr h="211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Mercer Health Advantage</a:t>
                      </a:r>
                    </a:p>
                  </a:txBody>
                  <a:tcPr marL="7289" marR="7289" marT="72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5322519"/>
                  </a:ext>
                </a:extLst>
              </a:tr>
              <a:tr h="211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MVP</a:t>
                      </a:r>
                    </a:p>
                  </a:txBody>
                  <a:tcPr marL="7289" marR="7289" marT="72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0822031"/>
                  </a:ext>
                </a:extLst>
              </a:tr>
              <a:tr h="211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Navia</a:t>
                      </a:r>
                    </a:p>
                  </a:txBody>
                  <a:tcPr marL="7289" marR="7289" marT="72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1652808"/>
                  </a:ext>
                </a:extLst>
              </a:tr>
              <a:tr h="211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Newport Group</a:t>
                      </a:r>
                    </a:p>
                  </a:txBody>
                  <a:tcPr marL="7289" marR="7289" marT="72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3045742"/>
                  </a:ext>
                </a:extLst>
              </a:tr>
              <a:tr h="211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Omada</a:t>
                      </a:r>
                    </a:p>
                  </a:txBody>
                  <a:tcPr marL="7289" marR="7289" marT="72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8949352"/>
                  </a:ext>
                </a:extLst>
              </a:tr>
              <a:tr h="211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Optum (2)</a:t>
                      </a:r>
                    </a:p>
                  </a:txBody>
                  <a:tcPr marL="7289" marR="7289" marT="72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9338471"/>
                  </a:ext>
                </a:extLst>
              </a:tr>
              <a:tr h="211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Oracle</a:t>
                      </a:r>
                    </a:p>
                  </a:txBody>
                  <a:tcPr marL="7289" marR="7289" marT="72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5095767"/>
                  </a:ext>
                </a:extLst>
              </a:tr>
              <a:tr h="211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Paragon</a:t>
                      </a:r>
                    </a:p>
                  </a:txBody>
                  <a:tcPr marL="7289" marR="7289" marT="72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4749855"/>
                  </a:ext>
                </a:extLst>
              </a:tr>
              <a:tr h="211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PeakOne</a:t>
                      </a:r>
                    </a:p>
                  </a:txBody>
                  <a:tcPr marL="7289" marR="7289" marT="72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994801"/>
                  </a:ext>
                </a:extLst>
              </a:tr>
              <a:tr h="211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PeopleSoft</a:t>
                      </a:r>
                    </a:p>
                  </a:txBody>
                  <a:tcPr marL="7289" marR="7289" marT="72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6580056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EE15FAF-E42E-4234-B096-83DF12FD58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4976192"/>
              </p:ext>
            </p:extLst>
          </p:nvPr>
        </p:nvGraphicFramePr>
        <p:xfrm>
          <a:off x="10487238" y="960083"/>
          <a:ext cx="1727200" cy="5473793"/>
        </p:xfrm>
        <a:graphic>
          <a:graphicData uri="http://schemas.openxmlformats.org/drawingml/2006/table">
            <a:tbl>
              <a:tblPr/>
              <a:tblGrid>
                <a:gridCol w="1727200">
                  <a:extLst>
                    <a:ext uri="{9D8B030D-6E8A-4147-A177-3AD203B41FA5}">
                      <a16:colId xmlns:a16="http://schemas.microsoft.com/office/drawing/2014/main" val="1671828034"/>
                    </a:ext>
                  </a:extLst>
                </a:gridCol>
              </a:tblGrid>
              <a:tr h="23799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Plansource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2580106"/>
                  </a:ext>
                </a:extLst>
              </a:tr>
              <a:tr h="23799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Plus One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4992963"/>
                  </a:ext>
                </a:extLst>
              </a:tr>
              <a:tr h="23799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Premera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0414178"/>
                  </a:ext>
                </a:extLst>
              </a:tr>
              <a:tr h="23799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Purple Tie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7453840"/>
                  </a:ext>
                </a:extLst>
              </a:tr>
              <a:tr h="23799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Quantum Health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5873677"/>
                  </a:ext>
                </a:extLst>
              </a:tr>
              <a:tr h="23799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Quest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5964622"/>
                  </a:ext>
                </a:extLst>
              </a:tr>
              <a:tr h="23799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Rally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5936845"/>
                  </a:ext>
                </a:extLst>
              </a:tr>
              <a:tr h="23799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 Appeal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6483325"/>
                  </a:ext>
                </a:extLst>
              </a:tr>
              <a:tr h="23799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Siteler Wash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3815957"/>
                  </a:ext>
                </a:extLst>
              </a:tr>
              <a:tr h="23799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Soothe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5989299"/>
                  </a:ext>
                </a:extLst>
              </a:tr>
              <a:tr h="23799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SOVOS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9902765"/>
                  </a:ext>
                </a:extLst>
              </a:tr>
              <a:tr h="23799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SurgeryPlus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22534"/>
                  </a:ext>
                </a:extLst>
              </a:tr>
              <a:tr h="23799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T. Rowe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2361634"/>
                  </a:ext>
                </a:extLst>
              </a:tr>
              <a:tr h="23799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Hartford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1494158"/>
                  </a:ext>
                </a:extLst>
              </a:tr>
              <a:tr h="23799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Transamerica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556607"/>
                  </a:ext>
                </a:extLst>
              </a:tr>
              <a:tr h="23799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Tuition.io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1331929"/>
                  </a:ext>
                </a:extLst>
              </a:tr>
              <a:tr h="23799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Twic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1051427"/>
                  </a:ext>
                </a:extLst>
              </a:tr>
              <a:tr h="23799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United Healthcare (2)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120939"/>
                  </a:ext>
                </a:extLst>
              </a:tr>
              <a:tr h="23799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Verity Point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72491"/>
                  </a:ext>
                </a:extLst>
              </a:tr>
              <a:tr h="23799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YourCause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4213055"/>
                  </a:ext>
                </a:extLst>
              </a:tr>
              <a:tr h="23799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Wellness Corporate Solutions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235721"/>
                  </a:ext>
                </a:extLst>
              </a:tr>
              <a:tr h="23799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Woodruff Sawyer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2545027"/>
                  </a:ext>
                </a:extLst>
              </a:tr>
              <a:tr h="23799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Workday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63217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C1851523-63AB-49A8-8A20-A0E79AF65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7" y="1083682"/>
            <a:ext cx="7326704" cy="457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280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2423"/>
            <a:ext cx="12192000" cy="1720326"/>
          </a:xfrm>
          <a:solidFill>
            <a:srgbClr val="003552"/>
          </a:solidFill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Narrow" panose="020B0606020202030204" pitchFamily="34" charset="0"/>
              </a:rPr>
              <a:t>2022 US Benchmark Survey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3391622"/>
            <a:ext cx="12192000" cy="521785"/>
          </a:xfrm>
          <a:solidFill>
            <a:srgbClr val="528811"/>
          </a:solidFill>
        </p:spPr>
        <p:txBody>
          <a:bodyPr anchor="ctr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HSA &amp; Survivor Support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47672" y="635634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49580" y="1695730"/>
            <a:ext cx="2642419" cy="221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05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329" y="284463"/>
            <a:ext cx="10515600" cy="66078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Arial Narrow" panose="020B0606020202030204" pitchFamily="34" charset="0"/>
              </a:rPr>
              <a:t>HDHPs</a:t>
            </a:r>
            <a:r>
              <a:rPr lang="en-US" sz="3200" dirty="0">
                <a:latin typeface="Arial Narrow" panose="020B0606020202030204" pitchFamily="34" charset="0"/>
              </a:rPr>
              <a:t> with Health Savings Accounts</a:t>
            </a:r>
            <a:br>
              <a:rPr lang="en-US" sz="3200" dirty="0">
                <a:latin typeface="Arial Narrow" panose="020B0606020202030204" pitchFamily="34" charset="0"/>
              </a:rPr>
            </a:br>
            <a:r>
              <a:rPr lang="en-US" sz="3100" i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95% of companies offer at least one HDHP with Health Savings Account (HSA)</a:t>
            </a:r>
            <a:endParaRPr lang="en-US" sz="2000" i="1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684864" y="1442350"/>
            <a:ext cx="6190593" cy="4323183"/>
          </a:xfrm>
        </p:spPr>
        <p:txBody>
          <a:bodyPr>
            <a:noAutofit/>
          </a:bodyPr>
          <a:lstStyle/>
          <a:p>
            <a:pPr lvl="1"/>
            <a:r>
              <a:rPr lang="en-US" sz="2000" dirty="0">
                <a:latin typeface="Arial Narrow" panose="020B0606020202030204" pitchFamily="34" charset="0"/>
              </a:rPr>
              <a:t>3 companies offer only HDHPs with HSAs for medical options</a:t>
            </a:r>
          </a:p>
          <a:p>
            <a:pPr lvl="1"/>
            <a:endParaRPr lang="en-US" sz="2000" dirty="0">
              <a:latin typeface="Arial Narrow" panose="020B0606020202030204" pitchFamily="34" charset="0"/>
            </a:endParaRPr>
          </a:p>
          <a:p>
            <a:pPr lvl="1"/>
            <a:r>
              <a:rPr lang="en-US" sz="2000" dirty="0">
                <a:latin typeface="Arial Narrow" panose="020B0606020202030204" pitchFamily="34" charset="0"/>
              </a:rPr>
              <a:t>95% of companies offering an HSA provide an employer contribution</a:t>
            </a:r>
          </a:p>
          <a:p>
            <a:pPr lvl="2"/>
            <a:r>
              <a:rPr lang="en-US" sz="1600" dirty="0">
                <a:latin typeface="Arial Narrow" panose="020B0606020202030204" pitchFamily="34" charset="0"/>
              </a:rPr>
              <a:t>HDHP In-Network Deductible:</a:t>
            </a:r>
          </a:p>
          <a:p>
            <a:pPr lvl="3"/>
            <a:r>
              <a:rPr lang="en-US" sz="1400" dirty="0">
                <a:latin typeface="Arial Narrow" panose="020B0606020202030204" pitchFamily="34" charset="0"/>
              </a:rPr>
              <a:t>Median: Per person = $1,500, Family = $3,000</a:t>
            </a:r>
          </a:p>
          <a:p>
            <a:pPr lvl="3"/>
            <a:r>
              <a:rPr lang="en-US" sz="1400" dirty="0">
                <a:latin typeface="Arial Narrow" panose="020B0606020202030204" pitchFamily="34" charset="0"/>
              </a:rPr>
              <a:t>Average: Per person = $1,641, Family = $3,352</a:t>
            </a:r>
          </a:p>
          <a:p>
            <a:pPr lvl="2"/>
            <a:r>
              <a:rPr lang="en-US" sz="1600" dirty="0">
                <a:latin typeface="Arial Narrow" panose="020B0606020202030204" pitchFamily="34" charset="0"/>
              </a:rPr>
              <a:t>Employer contribution to HSA:</a:t>
            </a:r>
          </a:p>
          <a:p>
            <a:pPr lvl="3"/>
            <a:r>
              <a:rPr lang="en-US" sz="1400" dirty="0">
                <a:latin typeface="Arial Narrow" panose="020B0606020202030204" pitchFamily="34" charset="0"/>
              </a:rPr>
              <a:t>Median: Employee = $750, Family = $1,500</a:t>
            </a:r>
          </a:p>
          <a:p>
            <a:pPr lvl="3"/>
            <a:r>
              <a:rPr lang="en-US" sz="1400" dirty="0">
                <a:latin typeface="Arial Narrow" panose="020B0606020202030204" pitchFamily="34" charset="0"/>
              </a:rPr>
              <a:t>Average: Employee = $799, Family = $1,604</a:t>
            </a:r>
          </a:p>
          <a:p>
            <a:pPr lvl="3"/>
            <a:endParaRPr lang="en-US" sz="1400" dirty="0">
              <a:latin typeface="Arial Narrow" panose="020B0606020202030204" pitchFamily="34" charset="0"/>
            </a:endParaRPr>
          </a:p>
          <a:p>
            <a:pPr lvl="1"/>
            <a:r>
              <a:rPr lang="en-US" sz="2000" dirty="0">
                <a:latin typeface="Arial Narrow" panose="020B0606020202030204" pitchFamily="34" charset="0"/>
              </a:rPr>
              <a:t>6 companies require employees to pay account maintenance fees. All other companies pay the fees or do not have them.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31F585B5-7B05-4B58-8A6B-BA54CED49EC8}"/>
              </a:ext>
            </a:extLst>
          </p:cNvPr>
          <p:cNvSpPr txBox="1"/>
          <p:nvPr/>
        </p:nvSpPr>
        <p:spPr>
          <a:xfrm>
            <a:off x="273297" y="5919506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64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72D5E46-32EC-48EE-947A-4FC499A6A32E}"/>
              </a:ext>
            </a:extLst>
          </p:cNvPr>
          <p:cNvGraphicFramePr>
            <a:graphicFrameLocks/>
          </p:cNvGraphicFramePr>
          <p:nvPr/>
        </p:nvGraphicFramePr>
        <p:xfrm>
          <a:off x="105878" y="1537836"/>
          <a:ext cx="5370897" cy="3878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87407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581" y="253800"/>
            <a:ext cx="11058146" cy="66078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Arial Narrow" panose="020B0606020202030204" pitchFamily="34" charset="0"/>
              </a:rPr>
              <a:t>Health Savings Account Employer Contribution Frequency and Proration</a:t>
            </a:r>
            <a:br>
              <a:rPr lang="en-US" sz="3200" dirty="0">
                <a:latin typeface="Arial Narrow" panose="020B0606020202030204" pitchFamily="34" charset="0"/>
              </a:rPr>
            </a:br>
            <a:r>
              <a:rPr lang="en-US" sz="3100" i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More companies are contributing every pay period</a:t>
            </a:r>
            <a:endParaRPr lang="en-US" sz="20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310431" y="3218402"/>
            <a:ext cx="5407273" cy="2319907"/>
          </a:xfrm>
        </p:spPr>
        <p:txBody>
          <a:bodyPr>
            <a:noAutofit/>
          </a:bodyPr>
          <a:lstStyle/>
          <a:p>
            <a:pPr lvl="1"/>
            <a:r>
              <a:rPr lang="en-US" sz="1800" dirty="0">
                <a:latin typeface="Arial Narrow" panose="020B0606020202030204" pitchFamily="34" charset="0"/>
              </a:rPr>
              <a:t>All companies who contribute to HSAs annually do so at the beginning of the year</a:t>
            </a:r>
          </a:p>
          <a:p>
            <a:pPr lvl="1"/>
            <a:r>
              <a:rPr lang="en-US" sz="1800" dirty="0">
                <a:latin typeface="Arial Narrow" panose="020B0606020202030204" pitchFamily="34" charset="0"/>
              </a:rPr>
              <a:t>One company does not provide a contribution to mid-year new hires</a:t>
            </a:r>
          </a:p>
          <a:p>
            <a:pPr lvl="1"/>
            <a:r>
              <a:rPr lang="en-US" sz="1800" dirty="0">
                <a:latin typeface="Arial Narrow" panose="020B0606020202030204" pitchFamily="34" charset="0"/>
              </a:rPr>
              <a:t>86% of companies prorate contributions for qualified change of status events</a:t>
            </a:r>
          </a:p>
          <a:p>
            <a:pPr lvl="1"/>
            <a:r>
              <a:rPr lang="en-US" sz="1800" dirty="0">
                <a:latin typeface="Arial Narrow" panose="020B0606020202030204" pitchFamily="34" charset="0"/>
              </a:rPr>
              <a:t>84% of companies prorate contributions for mid-year new hires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967F5EBE-5AB1-4896-B9DB-9555DEDA9187}"/>
              </a:ext>
            </a:extLst>
          </p:cNvPr>
          <p:cNvSpPr txBox="1"/>
          <p:nvPr/>
        </p:nvSpPr>
        <p:spPr>
          <a:xfrm>
            <a:off x="216856" y="5985182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58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FC2943AE-705F-4FD2-B810-B39F530872CD}"/>
              </a:ext>
            </a:extLst>
          </p:cNvPr>
          <p:cNvGraphicFramePr>
            <a:graphicFrameLocks/>
          </p:cNvGraphicFramePr>
          <p:nvPr/>
        </p:nvGraphicFramePr>
        <p:xfrm>
          <a:off x="474296" y="1683367"/>
          <a:ext cx="5621704" cy="3977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7" descr="Text, calendar&#10;&#10;Description automatically generated">
            <a:extLst>
              <a:ext uri="{FF2B5EF4-FFF2-40B4-BE49-F238E27FC236}">
                <a16:creationId xmlns:a16="http://schemas.microsoft.com/office/drawing/2014/main" id="{C39D7AB2-9B22-4DC1-8049-429F7207F0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367998" y="1041600"/>
            <a:ext cx="3292138" cy="189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6599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581" y="253800"/>
            <a:ext cx="10515600" cy="66078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Arial Narrow" panose="020B0606020202030204" pitchFamily="34" charset="0"/>
              </a:rPr>
              <a:t>HSA Employee Contributions and Retirement Savings</a:t>
            </a:r>
            <a:br>
              <a:rPr lang="en-US" sz="3200" dirty="0">
                <a:latin typeface="Arial Narrow" panose="020B0606020202030204" pitchFamily="34" charset="0"/>
              </a:rPr>
            </a:br>
            <a:r>
              <a:rPr lang="en-US" sz="3100" i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More than half of companies position the HSA as part of retirement savings</a:t>
            </a:r>
            <a:endParaRPr lang="en-US" sz="20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967F5EBE-5AB1-4896-B9DB-9555DEDA9187}"/>
              </a:ext>
            </a:extLst>
          </p:cNvPr>
          <p:cNvSpPr txBox="1"/>
          <p:nvPr/>
        </p:nvSpPr>
        <p:spPr>
          <a:xfrm>
            <a:off x="229495" y="5998208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59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212D7C6-752F-4DAE-AEA3-D445728324B8}"/>
              </a:ext>
            </a:extLst>
          </p:cNvPr>
          <p:cNvSpPr/>
          <p:nvPr/>
        </p:nvSpPr>
        <p:spPr>
          <a:xfrm>
            <a:off x="10642971" y="242851"/>
            <a:ext cx="1277084" cy="69990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for 2022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C39CF75A-4A47-4789-837F-C0CDF9E0D031}"/>
              </a:ext>
            </a:extLst>
          </p:cNvPr>
          <p:cNvGraphicFramePr>
            <a:graphicFrameLocks/>
          </p:cNvGraphicFramePr>
          <p:nvPr/>
        </p:nvGraphicFramePr>
        <p:xfrm>
          <a:off x="490143" y="1319193"/>
          <a:ext cx="4729025" cy="3814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AE53A99-FA02-42FE-9DB5-033EDA5718CA}"/>
              </a:ext>
            </a:extLst>
          </p:cNvPr>
          <p:cNvSpPr txBox="1"/>
          <p:nvPr/>
        </p:nvSpPr>
        <p:spPr>
          <a:xfrm>
            <a:off x="1014018" y="5242540"/>
            <a:ext cx="1016396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the six companies taking action if an employee does not contribute, all send follow-up communications, one resolicits for midyear enrollment, and one provides follow-up education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F0CEA4B8-BEE6-42BE-9541-1CACF7347CA9}"/>
              </a:ext>
            </a:extLst>
          </p:cNvPr>
          <p:cNvGraphicFramePr>
            <a:graphicFrameLocks/>
          </p:cNvGraphicFramePr>
          <p:nvPr/>
        </p:nvGraphicFramePr>
        <p:xfrm>
          <a:off x="5623297" y="1323887"/>
          <a:ext cx="5859641" cy="3809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876735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581" y="253800"/>
            <a:ext cx="10515600" cy="66078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Arial Narrow" panose="020B0606020202030204" pitchFamily="34" charset="0"/>
              </a:rPr>
              <a:t>HSA Investments</a:t>
            </a:r>
            <a:br>
              <a:rPr lang="en-US" sz="3200" dirty="0">
                <a:latin typeface="Arial Narrow" panose="020B0606020202030204" pitchFamily="34" charset="0"/>
              </a:rPr>
            </a:br>
            <a:r>
              <a:rPr lang="en-US" sz="3100" i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93% offer investment options other than cash-equivalents</a:t>
            </a:r>
            <a:endParaRPr lang="en-US" sz="20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967F5EBE-5AB1-4896-B9DB-9555DEDA9187}"/>
              </a:ext>
            </a:extLst>
          </p:cNvPr>
          <p:cNvSpPr txBox="1"/>
          <p:nvPr/>
        </p:nvSpPr>
        <p:spPr>
          <a:xfrm>
            <a:off x="229495" y="5998208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55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212D7C6-752F-4DAE-AEA3-D445728324B8}"/>
              </a:ext>
            </a:extLst>
          </p:cNvPr>
          <p:cNvSpPr/>
          <p:nvPr/>
        </p:nvSpPr>
        <p:spPr>
          <a:xfrm>
            <a:off x="10642971" y="242851"/>
            <a:ext cx="1277084" cy="69990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for 2022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4F5971D4-7048-46ED-AB15-68CF621699AE}"/>
              </a:ext>
            </a:extLst>
          </p:cNvPr>
          <p:cNvGraphicFramePr>
            <a:graphicFrameLocks/>
          </p:cNvGraphicFramePr>
          <p:nvPr/>
        </p:nvGraphicFramePr>
        <p:xfrm>
          <a:off x="368375" y="1278878"/>
          <a:ext cx="5192006" cy="3996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879E469E-5BA3-447A-8D8F-25834EE00FFC}"/>
              </a:ext>
            </a:extLst>
          </p:cNvPr>
          <p:cNvGraphicFramePr>
            <a:graphicFrameLocks/>
          </p:cNvGraphicFramePr>
          <p:nvPr/>
        </p:nvGraphicFramePr>
        <p:xfrm>
          <a:off x="6224339" y="1278878"/>
          <a:ext cx="5695716" cy="3996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CED5F9A-B170-4605-B0D7-F034090E3081}"/>
              </a:ext>
            </a:extLst>
          </p:cNvPr>
          <p:cNvSpPr txBox="1"/>
          <p:nvPr/>
        </p:nvSpPr>
        <p:spPr>
          <a:xfrm>
            <a:off x="633663" y="5427653"/>
            <a:ext cx="1092467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than half of companies (57%) require a minimum balance of $1,000 before an employee can invest their HSA</a:t>
            </a:r>
          </a:p>
        </p:txBody>
      </p:sp>
    </p:spTree>
    <p:extLst>
      <p:ext uri="{BB962C8B-B14F-4D97-AF65-F5344CB8AC3E}">
        <p14:creationId xmlns:p14="http://schemas.microsoft.com/office/powerpoint/2010/main" val="19800714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5162ED-F388-4272-B057-39B1BF5D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3AA2AF-204B-4147-99A7-8AF35B7FB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3096B7-4BA4-4941-A0AB-8BF446C73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85" y="45030"/>
            <a:ext cx="10515600" cy="132556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Narrow" panose="020B0606020202030204" pitchFamily="34" charset="0"/>
              </a:rPr>
              <a:t>Survivor Support</a:t>
            </a:r>
            <a:br>
              <a:rPr lang="en-US" sz="5400" dirty="0">
                <a:latin typeface="Arial Narrow" panose="020B0606020202030204" pitchFamily="34" charset="0"/>
              </a:rPr>
            </a:b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Just over half of companies provide support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0E6D42-1CD9-4CAB-990E-79EB92365C6B}"/>
              </a:ext>
            </a:extLst>
          </p:cNvPr>
          <p:cNvSpPr txBox="1"/>
          <p:nvPr/>
        </p:nvSpPr>
        <p:spPr>
          <a:xfrm>
            <a:off x="2068964" y="5225367"/>
            <a:ext cx="5373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64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D27C1E-E29D-41C0-B41E-D7B39C64494C}"/>
              </a:ext>
            </a:extLst>
          </p:cNvPr>
          <p:cNvSpPr txBox="1"/>
          <p:nvPr/>
        </p:nvSpPr>
        <p:spPr>
          <a:xfrm>
            <a:off x="9293345" y="4899542"/>
            <a:ext cx="537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32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69F819A-9276-44A6-9552-14F0591D3BF5}"/>
              </a:ext>
            </a:extLst>
          </p:cNvPr>
          <p:cNvSpPr/>
          <p:nvPr/>
        </p:nvSpPr>
        <p:spPr>
          <a:xfrm>
            <a:off x="10642971" y="242851"/>
            <a:ext cx="1277084" cy="69990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for 2022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3C965576-77C7-4D76-9817-D82311769107}"/>
              </a:ext>
            </a:extLst>
          </p:cNvPr>
          <p:cNvGraphicFramePr>
            <a:graphicFrameLocks/>
          </p:cNvGraphicFramePr>
          <p:nvPr/>
        </p:nvGraphicFramePr>
        <p:xfrm>
          <a:off x="-259833" y="1863744"/>
          <a:ext cx="5255394" cy="3361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EE53D64D-234F-49C3-AFCA-D2ED38094796}"/>
              </a:ext>
            </a:extLst>
          </p:cNvPr>
          <p:cNvGraphicFramePr>
            <a:graphicFrameLocks/>
          </p:cNvGraphicFramePr>
          <p:nvPr/>
        </p:nvGraphicFramePr>
        <p:xfrm>
          <a:off x="4613778" y="1057687"/>
          <a:ext cx="6835542" cy="3896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821971B-013F-48BB-943B-17BB09923D86}"/>
              </a:ext>
            </a:extLst>
          </p:cNvPr>
          <p:cNvSpPr txBox="1"/>
          <p:nvPr/>
        </p:nvSpPr>
        <p:spPr>
          <a:xfrm>
            <a:off x="6816169" y="5225367"/>
            <a:ext cx="3897551" cy="1077218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74000">
                <a:schemeClr val="accent6">
                  <a:lumMod val="60000"/>
                  <a:lumOff val="40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Other: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Benefits continuation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Concierge and survivor outreach services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Free/Subsidized COBRA coverage</a:t>
            </a:r>
          </a:p>
        </p:txBody>
      </p:sp>
    </p:spTree>
    <p:extLst>
      <p:ext uri="{BB962C8B-B14F-4D97-AF65-F5344CB8AC3E}">
        <p14:creationId xmlns:p14="http://schemas.microsoft.com/office/powerpoint/2010/main" val="12159584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5162ED-F388-4272-B057-39B1BF5D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3AA2AF-204B-4147-99A7-8AF35B7FB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3096B7-4BA4-4941-A0AB-8BF446C73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735" y="45030"/>
            <a:ext cx="10515600" cy="132556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Narrow" panose="020B0606020202030204" pitchFamily="34" charset="0"/>
              </a:rPr>
              <a:t>Survivor Support – Subsidized COBRA</a:t>
            </a:r>
            <a:br>
              <a:rPr lang="en-US" sz="5400" dirty="0">
                <a:latin typeface="Arial Narrow" panose="020B0606020202030204" pitchFamily="34" charset="0"/>
              </a:rPr>
            </a:b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The majority of companies providing survivor support fully subsidize COBRA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D27C1E-E29D-41C0-B41E-D7B39C64494C}"/>
              </a:ext>
            </a:extLst>
          </p:cNvPr>
          <p:cNvSpPr txBox="1"/>
          <p:nvPr/>
        </p:nvSpPr>
        <p:spPr>
          <a:xfrm>
            <a:off x="2643461" y="5060442"/>
            <a:ext cx="537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32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69F819A-9276-44A6-9552-14F0591D3BF5}"/>
              </a:ext>
            </a:extLst>
          </p:cNvPr>
          <p:cNvSpPr/>
          <p:nvPr/>
        </p:nvSpPr>
        <p:spPr>
          <a:xfrm>
            <a:off x="10642971" y="242851"/>
            <a:ext cx="1277084" cy="69990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for 2022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56018286-D117-4245-9169-21C24E0D2C05}"/>
              </a:ext>
            </a:extLst>
          </p:cNvPr>
          <p:cNvGraphicFramePr>
            <a:graphicFrameLocks/>
          </p:cNvGraphicFramePr>
          <p:nvPr/>
        </p:nvGraphicFramePr>
        <p:xfrm>
          <a:off x="270477" y="1370592"/>
          <a:ext cx="5283297" cy="3689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44A25550-9C40-4ECA-BB54-B628A48F1559}"/>
              </a:ext>
            </a:extLst>
          </p:cNvPr>
          <p:cNvGraphicFramePr>
            <a:graphicFrameLocks/>
          </p:cNvGraphicFramePr>
          <p:nvPr/>
        </p:nvGraphicFramePr>
        <p:xfrm>
          <a:off x="6235567" y="1370592"/>
          <a:ext cx="5468754" cy="3864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A5FDD6D4-0198-4B59-ABA7-797CBD1035A8}"/>
              </a:ext>
            </a:extLst>
          </p:cNvPr>
          <p:cNvSpPr txBox="1"/>
          <p:nvPr/>
        </p:nvSpPr>
        <p:spPr>
          <a:xfrm>
            <a:off x="8969944" y="5248076"/>
            <a:ext cx="537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26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736104-CB9E-4970-B5FD-C6A516194E0B}"/>
              </a:ext>
            </a:extLst>
          </p:cNvPr>
          <p:cNvSpPr txBox="1"/>
          <p:nvPr/>
        </p:nvSpPr>
        <p:spPr>
          <a:xfrm>
            <a:off x="2577967" y="5621751"/>
            <a:ext cx="708038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the 22 companies that fully subsidize COBRA, half do so for 12 months</a:t>
            </a:r>
          </a:p>
        </p:txBody>
      </p:sp>
    </p:spTree>
    <p:extLst>
      <p:ext uri="{BB962C8B-B14F-4D97-AF65-F5344CB8AC3E}">
        <p14:creationId xmlns:p14="http://schemas.microsoft.com/office/powerpoint/2010/main" val="3335384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501" y="153017"/>
            <a:ext cx="11492110" cy="980495"/>
          </a:xfrm>
          <a:noFill/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64 Participating Companies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en-US" sz="2800" i="1" dirty="0">
                <a:solidFill>
                  <a:srgbClr val="003552"/>
                </a:solidFill>
                <a:latin typeface="Arial Narrow" panose="020B0606020202030204" pitchFamily="34" charset="0"/>
              </a:rPr>
              <a:t>Data from ALL Companies are Included in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37405" y="633985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ontent Placeholder 8"/>
          <p:cNvSpPr txBox="1">
            <a:spLocks/>
          </p:cNvSpPr>
          <p:nvPr/>
        </p:nvSpPr>
        <p:spPr>
          <a:xfrm>
            <a:off x="220956" y="758914"/>
            <a:ext cx="5181600" cy="1837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 Light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17049A-FBB9-459D-98E0-11DA82EA5E86}"/>
              </a:ext>
            </a:extLst>
          </p:cNvPr>
          <p:cNvSpPr txBox="1"/>
          <p:nvPr/>
        </p:nvSpPr>
        <p:spPr>
          <a:xfrm>
            <a:off x="695738" y="1133512"/>
            <a:ext cx="1839158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Adobe</a:t>
            </a:r>
          </a:p>
          <a:p>
            <a:r>
              <a:rPr lang="en-US" dirty="0"/>
              <a:t>Agilent</a:t>
            </a:r>
          </a:p>
          <a:p>
            <a:r>
              <a:rPr lang="en-US" dirty="0"/>
              <a:t>Airbnb</a:t>
            </a:r>
          </a:p>
          <a:p>
            <a:r>
              <a:rPr lang="en-US" dirty="0"/>
              <a:t>Alibaba</a:t>
            </a:r>
          </a:p>
          <a:p>
            <a:r>
              <a:rPr lang="en-US" dirty="0"/>
              <a:t>AMD</a:t>
            </a:r>
          </a:p>
          <a:p>
            <a:r>
              <a:rPr lang="en-US" dirty="0"/>
              <a:t>Apple</a:t>
            </a:r>
          </a:p>
          <a:p>
            <a:r>
              <a:rPr lang="en-US" dirty="0"/>
              <a:t>Applied Materials</a:t>
            </a:r>
          </a:p>
          <a:p>
            <a:r>
              <a:rPr lang="en-US" dirty="0"/>
              <a:t>Autodesk</a:t>
            </a:r>
          </a:p>
          <a:p>
            <a:r>
              <a:rPr lang="en-US" dirty="0"/>
              <a:t>Block</a:t>
            </a:r>
          </a:p>
          <a:p>
            <a:r>
              <a:rPr lang="en-US" dirty="0"/>
              <a:t>Cadence</a:t>
            </a:r>
          </a:p>
          <a:p>
            <a:r>
              <a:rPr lang="en-US" dirty="0" err="1"/>
              <a:t>Ciena</a:t>
            </a:r>
            <a:endParaRPr lang="en-US" dirty="0"/>
          </a:p>
          <a:p>
            <a:r>
              <a:rPr lang="en-US" dirty="0"/>
              <a:t>Cisco</a:t>
            </a:r>
          </a:p>
          <a:p>
            <a:r>
              <a:rPr lang="en-US" dirty="0"/>
              <a:t>Citrix</a:t>
            </a:r>
          </a:p>
          <a:p>
            <a:r>
              <a:rPr lang="en-US" dirty="0"/>
              <a:t>Dell</a:t>
            </a:r>
          </a:p>
          <a:p>
            <a:r>
              <a:rPr lang="en-US" dirty="0"/>
              <a:t>DocuSign</a:t>
            </a:r>
          </a:p>
          <a:p>
            <a:r>
              <a:rPr lang="en-US" dirty="0"/>
              <a:t>eBay</a:t>
            </a:r>
          </a:p>
          <a:p>
            <a:r>
              <a:rPr lang="en-US" dirty="0"/>
              <a:t>Electronic Arts</a:t>
            </a:r>
          </a:p>
          <a:p>
            <a:r>
              <a:rPr lang="en-US" dirty="0"/>
              <a:t>Google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4830BB-A28F-4DBB-9F34-470103ECD363}"/>
              </a:ext>
            </a:extLst>
          </p:cNvPr>
          <p:cNvSpPr txBox="1"/>
          <p:nvPr/>
        </p:nvSpPr>
        <p:spPr>
          <a:xfrm>
            <a:off x="2999023" y="1133510"/>
            <a:ext cx="272555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Hewlett Packard Enterprise</a:t>
            </a:r>
          </a:p>
          <a:p>
            <a:r>
              <a:rPr lang="en-US" dirty="0"/>
              <a:t>Hitachi Vantara</a:t>
            </a:r>
          </a:p>
          <a:p>
            <a:r>
              <a:rPr lang="en-US" dirty="0"/>
              <a:t>HP Inc.</a:t>
            </a:r>
          </a:p>
          <a:p>
            <a:r>
              <a:rPr lang="en-US" dirty="0"/>
              <a:t>Intel</a:t>
            </a:r>
          </a:p>
          <a:p>
            <a:r>
              <a:rPr lang="en-US" dirty="0"/>
              <a:t>Intuit</a:t>
            </a:r>
          </a:p>
          <a:p>
            <a:r>
              <a:rPr lang="en-US" dirty="0"/>
              <a:t>Juniper Networks</a:t>
            </a:r>
          </a:p>
          <a:p>
            <a:r>
              <a:rPr lang="en-US" dirty="0"/>
              <a:t>Keysight</a:t>
            </a:r>
          </a:p>
          <a:p>
            <a:r>
              <a:rPr lang="en-US" dirty="0"/>
              <a:t>KLA Corporation</a:t>
            </a:r>
          </a:p>
          <a:p>
            <a:r>
              <a:rPr lang="en-US" dirty="0"/>
              <a:t>Lam Research</a:t>
            </a:r>
          </a:p>
          <a:p>
            <a:r>
              <a:rPr lang="en-US" dirty="0"/>
              <a:t>Lenovo</a:t>
            </a:r>
          </a:p>
          <a:p>
            <a:r>
              <a:rPr lang="en-US" dirty="0"/>
              <a:t>LinkedIn</a:t>
            </a:r>
          </a:p>
          <a:p>
            <a:r>
              <a:rPr lang="en-US" dirty="0" err="1"/>
              <a:t>Lumentum</a:t>
            </a:r>
            <a:endParaRPr lang="en-US" dirty="0"/>
          </a:p>
          <a:p>
            <a:r>
              <a:rPr lang="en-US" dirty="0"/>
              <a:t>Marvell</a:t>
            </a:r>
          </a:p>
          <a:p>
            <a:r>
              <a:rPr lang="en-US" dirty="0"/>
              <a:t>Meta</a:t>
            </a:r>
          </a:p>
          <a:p>
            <a:r>
              <a:rPr lang="en-US" dirty="0"/>
              <a:t>Micron Technology</a:t>
            </a:r>
          </a:p>
          <a:p>
            <a:r>
              <a:rPr lang="en-US" dirty="0"/>
              <a:t>Microsoft</a:t>
            </a:r>
          </a:p>
          <a:p>
            <a:r>
              <a:rPr lang="en-US" dirty="0"/>
              <a:t>NetApp</a:t>
            </a:r>
          </a:p>
          <a:p>
            <a:r>
              <a:rPr lang="en-US" dirty="0"/>
              <a:t>Netflix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CF2024-547C-4963-B446-6EAC8E56E68A}"/>
              </a:ext>
            </a:extLst>
          </p:cNvPr>
          <p:cNvSpPr txBox="1"/>
          <p:nvPr/>
        </p:nvSpPr>
        <p:spPr>
          <a:xfrm>
            <a:off x="6003234" y="1133511"/>
            <a:ext cx="3143489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NortonLifeLock</a:t>
            </a:r>
            <a:endParaRPr lang="en-US" dirty="0"/>
          </a:p>
          <a:p>
            <a:r>
              <a:rPr lang="en-US" dirty="0"/>
              <a:t>Nutanix</a:t>
            </a:r>
          </a:p>
          <a:p>
            <a:r>
              <a:rPr lang="en-US" dirty="0"/>
              <a:t>NVIDIA</a:t>
            </a:r>
          </a:p>
          <a:p>
            <a:r>
              <a:rPr lang="en-US" dirty="0"/>
              <a:t>NXP Semiconductors</a:t>
            </a:r>
          </a:p>
          <a:p>
            <a:r>
              <a:rPr lang="en-US" dirty="0"/>
              <a:t>Oracle</a:t>
            </a:r>
          </a:p>
          <a:p>
            <a:r>
              <a:rPr lang="en-US" dirty="0"/>
              <a:t>Palo Alto Networks</a:t>
            </a:r>
          </a:p>
          <a:p>
            <a:r>
              <a:rPr lang="en-US" dirty="0"/>
              <a:t>PayPal</a:t>
            </a:r>
          </a:p>
          <a:p>
            <a:r>
              <a:rPr lang="en-US" dirty="0"/>
              <a:t>Pinterest</a:t>
            </a:r>
          </a:p>
          <a:p>
            <a:r>
              <a:rPr lang="en-US" dirty="0"/>
              <a:t>Pure Storage</a:t>
            </a:r>
          </a:p>
          <a:p>
            <a:r>
              <a:rPr lang="en-US" dirty="0"/>
              <a:t>Qualcomm</a:t>
            </a:r>
          </a:p>
          <a:p>
            <a:r>
              <a:rPr lang="en-US" dirty="0"/>
              <a:t>Salesforce</a:t>
            </a:r>
          </a:p>
          <a:p>
            <a:r>
              <a:rPr lang="en-US" dirty="0"/>
              <a:t>Samsung Austin Semiconductor</a:t>
            </a:r>
          </a:p>
          <a:p>
            <a:r>
              <a:rPr lang="en-US" dirty="0"/>
              <a:t>Samsung Semiconductor Inc.</a:t>
            </a:r>
          </a:p>
          <a:p>
            <a:r>
              <a:rPr lang="en-US" dirty="0"/>
              <a:t>Seagate</a:t>
            </a:r>
          </a:p>
          <a:p>
            <a:r>
              <a:rPr lang="en-US" dirty="0"/>
              <a:t>ServiceNow</a:t>
            </a:r>
          </a:p>
          <a:p>
            <a:r>
              <a:rPr lang="en-US" dirty="0"/>
              <a:t>Sony Interactive Entertainment</a:t>
            </a:r>
          </a:p>
          <a:p>
            <a:r>
              <a:rPr lang="en-US" dirty="0"/>
              <a:t>Splunk</a:t>
            </a:r>
          </a:p>
          <a:p>
            <a:r>
              <a:rPr lang="en-US" dirty="0"/>
              <a:t>Stripe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041437-AA21-4B53-9102-7FCF8D2A09AA}"/>
              </a:ext>
            </a:extLst>
          </p:cNvPr>
          <p:cNvSpPr txBox="1"/>
          <p:nvPr/>
        </p:nvSpPr>
        <p:spPr>
          <a:xfrm>
            <a:off x="9547460" y="1133512"/>
            <a:ext cx="162384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Synopsys</a:t>
            </a:r>
          </a:p>
          <a:p>
            <a:r>
              <a:rPr lang="en-US" dirty="0"/>
              <a:t>Tencent</a:t>
            </a:r>
          </a:p>
          <a:p>
            <a:r>
              <a:rPr lang="en-US" dirty="0"/>
              <a:t>Tesla</a:t>
            </a:r>
          </a:p>
          <a:p>
            <a:r>
              <a:rPr lang="en-US" dirty="0"/>
              <a:t>Twitter</a:t>
            </a:r>
          </a:p>
          <a:p>
            <a:r>
              <a:rPr lang="en-US" dirty="0"/>
              <a:t>Veritas</a:t>
            </a:r>
          </a:p>
          <a:p>
            <a:r>
              <a:rPr lang="en-US" dirty="0"/>
              <a:t>Visa</a:t>
            </a:r>
          </a:p>
          <a:p>
            <a:r>
              <a:rPr lang="en-US" dirty="0"/>
              <a:t>VMware</a:t>
            </a:r>
          </a:p>
          <a:p>
            <a:r>
              <a:rPr lang="en-US" dirty="0"/>
              <a:t>Western Digital</a:t>
            </a:r>
          </a:p>
          <a:p>
            <a:r>
              <a:rPr lang="en-US" dirty="0"/>
              <a:t>Workday</a:t>
            </a:r>
          </a:p>
          <a:p>
            <a:r>
              <a:rPr lang="en-US" dirty="0"/>
              <a:t>Zendesk</a:t>
            </a:r>
          </a:p>
        </p:txBody>
      </p:sp>
    </p:spTree>
    <p:extLst>
      <p:ext uri="{BB962C8B-B14F-4D97-AF65-F5344CB8AC3E}">
        <p14:creationId xmlns:p14="http://schemas.microsoft.com/office/powerpoint/2010/main" val="30869457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47672" y="635634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" y="1712423"/>
            <a:ext cx="10139516" cy="1720326"/>
          </a:xfrm>
          <a:prstGeom prst="rect">
            <a:avLst/>
          </a:prstGeom>
          <a:solidFill>
            <a:srgbClr val="003552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baseline="0">
                <a:solidFill>
                  <a:srgbClr val="52881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2022 US Benchmark Survey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1" y="3391622"/>
            <a:ext cx="10139516" cy="521785"/>
          </a:xfrm>
          <a:prstGeom prst="rect">
            <a:avLst/>
          </a:prstGeom>
          <a:solidFill>
            <a:srgbClr val="52881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None/>
              <a:defRPr sz="2400" kern="1200">
                <a:solidFill>
                  <a:srgbClr val="003552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Cost</a:t>
            </a:r>
          </a:p>
        </p:txBody>
      </p:sp>
      <p:pic>
        <p:nvPicPr>
          <p:cNvPr id="7" name="Graphic 6" descr="Money with solid fill">
            <a:extLst>
              <a:ext uri="{FF2B5EF4-FFF2-40B4-BE49-F238E27FC236}">
                <a16:creationId xmlns:a16="http://schemas.microsoft.com/office/drawing/2014/main" id="{BDEB0F06-8A43-4178-8EC1-E8106F7B4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39517" y="1342100"/>
            <a:ext cx="2013656" cy="30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848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44625" y="144633"/>
            <a:ext cx="11294951" cy="1161064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Arial Narrow" panose="020B0606020202030204" pitchFamily="34" charset="0"/>
              </a:rPr>
              <a:t>Benefits Cost Sharing </a:t>
            </a:r>
            <a:br>
              <a:rPr lang="en-US" sz="3600" dirty="0">
                <a:latin typeface="Arial Narrow" panose="020B0606020202030204" pitchFamily="34" charset="0"/>
              </a:rPr>
            </a:br>
            <a:r>
              <a:rPr lang="en-US" sz="3100" i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Overall, contribution strategies have remained essentially unchanged in 2022 but employers are paying slightly more for dental and vision coverage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97759540-8149-43E4-988F-BF09A84DA67B}"/>
              </a:ext>
            </a:extLst>
          </p:cNvPr>
          <p:cNvSpPr txBox="1"/>
          <p:nvPr/>
        </p:nvSpPr>
        <p:spPr>
          <a:xfrm>
            <a:off x="419729" y="5864564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59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7D0E29-2D39-49F6-9266-F5E900548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67" y="1504938"/>
            <a:ext cx="7333810" cy="43596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57E6D9-3BE0-4A33-8ADF-DF95D9B57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713" y="2220305"/>
            <a:ext cx="3655994" cy="241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709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346" y="136525"/>
            <a:ext cx="11469898" cy="84841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latin typeface="Arial Narrow" panose="020B0606020202030204" pitchFamily="34" charset="0"/>
              </a:rPr>
              <a:t>Cost – Projected Healthcare Trend</a:t>
            </a:r>
            <a:br>
              <a:rPr lang="en-US" dirty="0">
                <a:latin typeface="Arial Narrow" panose="020B0606020202030204" pitchFamily="34" charset="0"/>
              </a:rPr>
            </a:br>
            <a:r>
              <a:rPr lang="en-US" sz="3100" i="1" dirty="0">
                <a:solidFill>
                  <a:srgbClr val="002060"/>
                </a:solidFill>
                <a:latin typeface="Arial Narrow" panose="020B0606020202030204" pitchFamily="34" charset="0"/>
              </a:rPr>
              <a:t>The overall projected healthcare trend is down for 2022</a:t>
            </a:r>
            <a:endParaRPr lang="en-US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3F75B2-A924-3E49-8A06-7F2308C37DE2}"/>
              </a:ext>
            </a:extLst>
          </p:cNvPr>
          <p:cNvSpPr txBox="1"/>
          <p:nvPr/>
        </p:nvSpPr>
        <p:spPr>
          <a:xfrm>
            <a:off x="8338602" y="4357348"/>
            <a:ext cx="3310872" cy="92333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2022, overall reductions in </a:t>
            </a:r>
            <a:r>
              <a:rPr lang="en-US" i="1" dirty="0">
                <a:solidFill>
                  <a:prstClr val="black"/>
                </a:solidFill>
                <a:latin typeface="Calibri"/>
              </a:rPr>
              <a:t>healthcare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costs are projected – is this due to COVID-19?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C5D992E2-398C-4E10-979B-6610CFCC48BC}"/>
              </a:ext>
            </a:extLst>
          </p:cNvPr>
          <p:cNvSpPr txBox="1"/>
          <p:nvPr/>
        </p:nvSpPr>
        <p:spPr>
          <a:xfrm>
            <a:off x="455371" y="5589517"/>
            <a:ext cx="1842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</a:t>
            </a:r>
            <a:r>
              <a:rPr lang="en-US" sz="1000" dirty="0">
                <a:solidFill>
                  <a:prstClr val="black"/>
                </a:solidFill>
                <a:latin typeface="Calibri"/>
              </a:rPr>
              <a:t>52 for Self-insured Medical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41 for Fully-insured Medical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prstClr val="black"/>
                </a:solidFill>
                <a:latin typeface="Calibri"/>
              </a:rPr>
              <a:t>N = 38 for Pharmacy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29 for Specialty Pharmacy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520AAE-BFBE-4FA7-9E68-F04B7FBB8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43" y="1087272"/>
            <a:ext cx="7377513" cy="45528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13587A-ADE5-4C1E-B887-7EA432A3D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5926" y="1377504"/>
            <a:ext cx="3866778" cy="258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822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841" y="138187"/>
            <a:ext cx="11701609" cy="110152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Narrow" panose="020B0606020202030204" pitchFamily="34" charset="0"/>
              </a:rPr>
              <a:t>Medical Conditions with Highest Claims Prevalence and Cost</a:t>
            </a:r>
            <a:br>
              <a:rPr lang="en-US" sz="4000" dirty="0">
                <a:latin typeface="Arial Narrow" panose="020B0606020202030204" pitchFamily="34" charset="0"/>
              </a:rPr>
            </a:br>
            <a:r>
              <a:rPr lang="en-US" sz="2200" i="1" dirty="0">
                <a:solidFill>
                  <a:srgbClr val="002060"/>
                </a:solidFill>
                <a:latin typeface="Arial Narrow" panose="020B0606020202030204" pitchFamily="34" charset="0"/>
              </a:rPr>
              <a:t>The top conditions remain the same as prior years (2017 – 2021) – Musculoskeletal, Cancer, Diabetes </a:t>
            </a:r>
            <a:endParaRPr lang="en-US" sz="31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23F645D8-2394-4269-96DA-EE53AAE03CB5}"/>
              </a:ext>
            </a:extLst>
          </p:cNvPr>
          <p:cNvSpPr txBox="1"/>
          <p:nvPr/>
        </p:nvSpPr>
        <p:spPr>
          <a:xfrm>
            <a:off x="292753" y="5948382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64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0D4707-AE21-9B41-8E47-0813900A6D27}"/>
              </a:ext>
            </a:extLst>
          </p:cNvPr>
          <p:cNvSpPr txBox="1"/>
          <p:nvPr/>
        </p:nvSpPr>
        <p:spPr>
          <a:xfrm>
            <a:off x="9364716" y="1717016"/>
            <a:ext cx="2631057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are disease management programs and/or point solutions supporting the conditions of your members?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761BBC-5006-493C-8842-DF57F4DB2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49" y="1223573"/>
            <a:ext cx="9155167" cy="472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419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EBBAE-D36E-4D62-B90B-A8C8D8025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653" y="305206"/>
            <a:ext cx="11797972" cy="67147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Mental Health Conditions with Highest Claims Prevalence and Cost</a:t>
            </a:r>
            <a:br>
              <a:rPr lang="en-US" sz="3200" dirty="0">
                <a:latin typeface="Arial Narrow" panose="020B0606020202030204" pitchFamily="34" charset="0"/>
              </a:rPr>
            </a:br>
            <a:r>
              <a:rPr lang="en-US" sz="3100" i="1" dirty="0">
                <a:solidFill>
                  <a:srgbClr val="002060"/>
                </a:solidFill>
                <a:latin typeface="Arial Narrow" panose="020B0606020202030204" pitchFamily="34" charset="0"/>
              </a:rPr>
              <a:t>All conditions, except Substance Abuse &amp; Addiction, increased in prevalence</a:t>
            </a:r>
            <a:endParaRPr lang="en-US" sz="3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9D2CC5-19BA-4000-B8D6-3171DA71E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BB7CA2-9183-4C57-97AC-A328EA4F7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2F1C1A75-C7D4-4ACA-8D7E-8EE71B60CA74}"/>
              </a:ext>
            </a:extLst>
          </p:cNvPr>
          <p:cNvSpPr txBox="1"/>
          <p:nvPr/>
        </p:nvSpPr>
        <p:spPr>
          <a:xfrm>
            <a:off x="287822" y="5945559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</a:t>
            </a:r>
            <a:r>
              <a:rPr lang="en-US" sz="1000" dirty="0">
                <a:solidFill>
                  <a:prstClr val="black"/>
                </a:solidFill>
                <a:latin typeface="Calibri"/>
              </a:rPr>
              <a:t>64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FEDB29-505D-4AF7-8885-E4B7E6369683}"/>
              </a:ext>
            </a:extLst>
          </p:cNvPr>
          <p:cNvSpPr txBox="1"/>
          <p:nvPr/>
        </p:nvSpPr>
        <p:spPr>
          <a:xfrm>
            <a:off x="8608001" y="1140405"/>
            <a:ext cx="3515966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 increases in prevalence attributed to COVID-19?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Depression: +3%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Anxiety &amp; Panic Disorders: +5%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Bipolar Disorder: +2%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Eating Disorders: +1%</a:t>
            </a: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-----------------------------------------------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Substance Abuse &amp; Addiction: -10%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ABBAF1-ACCA-4F75-825D-CBA99C133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5" y="1188999"/>
            <a:ext cx="8547852" cy="4478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C29EFB-312F-439F-822D-3DEB069DBF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83" t="-413" r="9018" b="413"/>
          <a:stretch/>
        </p:blipFill>
        <p:spPr>
          <a:xfrm>
            <a:off x="8865394" y="3718288"/>
            <a:ext cx="2871787" cy="236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3640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1531552"/>
            <a:ext cx="12192000" cy="1720326"/>
          </a:xfrm>
          <a:solidFill>
            <a:srgbClr val="003552"/>
          </a:solidFill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Narrow" panose="020B0606020202030204" pitchFamily="34" charset="0"/>
              </a:rPr>
              <a:t>2022 US Benchmark Survey</a:t>
            </a: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0" y="3210751"/>
            <a:ext cx="12192000" cy="521785"/>
          </a:xfrm>
          <a:prstGeom prst="rect">
            <a:avLst/>
          </a:prstGeom>
          <a:solidFill>
            <a:srgbClr val="52881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None/>
              <a:defRPr sz="2400" kern="1200">
                <a:solidFill>
                  <a:srgbClr val="003552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Priorities &amp; Goals | New &amp; Emerging | Trends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1031" b="-1"/>
          <a:stretch/>
        </p:blipFill>
        <p:spPr>
          <a:xfrm>
            <a:off x="10003676" y="1531552"/>
            <a:ext cx="2188324" cy="2200984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22482435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0499" y="136525"/>
            <a:ext cx="6928218" cy="694748"/>
          </a:xfrm>
          <a:solidFill>
            <a:schemeClr val="bg1">
              <a:alpha val="31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Themes for Member Priorities &amp; Goals - 2022</a:t>
            </a:r>
            <a:endParaRPr lang="en-US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3436" y="850522"/>
            <a:ext cx="6128387" cy="5525077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Wellness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latin typeface="Arial Narrow" panose="020B0606020202030204" pitchFamily="34" charset="0"/>
              </a:rPr>
              <a:t>Behavioral &amp; mental health/wellbeing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latin typeface="Arial Narrow" panose="020B0606020202030204" pitchFamily="34" charset="0"/>
              </a:rPr>
              <a:t>Financial wellbeing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latin typeface="Arial Narrow" panose="020B0606020202030204" pitchFamily="34" charset="0"/>
              </a:rPr>
              <a:t>Increase engagement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latin typeface="Arial Narrow" panose="020B0606020202030204" pitchFamily="34" charset="0"/>
              </a:rPr>
              <a:t>Build/increase resilience</a:t>
            </a:r>
          </a:p>
          <a:p>
            <a:r>
              <a:rPr lang="en-US" b="1" dirty="0">
                <a:latin typeface="Arial Narrow" panose="020B0606020202030204" pitchFamily="34" charset="0"/>
              </a:rPr>
              <a:t>Communications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latin typeface="Arial Narrow" panose="020B0606020202030204" pitchFamily="34" charset="0"/>
              </a:rPr>
              <a:t>Educate/Promote to build awareness and engagement of benefit programs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latin typeface="Arial Narrow" panose="020B0606020202030204" pitchFamily="34" charset="0"/>
              </a:rPr>
              <a:t>Simplify/Consolidate communications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latin typeface="Arial Narrow" panose="020B0606020202030204" pitchFamily="34" charset="0"/>
              </a:rPr>
              <a:t>Promote/Enhance benefits portal/website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latin typeface="Arial Narrow" panose="020B0606020202030204" pitchFamily="34" charset="0"/>
              </a:rPr>
              <a:t>Personalization of messaging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latin typeface="Arial Narrow" panose="020B0606020202030204" pitchFamily="34" charset="0"/>
              </a:rPr>
              <a:t>Compliance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latin typeface="Arial Narrow" panose="020B0606020202030204" pitchFamily="34" charset="0"/>
              </a:rPr>
              <a:t>Healthcare price transparency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latin typeface="Arial Narrow" panose="020B0606020202030204" pitchFamily="34" charset="0"/>
              </a:rPr>
              <a:t>COVID-19 legislation and support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latin typeface="Arial Narrow" panose="020B0606020202030204" pitchFamily="34" charset="0"/>
              </a:rPr>
              <a:t>HIPAA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900" b="1" dirty="0">
                <a:latin typeface="Arial Narrow" panose="020B0606020202030204" pitchFamily="34" charset="0"/>
              </a:rPr>
              <a:t>Other</a:t>
            </a:r>
            <a:endParaRPr lang="en-US" sz="2400" b="1" dirty="0">
              <a:latin typeface="Arial Narrow" panose="020B060602020203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latin typeface="Arial Narrow" panose="020B0606020202030204" pitchFamily="34" charset="0"/>
              </a:rPr>
              <a:t>Diversity, equity, and inclusion initiatives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latin typeface="Arial Narrow" panose="020B0606020202030204" pitchFamily="34" charset="0"/>
              </a:rPr>
              <a:t>Enhance employee experience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latin typeface="Arial Narrow" panose="020B0606020202030204" pitchFamily="34" charset="0"/>
              </a:rPr>
              <a:t>Enhance family support benefits</a:t>
            </a:r>
          </a:p>
          <a:p>
            <a:r>
              <a:rPr lang="en-US" b="1" dirty="0">
                <a:latin typeface="Arial Narrow" panose="020B0606020202030204" pitchFamily="34" charset="0"/>
              </a:rPr>
              <a:t>Cost Containment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latin typeface="Arial Narrow" panose="020B0606020202030204" pitchFamily="34" charset="0"/>
              </a:rPr>
              <a:t>Medical claims cost containment via wellness initiatives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latin typeface="Arial Narrow" panose="020B0606020202030204" pitchFamily="34" charset="0"/>
              </a:rPr>
              <a:t>Prescription drugs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3D3185A-1E8D-4C6C-8C1C-D290EB61C70D}"/>
              </a:ext>
            </a:extLst>
          </p:cNvPr>
          <p:cNvGraphicFramePr>
            <a:graphicFrameLocks/>
          </p:cNvGraphicFramePr>
          <p:nvPr/>
        </p:nvGraphicFramePr>
        <p:xfrm>
          <a:off x="6096000" y="2202451"/>
          <a:ext cx="6068658" cy="3753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2">
            <a:extLst>
              <a:ext uri="{FF2B5EF4-FFF2-40B4-BE49-F238E27FC236}">
                <a16:creationId xmlns:a16="http://schemas.microsoft.com/office/drawing/2014/main" id="{482EB302-A1EA-4648-B0C5-94116F864F83}"/>
              </a:ext>
            </a:extLst>
          </p:cNvPr>
          <p:cNvSpPr txBox="1"/>
          <p:nvPr/>
        </p:nvSpPr>
        <p:spPr>
          <a:xfrm>
            <a:off x="245686" y="5987018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61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3A4E4A05-3561-44EA-A9AB-BE9A56479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073299" y="0"/>
            <a:ext cx="3118701" cy="207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2345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49412" y="173691"/>
            <a:ext cx="10515600" cy="498049"/>
          </a:xfrm>
          <a:solidFill>
            <a:schemeClr val="bg1">
              <a:alpha val="31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New &amp; Emerging Coverages &amp; Services </a:t>
            </a:r>
            <a:endParaRPr lang="en-US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38477" y="850438"/>
            <a:ext cx="11364973" cy="5029631"/>
          </a:xfrm>
        </p:spPr>
        <p:txBody>
          <a:bodyPr numCol="1" spcCol="0">
            <a:noAutofit/>
          </a:bodyPr>
          <a:lstStyle/>
          <a:p>
            <a:pPr marL="0" lvl="1" indent="0" fontAlgn="ctr">
              <a:buNone/>
            </a:pPr>
            <a:r>
              <a:rPr lang="en-US" sz="1800" b="1" dirty="0">
                <a:latin typeface="Arial Narrow" panose="020B0606020202030204" pitchFamily="34" charset="0"/>
              </a:rPr>
              <a:t>Health</a:t>
            </a:r>
          </a:p>
          <a:p>
            <a:pPr marL="342900" lvl="1" indent="-342900" fontAlgn="ctr"/>
            <a:r>
              <a:rPr lang="en-US" sz="1400" dirty="0">
                <a:latin typeface="Arial Narrow" panose="020B0606020202030204" pitchFamily="34" charset="0"/>
              </a:rPr>
              <a:t>New programs and services (preventive cancer screening, diabetes support, genetic testing, MSK support, web-based wellness platform)</a:t>
            </a:r>
          </a:p>
          <a:p>
            <a:pPr marL="342900" lvl="1" indent="-342900" fontAlgn="ctr"/>
            <a:r>
              <a:rPr lang="en-US" sz="1400" dirty="0">
                <a:latin typeface="Arial Narrow" panose="020B0606020202030204" pitchFamily="34" charset="0"/>
              </a:rPr>
              <a:t>Concierge/Navigation services (e.g., MyBind Health)</a:t>
            </a:r>
          </a:p>
          <a:p>
            <a:pPr marL="342900" lvl="1" indent="-342900" fontAlgn="ctr"/>
            <a:r>
              <a:rPr lang="en-US" sz="1400" dirty="0">
                <a:latin typeface="Arial Narrow" panose="020B0606020202030204" pitchFamily="34" charset="0"/>
              </a:rPr>
              <a:t>Virtual care</a:t>
            </a:r>
          </a:p>
          <a:p>
            <a:pPr marL="342900" lvl="1" indent="-342900" fontAlgn="ctr"/>
            <a:r>
              <a:rPr lang="en-US" sz="1400" dirty="0">
                <a:latin typeface="Arial Narrow" panose="020B0606020202030204" pitchFamily="34" charset="0"/>
              </a:rPr>
              <a:t>Implemented a mail order preventive care process (“VirtualCheckup”) through Catapult Health</a:t>
            </a:r>
          </a:p>
          <a:p>
            <a:pPr marL="342900" lvl="1" indent="-342900" fontAlgn="ctr"/>
            <a:r>
              <a:rPr lang="en-US" sz="1400" dirty="0">
                <a:latin typeface="Arial Narrow" panose="020B0606020202030204" pitchFamily="34" charset="0"/>
              </a:rPr>
              <a:t>Advanced telehealth</a:t>
            </a:r>
          </a:p>
          <a:p>
            <a:pPr marL="342900" lvl="1" indent="-342900" fontAlgn="ctr"/>
            <a:r>
              <a:rPr lang="en-US" sz="1400" dirty="0">
                <a:latin typeface="Arial Narrow" panose="020B0606020202030204" pitchFamily="34" charset="0"/>
              </a:rPr>
              <a:t>Maternity bundles with providers</a:t>
            </a:r>
          </a:p>
          <a:p>
            <a:pPr marL="0" lvl="1" indent="0" fontAlgn="ctr">
              <a:buNone/>
            </a:pPr>
            <a:r>
              <a:rPr lang="en-US" sz="1800" b="1" dirty="0">
                <a:latin typeface="Arial Narrow" panose="020B0606020202030204" pitchFamily="34" charset="0"/>
              </a:rPr>
              <a:t>Life/Balance</a:t>
            </a:r>
          </a:p>
          <a:p>
            <a:pPr marL="342900" lvl="1" indent="-342900" fontAlgn="ctr"/>
            <a:r>
              <a:rPr lang="en-US" sz="1400" dirty="0">
                <a:latin typeface="Arial Narrow" panose="020B0606020202030204" pitchFamily="34" charset="0"/>
              </a:rPr>
              <a:t>Transgender concierge services</a:t>
            </a:r>
          </a:p>
          <a:p>
            <a:pPr marL="342900" lvl="1" indent="-342900" fontAlgn="ctr"/>
            <a:r>
              <a:rPr lang="en-US" sz="1400" dirty="0">
                <a:latin typeface="Arial Narrow" panose="020B0606020202030204" pitchFamily="34" charset="0"/>
              </a:rPr>
              <a:t>Implemented a caregiver solution to assist employees and their families who are caring for a loved one, providing assistance with locating and scheduling resources</a:t>
            </a:r>
          </a:p>
          <a:p>
            <a:pPr marL="0" lvl="1" indent="0" fontAlgn="ctr">
              <a:buNone/>
            </a:pPr>
            <a:r>
              <a:rPr lang="en-US" sz="1800" b="1" dirty="0">
                <a:latin typeface="Arial Narrow" panose="020B0606020202030204" pitchFamily="34" charset="0"/>
              </a:rPr>
              <a:t>Mental Health</a:t>
            </a:r>
          </a:p>
          <a:p>
            <a:pPr marL="342900" lvl="1" indent="-342900" fontAlgn="ctr"/>
            <a:r>
              <a:rPr lang="en-US" sz="1400" dirty="0">
                <a:latin typeface="Arial Narrow" panose="020B0606020202030204" pitchFamily="34" charset="0"/>
              </a:rPr>
              <a:t>Digital Mental Health counseling and coaching to increase access to employees and their families</a:t>
            </a:r>
          </a:p>
          <a:p>
            <a:pPr marL="342900" lvl="1" indent="-342900" fontAlgn="ctr"/>
            <a:r>
              <a:rPr lang="en-US" sz="1400" dirty="0">
                <a:latin typeface="Arial Narrow" panose="020B0606020202030204" pitchFamily="34" charset="0"/>
              </a:rPr>
              <a:t>Mental Health concierge service</a:t>
            </a:r>
          </a:p>
          <a:p>
            <a:pPr marL="0" lvl="1" indent="0" fontAlgn="ctr">
              <a:buNone/>
            </a:pPr>
            <a:r>
              <a:rPr lang="en-US" sz="1800" b="1" dirty="0">
                <a:latin typeface="Arial Narrow" panose="020B0606020202030204" pitchFamily="34" charset="0"/>
              </a:rPr>
              <a:t>Financial</a:t>
            </a:r>
          </a:p>
          <a:p>
            <a:pPr marL="285750" lvl="1" indent="-285750" fontAlgn="ctr"/>
            <a:r>
              <a:rPr lang="en-US" sz="1400" dirty="0">
                <a:latin typeface="Arial Narrow" panose="020B0606020202030204" pitchFamily="34" charset="0"/>
              </a:rPr>
              <a:t>Student loan repayment services</a:t>
            </a:r>
          </a:p>
          <a:p>
            <a:pPr marL="0" lvl="1" indent="0" fontAlgn="ctr">
              <a:buNone/>
            </a:pPr>
            <a:r>
              <a:rPr lang="en-US" sz="1800" b="1" dirty="0">
                <a:latin typeface="Arial Narrow" panose="020B0606020202030204" pitchFamily="34" charset="0"/>
              </a:rPr>
              <a:t>Other</a:t>
            </a:r>
          </a:p>
          <a:p>
            <a:pPr marL="342900" lvl="1" indent="-342900" fontAlgn="ctr"/>
            <a:r>
              <a:rPr lang="en-US" sz="1400" dirty="0">
                <a:latin typeface="Arial Narrow" panose="020B0606020202030204" pitchFamily="34" charset="0"/>
              </a:rPr>
              <a:t>Benefits related to remote working </a:t>
            </a:r>
          </a:p>
          <a:p>
            <a:pPr marL="342900" lvl="1" indent="-342900" fontAlgn="ctr"/>
            <a:r>
              <a:rPr lang="en-US" sz="1400" dirty="0">
                <a:latin typeface="Arial Narrow" panose="020B0606020202030204" pitchFamily="34" charset="0"/>
              </a:rPr>
              <a:t>Benefits based on diversity, inclusion and belonging</a:t>
            </a:r>
          </a:p>
        </p:txBody>
      </p:sp>
      <p:pic>
        <p:nvPicPr>
          <p:cNvPr id="3" name="Picture 2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0E28547C-040C-4756-A9B2-58DF554FF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933272" y="0"/>
            <a:ext cx="2258728" cy="150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471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EAF663-D1CD-44EB-BF8B-0FD085495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D5C31D-A11C-4862-9B54-9639237B1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7527" y="641731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129463-06EF-4A97-8D7E-BF37960C3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945" y="113030"/>
            <a:ext cx="10515600" cy="912819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Arial Narrow" panose="020B0606020202030204" pitchFamily="34" charset="0"/>
              </a:rPr>
              <a:t>New and Emerging</a:t>
            </a:r>
            <a:br>
              <a:rPr lang="en-US" sz="5400" dirty="0">
                <a:latin typeface="Arial Narrow" panose="020B0606020202030204" pitchFamily="34" charset="0"/>
              </a:rPr>
            </a:br>
            <a:r>
              <a:rPr lang="en-US" sz="3100" i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Midwife Services &amp; Doula Coverage</a:t>
            </a:r>
            <a:endParaRPr lang="en-US" sz="31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5080BB-635D-4F89-AF14-6009FEEF67E6}"/>
              </a:ext>
            </a:extLst>
          </p:cNvPr>
          <p:cNvSpPr txBox="1"/>
          <p:nvPr/>
        </p:nvSpPr>
        <p:spPr>
          <a:xfrm>
            <a:off x="676971" y="4606722"/>
            <a:ext cx="4114800" cy="1107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Eligible Providers Covered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Certified Nurse Midwives – 42 companies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Certified Midwives – 24 companies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Certified Professional Midwives – 22 companies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31D557-A84B-4A95-BC9C-CB4B7B446B84}"/>
              </a:ext>
            </a:extLst>
          </p:cNvPr>
          <p:cNvSpPr txBox="1"/>
          <p:nvPr/>
        </p:nvSpPr>
        <p:spPr>
          <a:xfrm>
            <a:off x="372832" y="5918725"/>
            <a:ext cx="5373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64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E41BD63-95EF-498B-88FE-737E09A5B83E}"/>
              </a:ext>
            </a:extLst>
          </p:cNvPr>
          <p:cNvGraphicFramePr>
            <a:graphicFrameLocks/>
          </p:cNvGraphicFramePr>
          <p:nvPr/>
        </p:nvGraphicFramePr>
        <p:xfrm>
          <a:off x="-142786" y="1164656"/>
          <a:ext cx="5754314" cy="3276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5154098-46E7-4963-98EA-EF4ABFFF87ED}"/>
              </a:ext>
            </a:extLst>
          </p:cNvPr>
          <p:cNvGraphicFramePr>
            <a:graphicFrameLocks/>
          </p:cNvGraphicFramePr>
          <p:nvPr/>
        </p:nvGraphicFramePr>
        <p:xfrm>
          <a:off x="5529745" y="2092621"/>
          <a:ext cx="6355206" cy="3639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A0DCB070-2454-4E14-9D8D-D0E9183E5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617" y="0"/>
            <a:ext cx="2867461" cy="190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8104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5CF0944-697B-4280-A587-49402323D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0F137D-A1B1-4D5D-9E0F-6C4B371C0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ADBEC2-9A3C-4A99-9370-CBEAED123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15" y="60328"/>
            <a:ext cx="10515600" cy="115984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Narrow" panose="020B0606020202030204" pitchFamily="34" charset="0"/>
              </a:rPr>
              <a:t>New and Emerging</a:t>
            </a:r>
            <a:br>
              <a:rPr lang="en-US" dirty="0">
                <a:latin typeface="Arial Narrow" panose="020B0606020202030204" pitchFamily="34" charset="0"/>
              </a:rPr>
            </a:b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Stand-alone Birth Centers – 33 companies cover them 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EDDC50-C82B-41FE-A7A2-A11167E60068}"/>
              </a:ext>
            </a:extLst>
          </p:cNvPr>
          <p:cNvSpPr txBox="1"/>
          <p:nvPr/>
        </p:nvSpPr>
        <p:spPr>
          <a:xfrm>
            <a:off x="7492754" y="2872470"/>
            <a:ext cx="4006616" cy="16619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Of the 33 companies that now cover stand-alone birth centers: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4 are newer members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91% require that they be accredited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9% do not require accreditation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C6BF09-981D-4BE9-A1CC-3E79F625CF37}"/>
              </a:ext>
            </a:extLst>
          </p:cNvPr>
          <p:cNvSpPr txBox="1"/>
          <p:nvPr/>
        </p:nvSpPr>
        <p:spPr>
          <a:xfrm>
            <a:off x="347837" y="5936501"/>
            <a:ext cx="5677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63 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FAA829D-5A5B-45D3-B68B-6561D6EFF248}"/>
              </a:ext>
            </a:extLst>
          </p:cNvPr>
          <p:cNvGraphicFramePr>
            <a:graphicFrameLocks/>
          </p:cNvGraphicFramePr>
          <p:nvPr/>
        </p:nvGraphicFramePr>
        <p:xfrm>
          <a:off x="631729" y="1466309"/>
          <a:ext cx="5913450" cy="4270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AD8A6EC7-8BCA-40A2-8C3F-AA6D3A528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527" y="0"/>
            <a:ext cx="3574473" cy="238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388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322" y="148385"/>
            <a:ext cx="6586588" cy="757176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Thank You To Our Survey Team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en-US" sz="3100" i="1" dirty="0">
                <a:solidFill>
                  <a:srgbClr val="003552"/>
                </a:solidFill>
                <a:latin typeface="Arial Narrow" panose="020B0606020202030204" pitchFamily="34" charset="0"/>
              </a:rPr>
              <a:t>With Much Appreciation!!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88920" y="1033670"/>
            <a:ext cx="7296732" cy="5192126"/>
          </a:xfrm>
        </p:spPr>
        <p:txBody>
          <a:bodyPr>
            <a:noAutofit/>
          </a:bodyPr>
          <a:lstStyle/>
          <a:p>
            <a:pPr fontAlgn="b">
              <a:buFont typeface="Arial" panose="020B0604020202020204" pitchFamily="34" charset="0"/>
              <a:buChar char="•"/>
              <a:tabLst>
                <a:tab pos="2566988" algn="l"/>
                <a:tab pos="2743200" algn="l"/>
              </a:tabLst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Jennifer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Anaba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Regala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		Synopsys</a:t>
            </a:r>
          </a:p>
          <a:p>
            <a:pPr fontAlgn="b">
              <a:buFont typeface="Arial" panose="020B0604020202020204" pitchFamily="34" charset="0"/>
              <a:buChar char="•"/>
              <a:tabLst>
                <a:tab pos="2566988" algn="l"/>
                <a:tab pos="2743200" algn="l"/>
              </a:tabLst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Frank Banuelos		Netflix</a:t>
            </a:r>
          </a:p>
          <a:p>
            <a:pPr fontAlgn="b">
              <a:buFont typeface="Arial" panose="020B0604020202020204" pitchFamily="34" charset="0"/>
              <a:buChar char="•"/>
              <a:tabLst>
                <a:tab pos="2566988" algn="l"/>
                <a:tab pos="2743200" algn="l"/>
              </a:tabLst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Matthew Chee		Sony Interactive Entertainment</a:t>
            </a:r>
          </a:p>
          <a:p>
            <a:pPr fontAlgn="b">
              <a:buFont typeface="Arial" panose="020B0604020202020204" pitchFamily="34" charset="0"/>
              <a:buChar char="•"/>
              <a:tabLst>
                <a:tab pos="2566988" algn="l"/>
                <a:tab pos="2743200" algn="l"/>
              </a:tabLst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Lynn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Erber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		Microsoft</a:t>
            </a:r>
          </a:p>
          <a:p>
            <a:pPr fontAlgn="b">
              <a:buFont typeface="Arial" panose="020B0604020202020204" pitchFamily="34" charset="0"/>
              <a:buChar char="•"/>
              <a:tabLst>
                <a:tab pos="2566988" algn="l"/>
                <a:tab pos="2743200" algn="l"/>
              </a:tabLst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Emer McCaul		Veritas</a:t>
            </a:r>
          </a:p>
          <a:p>
            <a:pPr fontAlgn="b">
              <a:buFont typeface="Arial" panose="020B0604020202020204" pitchFamily="34" charset="0"/>
              <a:buChar char="•"/>
              <a:tabLst>
                <a:tab pos="2566988" algn="l"/>
                <a:tab pos="2743200" algn="l"/>
              </a:tabLst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Lauren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Merluzzi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		AMD</a:t>
            </a:r>
          </a:p>
          <a:p>
            <a:pPr fontAlgn="b">
              <a:buFont typeface="Arial" panose="020B0604020202020204" pitchFamily="34" charset="0"/>
              <a:buChar char="•"/>
              <a:tabLst>
                <a:tab pos="2566988" algn="l"/>
                <a:tab pos="2743200" algn="l"/>
              </a:tabLst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Denise Morgan		Citrix</a:t>
            </a:r>
          </a:p>
          <a:p>
            <a:pPr fontAlgn="b">
              <a:buFont typeface="Arial" panose="020B0604020202020204" pitchFamily="34" charset="0"/>
              <a:buChar char="•"/>
              <a:tabLst>
                <a:tab pos="2566988" algn="l"/>
                <a:tab pos="2743200" algn="l"/>
              </a:tabLst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Lisa Northup		Splunk</a:t>
            </a:r>
          </a:p>
          <a:p>
            <a:pPr fontAlgn="b">
              <a:buFont typeface="Arial" panose="020B0604020202020204" pitchFamily="34" charset="0"/>
              <a:buChar char="•"/>
              <a:tabLst>
                <a:tab pos="2566988" algn="l"/>
                <a:tab pos="2743200" algn="l"/>
              </a:tabLst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Nicole Rickert		Hewlett Packard Enterprise</a:t>
            </a:r>
          </a:p>
          <a:p>
            <a:pPr fontAlgn="b">
              <a:buFont typeface="Arial" panose="020B0604020202020204" pitchFamily="34" charset="0"/>
              <a:buChar char="•"/>
              <a:tabLst>
                <a:tab pos="2566988" algn="l"/>
                <a:tab pos="2743200" algn="l"/>
              </a:tabLst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Denise Rosa		NVIDIA</a:t>
            </a:r>
          </a:p>
          <a:p>
            <a:pPr fontAlgn="b">
              <a:buFont typeface="Arial" panose="020B0604020202020204" pitchFamily="34" charset="0"/>
              <a:buChar char="•"/>
              <a:tabLst>
                <a:tab pos="2566988" algn="l"/>
                <a:tab pos="2743200" algn="l"/>
              </a:tabLst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Kathleen Rosenbaum		Twitter</a:t>
            </a:r>
          </a:p>
          <a:p>
            <a:pPr fontAlgn="b">
              <a:buFont typeface="Arial" panose="020B0604020202020204" pitchFamily="34" charset="0"/>
              <a:buChar char="•"/>
              <a:tabLst>
                <a:tab pos="2566988" algn="l"/>
                <a:tab pos="2743200" algn="l"/>
              </a:tabLst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Tracy Uyeda		Cadence</a:t>
            </a:r>
          </a:p>
          <a:p>
            <a:pPr fontAlgn="b">
              <a:buFont typeface="Arial" panose="020B0604020202020204" pitchFamily="34" charset="0"/>
              <a:buChar char="•"/>
              <a:tabLst>
                <a:tab pos="2566988" algn="l"/>
                <a:tab pos="2743200" algn="l"/>
              </a:tabLst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Linda Watson		Samsung Electronics America</a:t>
            </a:r>
          </a:p>
          <a:p>
            <a:pPr fontAlgn="b">
              <a:buFont typeface="Arial" panose="020B0604020202020204" pitchFamily="34" charset="0"/>
              <a:buChar char="•"/>
              <a:tabLst>
                <a:tab pos="2566988" algn="l"/>
                <a:tab pos="2743200" algn="l"/>
              </a:tabLst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Julee Weller		Intel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74983"/>
            <a:ext cx="4114800" cy="365125"/>
          </a:xfrm>
        </p:spPr>
        <p:txBody>
          <a:bodyPr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SVEF Confidential - Not for Distribution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082F4CF-0EE3-4EC8-951C-17F9432C8D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6000" y="1364974"/>
            <a:ext cx="5817981" cy="3732473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5F2D5D82-3582-48B2-86C5-34AA16157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8831" y="630334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680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462DFD7-4CD2-43E8-A7BF-DFA40956E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4E2217-2412-4FA4-8B74-FF1EB4F03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CC58CA4-E17C-460D-9158-75243BC4E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074" y="0"/>
            <a:ext cx="11238493" cy="132556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Narrow" panose="020B0606020202030204" pitchFamily="34" charset="0"/>
              </a:rPr>
              <a:t>Trends</a:t>
            </a:r>
            <a:br>
              <a:rPr lang="en-US" sz="8000" dirty="0">
                <a:latin typeface="Arial Narrow" panose="020B0606020202030204" pitchFamily="34" charset="0"/>
              </a:rPr>
            </a:b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Childcare, Backup Childcare &amp; Eldercare: More companies are offering. Is this due to COVID-19?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F74CA4-0900-4D8E-99EA-CB161E10D88A}"/>
              </a:ext>
            </a:extLst>
          </p:cNvPr>
          <p:cNvSpPr txBox="1"/>
          <p:nvPr/>
        </p:nvSpPr>
        <p:spPr>
          <a:xfrm>
            <a:off x="8009792" y="2522884"/>
            <a:ext cx="3968848" cy="2246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Where company-sponsored childcare is offered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On-site (3 companies)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Off-site (7 companies)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Considering (4 companies)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 offered (37 companies)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52EC43-89CE-42C1-B958-359E52F16603}"/>
              </a:ext>
            </a:extLst>
          </p:cNvPr>
          <p:cNvSpPr txBox="1"/>
          <p:nvPr/>
        </p:nvSpPr>
        <p:spPr>
          <a:xfrm>
            <a:off x="397048" y="5901837"/>
            <a:ext cx="328166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64 (Childcare), 50 (Backup Childcare), 64 (Elder Care)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41FA50D-5059-4ABD-9250-010678008BC1}"/>
              </a:ext>
            </a:extLst>
          </p:cNvPr>
          <p:cNvGraphicFramePr>
            <a:graphicFrameLocks/>
          </p:cNvGraphicFramePr>
          <p:nvPr/>
        </p:nvGraphicFramePr>
        <p:xfrm>
          <a:off x="479658" y="1540659"/>
          <a:ext cx="7095423" cy="3935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122603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5162ED-F388-4272-B057-39B1BF5D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3AA2AF-204B-4147-99A7-8AF35B7FB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3096B7-4BA4-4941-A0AB-8BF446C73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479" y="97631"/>
            <a:ext cx="11508342" cy="1132915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Arial Narrow" panose="020B0606020202030204" pitchFamily="34" charset="0"/>
              </a:rPr>
              <a:t>Trends</a:t>
            </a:r>
            <a:br>
              <a:rPr lang="en-US" sz="5400" dirty="0">
                <a:latin typeface="Arial Narrow" panose="020B0606020202030204" pitchFamily="34" charset="0"/>
              </a:rPr>
            </a:br>
            <a:r>
              <a:rPr lang="en-US" sz="3100" i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Companies continue to be more likely to offer a reimbursement or subsidy for backup childcare, and more companies are offering them in 2022 </a:t>
            </a: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640AC06-43DB-4804-8A15-DDFB767E6EA8}"/>
              </a:ext>
            </a:extLst>
          </p:cNvPr>
          <p:cNvGraphicFramePr>
            <a:graphicFrameLocks noGrp="1"/>
          </p:cNvGraphicFramePr>
          <p:nvPr/>
        </p:nvGraphicFramePr>
        <p:xfrm>
          <a:off x="7280621" y="2534311"/>
          <a:ext cx="4521200" cy="1615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0223">
                  <a:extLst>
                    <a:ext uri="{9D8B030D-6E8A-4147-A177-3AD203B41FA5}">
                      <a16:colId xmlns:a16="http://schemas.microsoft.com/office/drawing/2014/main" val="935643793"/>
                    </a:ext>
                  </a:extLst>
                </a:gridCol>
                <a:gridCol w="1816159">
                  <a:extLst>
                    <a:ext uri="{9D8B030D-6E8A-4147-A177-3AD203B41FA5}">
                      <a16:colId xmlns:a16="http://schemas.microsoft.com/office/drawing/2014/main" val="2585421919"/>
                    </a:ext>
                  </a:extLst>
                </a:gridCol>
                <a:gridCol w="1634818">
                  <a:extLst>
                    <a:ext uri="{9D8B030D-6E8A-4147-A177-3AD203B41FA5}">
                      <a16:colId xmlns:a16="http://schemas.microsoft.com/office/drawing/2014/main" val="3717319005"/>
                    </a:ext>
                  </a:extLst>
                </a:gridCol>
              </a:tblGrid>
              <a:tr h="2590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Maximum Annual Amounts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5785390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Childcare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Backup Childcare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0811449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Low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$                500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$                    25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27899621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High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$           20,000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$               6,000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7678986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Average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$             4,558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$               1,110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766838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Median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$             1,600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$                  490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270866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B06229E-4C2A-410D-A2FB-12F32248D76A}"/>
              </a:ext>
            </a:extLst>
          </p:cNvPr>
          <p:cNvSpPr txBox="1"/>
          <p:nvPr/>
        </p:nvSpPr>
        <p:spPr>
          <a:xfrm>
            <a:off x="374359" y="5923293"/>
            <a:ext cx="24080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50 (Childcare), 48 (Backup Childcare)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976C085-7D1B-417F-B9DB-10784781F2B9}"/>
              </a:ext>
            </a:extLst>
          </p:cNvPr>
          <p:cNvGraphicFramePr>
            <a:graphicFrameLocks/>
          </p:cNvGraphicFramePr>
          <p:nvPr/>
        </p:nvGraphicFramePr>
        <p:xfrm>
          <a:off x="207632" y="1487904"/>
          <a:ext cx="6876561" cy="4468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727321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5162ED-F388-4272-B057-39B1BF5D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3AA2AF-204B-4147-99A7-8AF35B7FB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3096B7-4BA4-4941-A0AB-8BF446C73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944" y="0"/>
            <a:ext cx="11846261" cy="132556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Narrow" panose="020B0606020202030204" pitchFamily="34" charset="0"/>
              </a:rPr>
              <a:t>Trends</a:t>
            </a:r>
            <a:br>
              <a:rPr lang="en-US" sz="5400" dirty="0">
                <a:latin typeface="Arial Narrow" panose="020B0606020202030204" pitchFamily="34" charset="0"/>
              </a:rPr>
            </a:b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Elder Care Program Benefits – 26% increase in number of companies offering access to a vendor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A99AAE-F232-475B-80D3-5E237E678220}"/>
              </a:ext>
            </a:extLst>
          </p:cNvPr>
          <p:cNvSpPr txBox="1"/>
          <p:nvPr/>
        </p:nvSpPr>
        <p:spPr>
          <a:xfrm>
            <a:off x="8560191" y="2562662"/>
            <a:ext cx="3359864" cy="1615827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Other benefits include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Navigation/Concierge services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Access to elder back-up care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Needs assessment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Resource library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0DD30E-1B92-408C-89B0-4C625B7081F9}"/>
              </a:ext>
            </a:extLst>
          </p:cNvPr>
          <p:cNvSpPr txBox="1"/>
          <p:nvPr/>
        </p:nvSpPr>
        <p:spPr>
          <a:xfrm>
            <a:off x="354506" y="5929253"/>
            <a:ext cx="5373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49</a:t>
            </a:r>
          </a:p>
        </p:txBody>
      </p:sp>
      <p:pic>
        <p:nvPicPr>
          <p:cNvPr id="10" name="New picture">
            <a:extLst>
              <a:ext uri="{FF2B5EF4-FFF2-40B4-BE49-F238E27FC236}">
                <a16:creationId xmlns:a16="http://schemas.microsoft.com/office/drawing/2014/main" id="{4004B2E8-84E3-4CC6-B74B-28A00ADE17C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-276225" y="971551"/>
            <a:ext cx="9753600" cy="495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5162ED-F388-4272-B057-39B1BF5D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3AA2AF-204B-4147-99A7-8AF35B7FB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3096B7-4BA4-4941-A0AB-8BF446C73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985" y="97631"/>
            <a:ext cx="10515600" cy="132556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Narrow" panose="020B0606020202030204" pitchFamily="34" charset="0"/>
              </a:rPr>
              <a:t>Trends</a:t>
            </a:r>
            <a:br>
              <a:rPr lang="en-US" sz="5400" dirty="0">
                <a:latin typeface="Arial Narrow" panose="020B0606020202030204" pitchFamily="34" charset="0"/>
              </a:rPr>
            </a:b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Pet Benefits Offered – 69% of companies offer them to employees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E4DC86-7EE4-464D-AE7B-1BE19FAC040C}"/>
              </a:ext>
            </a:extLst>
          </p:cNvPr>
          <p:cNvSpPr txBox="1"/>
          <p:nvPr/>
        </p:nvSpPr>
        <p:spPr>
          <a:xfrm>
            <a:off x="360235" y="5941297"/>
            <a:ext cx="537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44</a:t>
            </a:r>
          </a:p>
        </p:txBody>
      </p:sp>
      <p:pic>
        <p:nvPicPr>
          <p:cNvPr id="9" name="New picture">
            <a:extLst>
              <a:ext uri="{FF2B5EF4-FFF2-40B4-BE49-F238E27FC236}">
                <a16:creationId xmlns:a16="http://schemas.microsoft.com/office/drawing/2014/main" id="{07FF22FF-9D15-4EDC-A849-7E299AC375F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-300280" y="1010653"/>
            <a:ext cx="10339629" cy="50281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812A81-E45D-443F-9813-BDAFAE0FA325}"/>
              </a:ext>
            </a:extLst>
          </p:cNvPr>
          <p:cNvSpPr txBox="1"/>
          <p:nvPr/>
        </p:nvSpPr>
        <p:spPr>
          <a:xfrm>
            <a:off x="8617527" y="2961530"/>
            <a:ext cx="3359864" cy="10618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Other benefits include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Pet care locator through EAP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24/7 veterinary helpline</a:t>
            </a:r>
          </a:p>
        </p:txBody>
      </p:sp>
      <p:pic>
        <p:nvPicPr>
          <p:cNvPr id="15" name="Picture 14" descr="A cat and a dog lying together&#10;&#10;Description automatically generated with low confidence">
            <a:extLst>
              <a:ext uri="{FF2B5EF4-FFF2-40B4-BE49-F238E27FC236}">
                <a16:creationId xmlns:a16="http://schemas.microsoft.com/office/drawing/2014/main" id="{B99FC1FE-E655-49A0-A165-B51EDCB5E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256585" y="0"/>
            <a:ext cx="2935415" cy="216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314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5162ED-F388-4272-B057-39B1BF5D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3AA2AF-204B-4147-99A7-8AF35B7FB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3096B7-4BA4-4941-A0AB-8BF446C73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985" y="97631"/>
            <a:ext cx="10515600" cy="132556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Narrow" panose="020B0606020202030204" pitchFamily="34" charset="0"/>
              </a:rPr>
              <a:t>Trends</a:t>
            </a:r>
            <a:br>
              <a:rPr lang="en-US" sz="5400" dirty="0">
                <a:latin typeface="Arial Narrow" panose="020B0606020202030204" pitchFamily="34" charset="0"/>
              </a:rPr>
            </a:b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Most companies match charitable contributions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C29498-1721-4EAE-8651-214F3C721FAB}"/>
              </a:ext>
            </a:extLst>
          </p:cNvPr>
          <p:cNvSpPr txBox="1"/>
          <p:nvPr/>
        </p:nvSpPr>
        <p:spPr>
          <a:xfrm>
            <a:off x="2798131" y="4116539"/>
            <a:ext cx="5373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64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890EF5-8A52-4B8A-B0D4-5FD21327859C}"/>
              </a:ext>
            </a:extLst>
          </p:cNvPr>
          <p:cNvSpPr txBox="1"/>
          <p:nvPr/>
        </p:nvSpPr>
        <p:spPr>
          <a:xfrm>
            <a:off x="6602636" y="1451716"/>
            <a:ext cx="5044625" cy="6463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those that offer a charitable match, 85% of companies extend the benefit to their PT employees  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A194A50-C429-4B0C-A41F-12436C03EF9C}"/>
              </a:ext>
            </a:extLst>
          </p:cNvPr>
          <p:cNvGraphicFramePr>
            <a:graphicFrameLocks noGrp="1"/>
          </p:cNvGraphicFramePr>
          <p:nvPr/>
        </p:nvGraphicFramePr>
        <p:xfrm>
          <a:off x="1326766" y="4511097"/>
          <a:ext cx="3480055" cy="1325880"/>
        </p:xfrm>
        <a:graphic>
          <a:graphicData uri="http://schemas.openxmlformats.org/drawingml/2006/table">
            <a:tbl>
              <a:tblPr/>
              <a:tblGrid>
                <a:gridCol w="1179730">
                  <a:extLst>
                    <a:ext uri="{9D8B030D-6E8A-4147-A177-3AD203B41FA5}">
                      <a16:colId xmlns:a16="http://schemas.microsoft.com/office/drawing/2014/main" val="3710465514"/>
                    </a:ext>
                  </a:extLst>
                </a:gridCol>
                <a:gridCol w="2300325">
                  <a:extLst>
                    <a:ext uri="{9D8B030D-6E8A-4147-A177-3AD203B41FA5}">
                      <a16:colId xmlns:a16="http://schemas.microsoft.com/office/drawing/2014/main" val="1646937820"/>
                    </a:ext>
                  </a:extLst>
                </a:gridCol>
              </a:tblGrid>
              <a:tr h="2590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Maximum Annual Amounts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Maximum Annual Amounts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8113586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Low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         100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445828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High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    20,000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338214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Average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      4,880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1038125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Median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      2,500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220252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840637D-C864-4E8E-8B12-5A8A1E8172E3}"/>
              </a:ext>
            </a:extLst>
          </p:cNvPr>
          <p:cNvSpPr txBox="1"/>
          <p:nvPr/>
        </p:nvSpPr>
        <p:spPr>
          <a:xfrm>
            <a:off x="9124948" y="5583061"/>
            <a:ext cx="537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45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B824B30D-7A12-45B5-9408-5B3A64D7536E}"/>
              </a:ext>
            </a:extLst>
          </p:cNvPr>
          <p:cNvGraphicFramePr>
            <a:graphicFrameLocks/>
          </p:cNvGraphicFramePr>
          <p:nvPr/>
        </p:nvGraphicFramePr>
        <p:xfrm>
          <a:off x="780795" y="137333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EA239A0B-D96A-4AF7-9792-978F1833868D}"/>
              </a:ext>
            </a:extLst>
          </p:cNvPr>
          <p:cNvGraphicFramePr>
            <a:graphicFrameLocks/>
          </p:cNvGraphicFramePr>
          <p:nvPr/>
        </p:nvGraphicFramePr>
        <p:xfrm>
          <a:off x="6524625" y="2200610"/>
          <a:ext cx="5200649" cy="3406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143737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5162ED-F388-4272-B057-39B1BF5D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3AA2AF-204B-4147-99A7-8AF35B7FB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3096B7-4BA4-4941-A0AB-8BF446C73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85" y="45030"/>
            <a:ext cx="10515600" cy="132556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Narrow" panose="020B0606020202030204" pitchFamily="34" charset="0"/>
              </a:rPr>
              <a:t>Trends</a:t>
            </a:r>
            <a:br>
              <a:rPr lang="en-US" sz="5400" dirty="0">
                <a:latin typeface="Arial Narrow" panose="020B0606020202030204" pitchFamily="34" charset="0"/>
              </a:rPr>
            </a:b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4 out of 5 companies offer a formal Volunteer Work Program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0E6D42-1CD9-4CAB-990E-79EB92365C6B}"/>
              </a:ext>
            </a:extLst>
          </p:cNvPr>
          <p:cNvSpPr txBox="1"/>
          <p:nvPr/>
        </p:nvSpPr>
        <p:spPr>
          <a:xfrm>
            <a:off x="2381312" y="5142786"/>
            <a:ext cx="5373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55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818CB2-BC53-4AA2-A3B2-7B2B69FA236A}"/>
              </a:ext>
            </a:extLst>
          </p:cNvPr>
          <p:cNvSpPr txBox="1"/>
          <p:nvPr/>
        </p:nvSpPr>
        <p:spPr>
          <a:xfrm>
            <a:off x="7486654" y="5612664"/>
            <a:ext cx="2963720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Average number of days = 4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D27C1E-E29D-41C0-B41E-D7B39C64494C}"/>
              </a:ext>
            </a:extLst>
          </p:cNvPr>
          <p:cNvSpPr txBox="1"/>
          <p:nvPr/>
        </p:nvSpPr>
        <p:spPr>
          <a:xfrm>
            <a:off x="8699851" y="5245303"/>
            <a:ext cx="5373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39</a:t>
            </a:r>
          </a:p>
        </p:txBody>
      </p:sp>
      <p:pic>
        <p:nvPicPr>
          <p:cNvPr id="6" name="Picture 5" descr="A group of people wearing matching t-shirts&#10;&#10;Description automatically generated with low confidence">
            <a:extLst>
              <a:ext uri="{FF2B5EF4-FFF2-40B4-BE49-F238E27FC236}">
                <a16:creationId xmlns:a16="http://schemas.microsoft.com/office/drawing/2014/main" id="{74B933CD-45C5-415D-8745-0332C29C9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109752" y="0"/>
            <a:ext cx="3082248" cy="2057400"/>
          </a:xfrm>
          <a:prstGeom prst="rect">
            <a:avLst/>
          </a:prstGeom>
        </p:spPr>
      </p:pic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91BF1338-7CB1-43BE-A5CE-CFC7E93C14C7}"/>
              </a:ext>
            </a:extLst>
          </p:cNvPr>
          <p:cNvGraphicFramePr>
            <a:graphicFrameLocks/>
          </p:cNvGraphicFramePr>
          <p:nvPr/>
        </p:nvGraphicFramePr>
        <p:xfrm>
          <a:off x="108827" y="1715213"/>
          <a:ext cx="5082298" cy="3427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CEA38D3D-C3F2-440D-A1B6-01C4BAC91DAC}"/>
              </a:ext>
            </a:extLst>
          </p:cNvPr>
          <p:cNvGraphicFramePr>
            <a:graphicFrameLocks/>
          </p:cNvGraphicFramePr>
          <p:nvPr/>
        </p:nvGraphicFramePr>
        <p:xfrm>
          <a:off x="5607752" y="2125258"/>
          <a:ext cx="6184198" cy="3218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1366641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1531552"/>
            <a:ext cx="10495722" cy="1720326"/>
          </a:xfrm>
          <a:solidFill>
            <a:srgbClr val="003552"/>
          </a:solidFill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Narrow" panose="020B0606020202030204" pitchFamily="34" charset="0"/>
              </a:rPr>
              <a:t>2022 US Benchmark Survey</a:t>
            </a: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0" y="3210751"/>
            <a:ext cx="10495722" cy="521785"/>
          </a:xfrm>
          <a:prstGeom prst="rect">
            <a:avLst/>
          </a:prstGeom>
          <a:solidFill>
            <a:srgbClr val="52881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None/>
              <a:defRPr sz="2400" kern="1200">
                <a:solidFill>
                  <a:srgbClr val="003552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Time Off</a:t>
            </a:r>
          </a:p>
        </p:txBody>
      </p:sp>
      <p:pic>
        <p:nvPicPr>
          <p:cNvPr id="3" name="Graphic 2" descr="Hourglass 90% with solid fill">
            <a:extLst>
              <a:ext uri="{FF2B5EF4-FFF2-40B4-BE49-F238E27FC236}">
                <a16:creationId xmlns:a16="http://schemas.microsoft.com/office/drawing/2014/main" id="{4E772332-A55D-4B48-9B47-B311EB04E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71041" y="1338470"/>
            <a:ext cx="2355575" cy="258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37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731" y="30995"/>
            <a:ext cx="8336796" cy="127860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Paid Time Off &amp; Vacation</a:t>
            </a:r>
            <a:br>
              <a:rPr lang="en-US" dirty="0">
                <a:latin typeface="Arial Narrow" panose="020B0606020202030204" pitchFamily="34" charset="0"/>
              </a:rPr>
            </a:br>
            <a:r>
              <a:rPr lang="en-US" sz="3100" i="1" dirty="0">
                <a:solidFill>
                  <a:srgbClr val="002060"/>
                </a:solidFill>
                <a:latin typeface="Arial Narrow" panose="020B0606020202030204" pitchFamily="34" charset="0"/>
              </a:rPr>
              <a:t>“Unlimited time off” – are employees taking more or less time off under these policies?</a:t>
            </a:r>
            <a:endParaRPr lang="en-US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03840" y="2164683"/>
            <a:ext cx="3679966" cy="31393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68% of companies have unlimited time off for executives, presidents &amp; vice-presidents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61% of companies offer unlimited time off for directors; 57% offer unlimited time off to managers and supervisors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For non-exempts, 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offering accrued PTO or accrued vacation continues to be most prevalent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639F8826-AE5F-4CA0-B32C-650CE7DD7C89}"/>
              </a:ext>
            </a:extLst>
          </p:cNvPr>
          <p:cNvSpPr txBox="1"/>
          <p:nvPr/>
        </p:nvSpPr>
        <p:spPr>
          <a:xfrm>
            <a:off x="239167" y="5859031"/>
            <a:ext cx="2690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N = 62 (Executives, Presidents &amp; VPs, Directors)</a:t>
            </a:r>
          </a:p>
          <a:p>
            <a:r>
              <a:rPr lang="en-US" sz="1000" dirty="0"/>
              <a:t>N = 61 (Managers, Supervisors, Salaried, Hourly)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F9E7C0-963E-404C-9BB5-3C4CB3494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63" y="1278680"/>
            <a:ext cx="8271177" cy="4620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C0B1B2-585B-4B0B-936C-EAAE0BE9E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6396" y="0"/>
            <a:ext cx="3125604" cy="189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472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315" y="58190"/>
            <a:ext cx="10706793" cy="104740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Sick Time</a:t>
            </a:r>
            <a:br>
              <a:rPr lang="en-US" dirty="0">
                <a:latin typeface="Arial Narrow" panose="020B0606020202030204" pitchFamily="34" charset="0"/>
              </a:rPr>
            </a:br>
            <a:r>
              <a:rPr lang="en-US" sz="3100" i="1" dirty="0">
                <a:solidFill>
                  <a:srgbClr val="002060"/>
                </a:solidFill>
                <a:latin typeface="Arial Narrow" panose="020B0606020202030204" pitchFamily="34" charset="0"/>
              </a:rPr>
              <a:t>Companies are more likely to accrue or frontload sick time</a:t>
            </a:r>
            <a:endParaRPr lang="en-US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picture containing writing implement, stationary, marker, pen&#10;&#10;Description automatically generated">
            <a:extLst>
              <a:ext uri="{FF2B5EF4-FFF2-40B4-BE49-F238E27FC236}">
                <a16:creationId xmlns:a16="http://schemas.microsoft.com/office/drawing/2014/main" id="{DF19B3C7-5208-4CDC-B688-C954D55C92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897575" y="8312"/>
            <a:ext cx="3294425" cy="2398976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9F7A462D-645D-4B73-A855-1BCE2577FA67}"/>
              </a:ext>
            </a:extLst>
          </p:cNvPr>
          <p:cNvSpPr txBox="1"/>
          <p:nvPr/>
        </p:nvSpPr>
        <p:spPr>
          <a:xfrm>
            <a:off x="544484" y="5708634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</a:t>
            </a:r>
            <a:r>
              <a:rPr lang="en-US" sz="1000" dirty="0">
                <a:solidFill>
                  <a:prstClr val="black"/>
                </a:solidFill>
                <a:latin typeface="Calibri"/>
              </a:rPr>
              <a:t>57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90EF2C-7555-40CD-8D79-5D087D8FF4F9}"/>
              </a:ext>
            </a:extLst>
          </p:cNvPr>
          <p:cNvSpPr txBox="1"/>
          <p:nvPr/>
        </p:nvSpPr>
        <p:spPr>
          <a:xfrm>
            <a:off x="8656498" y="2786826"/>
            <a:ext cx="3294425" cy="175432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Maximum sick hours per year for those that accrue or frontload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i="1" dirty="0">
                <a:solidFill>
                  <a:srgbClr val="4472C4">
                    <a:lumMod val="50000"/>
                  </a:srgbClr>
                </a:solidFill>
                <a:latin typeface="Calibri"/>
              </a:rPr>
              <a:t>Low: 24 hours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High: 240 hours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i="1" dirty="0">
                <a:solidFill>
                  <a:srgbClr val="4472C4">
                    <a:lumMod val="50000"/>
                  </a:srgbClr>
                </a:solidFill>
                <a:latin typeface="Calibri"/>
              </a:rPr>
              <a:t>Average: 85 hours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Median: 80 hours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36340D-AA7E-40ED-9122-C9C5D3F94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668" y="1207928"/>
            <a:ext cx="8273119" cy="444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445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11727" y="240118"/>
            <a:ext cx="7991445" cy="63224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Paid Time Off</a:t>
            </a:r>
            <a:br>
              <a:rPr lang="en-US" dirty="0">
                <a:latin typeface="Arial Narrow" panose="020B0606020202030204" pitchFamily="34" charset="0"/>
              </a:rPr>
            </a:br>
            <a:r>
              <a:rPr lang="en-US" sz="3100" i="1" dirty="0">
                <a:solidFill>
                  <a:srgbClr val="002060"/>
                </a:solidFill>
                <a:latin typeface="Arial Narrow" panose="020B0606020202030204" pitchFamily="34" charset="0"/>
              </a:rPr>
              <a:t>Shutdowns</a:t>
            </a:r>
            <a:endParaRPr lang="en-US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647E40B3-702E-40AF-B8BF-A9F0A451A803}"/>
              </a:ext>
            </a:extLst>
          </p:cNvPr>
          <p:cNvSpPr txBox="1"/>
          <p:nvPr/>
        </p:nvSpPr>
        <p:spPr>
          <a:xfrm>
            <a:off x="369480" y="4746566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64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13EFD3-BA1A-48F4-97D1-9BB03673BF65}"/>
              </a:ext>
            </a:extLst>
          </p:cNvPr>
          <p:cNvSpPr txBox="1"/>
          <p:nvPr/>
        </p:nvSpPr>
        <p:spPr>
          <a:xfrm>
            <a:off x="988779" y="5109520"/>
            <a:ext cx="476989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11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more companies now have annual shutdowns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CF499476-4926-4FFD-8C51-3888A7156654}"/>
              </a:ext>
            </a:extLst>
          </p:cNvPr>
          <p:cNvSpPr txBox="1"/>
          <p:nvPr/>
        </p:nvSpPr>
        <p:spPr>
          <a:xfrm>
            <a:off x="7346701" y="6526029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22</a:t>
            </a: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88550850-7812-4F68-A8A0-DF2E9A2865CF}"/>
              </a:ext>
            </a:extLst>
          </p:cNvPr>
          <p:cNvSpPr txBox="1"/>
          <p:nvPr/>
        </p:nvSpPr>
        <p:spPr>
          <a:xfrm>
            <a:off x="6545178" y="2903795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30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FF73FF-DF20-4829-A683-C6C9143EE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83" y="1286264"/>
            <a:ext cx="5726521" cy="34093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1DAF28-0A41-401F-BD0A-CC6D3C5BC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5178" y="166227"/>
            <a:ext cx="4913802" cy="27556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3436C6-DCE5-4D14-B6AF-8FEDC3F386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538" t="6465" r="28909" b="4916"/>
          <a:stretch/>
        </p:blipFill>
        <p:spPr>
          <a:xfrm>
            <a:off x="7346701" y="3429000"/>
            <a:ext cx="3209441" cy="3170202"/>
          </a:xfrm>
          <a:prstGeom prst="rect">
            <a:avLst/>
          </a:prstGeom>
        </p:spPr>
      </p:pic>
      <p:sp>
        <p:nvSpPr>
          <p:cNvPr id="17" name="New shape">
            <a:extLst>
              <a:ext uri="{FF2B5EF4-FFF2-40B4-BE49-F238E27FC236}">
                <a16:creationId xmlns:a16="http://schemas.microsoft.com/office/drawing/2014/main" id="{90CCCFCB-BE5D-40E9-8CC8-14FF2F3048D9}"/>
              </a:ext>
            </a:extLst>
          </p:cNvPr>
          <p:cNvSpPr/>
          <p:nvPr/>
        </p:nvSpPr>
        <p:spPr>
          <a:xfrm>
            <a:off x="6805826" y="3191739"/>
            <a:ext cx="4400896" cy="266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400" dirty="0">
                <a:solidFill>
                  <a:schemeClr val="bg1">
                    <a:lumMod val="50000"/>
                  </a:schemeClr>
                </a:solidFill>
                <a:latin typeface="arial"/>
              </a:rPr>
              <a:t>Number of company shutdown days in 2022</a:t>
            </a:r>
          </a:p>
        </p:txBody>
      </p:sp>
    </p:spTree>
    <p:extLst>
      <p:ext uri="{BB962C8B-B14F-4D97-AF65-F5344CB8AC3E}">
        <p14:creationId xmlns:p14="http://schemas.microsoft.com/office/powerpoint/2010/main" val="2974734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3276018"/>
            <a:ext cx="12192000" cy="521785"/>
          </a:xfrm>
          <a:solidFill>
            <a:srgbClr val="528811"/>
          </a:solidFill>
        </p:spPr>
        <p:txBody>
          <a:bodyPr anchor="ctr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Demographics | Headcount | Awards &amp; Recognition | Accomplishments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0" y="1555692"/>
            <a:ext cx="12192000" cy="1720326"/>
          </a:xfrm>
          <a:solidFill>
            <a:srgbClr val="003552"/>
          </a:solidFill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Narrow" panose="020B0606020202030204" pitchFamily="34" charset="0"/>
              </a:rPr>
              <a:t>2022 US Benchmark Survey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t="12355" r="8554" b="11568"/>
          <a:stretch/>
        </p:blipFill>
        <p:spPr>
          <a:xfrm flipH="1">
            <a:off x="9307899" y="1555691"/>
            <a:ext cx="2884101" cy="2242111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26742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11727" y="240118"/>
            <a:ext cx="7991445" cy="78749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Paid Time Off</a:t>
            </a:r>
            <a:br>
              <a:rPr lang="en-US" dirty="0">
                <a:latin typeface="Arial Narrow" panose="020B0606020202030204" pitchFamily="34" charset="0"/>
              </a:rPr>
            </a:br>
            <a:r>
              <a:rPr lang="en-US" sz="3100" i="1" dirty="0">
                <a:solidFill>
                  <a:srgbClr val="002060"/>
                </a:solidFill>
                <a:latin typeface="Arial Narrow" panose="020B0606020202030204" pitchFamily="34" charset="0"/>
              </a:rPr>
              <a:t>Holidays &amp; Floating Holidays</a:t>
            </a:r>
            <a:endParaRPr lang="en-US" sz="24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D26F2C-641D-4E87-B4F1-24AE0DF1D1E8}"/>
              </a:ext>
            </a:extLst>
          </p:cNvPr>
          <p:cNvSpPr txBox="1"/>
          <p:nvPr/>
        </p:nvSpPr>
        <p:spPr>
          <a:xfrm>
            <a:off x="1198023" y="4967794"/>
            <a:ext cx="4321627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Holidays with the largest YOY change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Juneteenth – 37 companies (up from 10)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Columbus Day – 9 companies (up from 4)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F88C3565-5E04-411E-AC9B-B2A37059CE76}"/>
              </a:ext>
            </a:extLst>
          </p:cNvPr>
          <p:cNvSpPr txBox="1"/>
          <p:nvPr/>
        </p:nvSpPr>
        <p:spPr>
          <a:xfrm>
            <a:off x="7781875" y="5928507"/>
            <a:ext cx="521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</a:t>
            </a:r>
            <a:r>
              <a:rPr lang="en-US" sz="1000" dirty="0">
                <a:solidFill>
                  <a:prstClr val="black"/>
                </a:solidFill>
                <a:latin typeface="Calibri"/>
              </a:rPr>
              <a:t>64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0BCFB361-C791-4277-9A7C-DDAFEF2F6D6F}"/>
              </a:ext>
            </a:extLst>
          </p:cNvPr>
          <p:cNvSpPr txBox="1"/>
          <p:nvPr/>
        </p:nvSpPr>
        <p:spPr>
          <a:xfrm>
            <a:off x="119025" y="4735315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</a:t>
            </a:r>
            <a:r>
              <a:rPr lang="en-US" sz="1000" dirty="0">
                <a:solidFill>
                  <a:prstClr val="black"/>
                </a:solidFill>
                <a:latin typeface="Calibri"/>
              </a:rPr>
              <a:t>63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317959-B3CF-4B09-B450-C2F07BCA2C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3" t="11898" r="5048"/>
          <a:stretch/>
        </p:blipFill>
        <p:spPr>
          <a:xfrm>
            <a:off x="17199" y="1623631"/>
            <a:ext cx="7439651" cy="3165865"/>
          </a:xfrm>
          <a:prstGeom prst="rect">
            <a:avLst/>
          </a:prstGeom>
        </p:spPr>
      </p:pic>
      <p:sp>
        <p:nvSpPr>
          <p:cNvPr id="14" name="New shape">
            <a:extLst>
              <a:ext uri="{FF2B5EF4-FFF2-40B4-BE49-F238E27FC236}">
                <a16:creationId xmlns:a16="http://schemas.microsoft.com/office/drawing/2014/main" id="{230B32FC-2101-431C-B518-02F274F918D5}"/>
              </a:ext>
            </a:extLst>
          </p:cNvPr>
          <p:cNvSpPr/>
          <p:nvPr/>
        </p:nvSpPr>
        <p:spPr>
          <a:xfrm>
            <a:off x="1291389" y="1395031"/>
            <a:ext cx="4391529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400" b="1" dirty="0">
                <a:solidFill>
                  <a:prstClr val="black"/>
                </a:solidFill>
                <a:latin typeface="arial"/>
              </a:rPr>
              <a:t>Holidays provided to employees as paid days off</a:t>
            </a:r>
          </a:p>
        </p:txBody>
      </p:sp>
      <p:pic>
        <p:nvPicPr>
          <p:cNvPr id="17" name="New picture">
            <a:extLst>
              <a:ext uri="{FF2B5EF4-FFF2-40B4-BE49-F238E27FC236}">
                <a16:creationId xmlns:a16="http://schemas.microsoft.com/office/drawing/2014/main" id="{035C26C3-EB4E-4EE0-804B-BE9B503F64EB}"/>
              </a:ext>
            </a:extLst>
          </p:cNvPr>
          <p:cNvPicPr/>
          <p:nvPr/>
        </p:nvPicPr>
        <p:blipFill rotWithShape="1">
          <a:blip r:embed="rId4"/>
          <a:srcRect l="27886" t="7168" r="30669" b="6159"/>
          <a:stretch/>
        </p:blipFill>
        <p:spPr>
          <a:xfrm>
            <a:off x="7781875" y="1966678"/>
            <a:ext cx="3726449" cy="3832445"/>
          </a:xfrm>
          <a:prstGeom prst="rect">
            <a:avLst/>
          </a:prstGeom>
        </p:spPr>
      </p:pic>
      <p:sp>
        <p:nvSpPr>
          <p:cNvPr id="15" name="New shape">
            <a:extLst>
              <a:ext uri="{FF2B5EF4-FFF2-40B4-BE49-F238E27FC236}">
                <a16:creationId xmlns:a16="http://schemas.microsoft.com/office/drawing/2014/main" id="{65B75638-8EA3-46AD-8DDE-B4EB59B74F54}"/>
              </a:ext>
            </a:extLst>
          </p:cNvPr>
          <p:cNvSpPr/>
          <p:nvPr/>
        </p:nvSpPr>
        <p:spPr>
          <a:xfrm>
            <a:off x="7839882" y="1708471"/>
            <a:ext cx="3891788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1400" b="1" dirty="0">
                <a:solidFill>
                  <a:prstClr val="black"/>
                </a:solidFill>
                <a:latin typeface="arial"/>
              </a:rPr>
              <a:t># of Floating Holidays Offered</a:t>
            </a:r>
            <a:endParaRPr sz="1400" b="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3A54BD-CE74-4EE9-99C7-C6F6F7F63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8419" y="1"/>
            <a:ext cx="1997655" cy="154407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BB14733F-0C1A-441E-9645-0545A764FF3E}"/>
              </a:ext>
            </a:extLst>
          </p:cNvPr>
          <p:cNvSpPr/>
          <p:nvPr/>
        </p:nvSpPr>
        <p:spPr>
          <a:xfrm rot="5400000">
            <a:off x="3771126" y="3132499"/>
            <a:ext cx="1770743" cy="48414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5F35B84-DA09-4AE7-A762-6ED6E33C9504}"/>
              </a:ext>
            </a:extLst>
          </p:cNvPr>
          <p:cNvSpPr/>
          <p:nvPr/>
        </p:nvSpPr>
        <p:spPr>
          <a:xfrm rot="5400000">
            <a:off x="5576071" y="3625988"/>
            <a:ext cx="740229" cy="48414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7343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0505" y="96170"/>
            <a:ext cx="10515600" cy="101733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Narrow" panose="020B0606020202030204" pitchFamily="34" charset="0"/>
              </a:rPr>
              <a:t>Types of Leaves Offered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96530" y="446290"/>
            <a:ext cx="4038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Very little change year over year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in the types of leaves offered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Several companies increased the number of weeks provided for Caregiver Leave with 17 companies now providing 12 weeks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41 companies offer the same number of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bereavement days for all relationship types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Five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companies now offer voting leave</a:t>
            </a:r>
          </a:p>
        </p:txBody>
      </p:sp>
      <p:pic>
        <p:nvPicPr>
          <p:cNvPr id="2050" name="Picture 2" descr="Image result for leave pro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126" y="3651183"/>
            <a:ext cx="2309824" cy="258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459771BE-2A26-452F-9259-CE26148D9EE8}"/>
              </a:ext>
            </a:extLst>
          </p:cNvPr>
          <p:cNvSpPr txBox="1"/>
          <p:nvPr/>
        </p:nvSpPr>
        <p:spPr>
          <a:xfrm>
            <a:off x="416753" y="5837722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</a:t>
            </a:r>
            <a:r>
              <a:rPr lang="en-US" sz="1000" dirty="0">
                <a:solidFill>
                  <a:prstClr val="black"/>
                </a:solidFill>
                <a:latin typeface="Calibri"/>
              </a:rPr>
              <a:t>64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E956A9-6B1B-4F77-9269-C6CDF3476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71" y="998892"/>
            <a:ext cx="8190060" cy="477325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B0B79F8-0D19-4C78-A984-49EA076540FD}"/>
              </a:ext>
            </a:extLst>
          </p:cNvPr>
          <p:cNvSpPr/>
          <p:nvPr/>
        </p:nvSpPr>
        <p:spPr>
          <a:xfrm>
            <a:off x="1535905" y="4632095"/>
            <a:ext cx="2121695" cy="40072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4139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0505" y="96170"/>
            <a:ext cx="10515600" cy="101733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Narrow" panose="020B0606020202030204" pitchFamily="34" charset="0"/>
              </a:rPr>
              <a:t>Pandemic Leave of Absence</a:t>
            </a:r>
            <a:br>
              <a:rPr lang="en-US" sz="3200" dirty="0">
                <a:latin typeface="Arial Narrow" panose="020B0606020202030204" pitchFamily="34" charset="0"/>
              </a:rPr>
            </a:br>
            <a:r>
              <a:rPr lang="en-US" sz="2800" i="1" dirty="0">
                <a:solidFill>
                  <a:srgbClr val="002060"/>
                </a:solidFill>
                <a:latin typeface="Arial Narrow" panose="020B0606020202030204" pitchFamily="34" charset="0"/>
              </a:rPr>
              <a:t>Almost two-thirds of companies have a policy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5CC10780-042D-4680-8159-3C671F1D6996}"/>
              </a:ext>
            </a:extLst>
          </p:cNvPr>
          <p:cNvSpPr txBox="1"/>
          <p:nvPr/>
        </p:nvSpPr>
        <p:spPr>
          <a:xfrm>
            <a:off x="724619" y="5478312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63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7BE435-4947-4870-B522-C1E9C37BB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031" y="1685064"/>
            <a:ext cx="3683480" cy="3916358"/>
          </a:xfrm>
          <a:prstGeom prst="rect">
            <a:avLst/>
          </a:prstGeom>
        </p:spPr>
      </p:pic>
      <p:sp>
        <p:nvSpPr>
          <p:cNvPr id="12" name="New shape">
            <a:extLst>
              <a:ext uri="{FF2B5EF4-FFF2-40B4-BE49-F238E27FC236}">
                <a16:creationId xmlns:a16="http://schemas.microsoft.com/office/drawing/2014/main" id="{085B7EE6-9F55-4CEC-AC7B-4857DC78A1A4}"/>
              </a:ext>
            </a:extLst>
          </p:cNvPr>
          <p:cNvSpPr/>
          <p:nvPr/>
        </p:nvSpPr>
        <p:spPr>
          <a:xfrm>
            <a:off x="457054" y="1243205"/>
            <a:ext cx="5061430" cy="41113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Does your company have a pandemic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leave policy in place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?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4" name="Graphic 13" descr="Money outline">
            <a:extLst>
              <a:ext uri="{FF2B5EF4-FFF2-40B4-BE49-F238E27FC236}">
                <a16:creationId xmlns:a16="http://schemas.microsoft.com/office/drawing/2014/main" id="{41C3F9B4-B270-4471-8D9C-9B0D3C96F1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72097" y="1448771"/>
            <a:ext cx="1719169" cy="17191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025D62D-167F-4F37-837B-1471D24DEC52}"/>
              </a:ext>
            </a:extLst>
          </p:cNvPr>
          <p:cNvSpPr txBox="1"/>
          <p:nvPr/>
        </p:nvSpPr>
        <p:spPr>
          <a:xfrm>
            <a:off x="6588596" y="3078504"/>
            <a:ext cx="3486172" cy="200054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cs typeface="Calibri"/>
              </a:rPr>
              <a:t>Of those companies that have a pandemic leave policy in place: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37 provide full pay </a:t>
            </a:r>
          </a:p>
          <a:p>
            <a:endParaRPr lang="en-US" sz="10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2 provide partial pay</a:t>
            </a:r>
          </a:p>
          <a:p>
            <a:endParaRPr lang="en-US" sz="10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1 is unpaid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1A8CE2-A7AF-4D11-B7CC-C8B979D057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3256" y="1"/>
            <a:ext cx="2309261" cy="167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754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0505" y="96170"/>
            <a:ext cx="10515600" cy="101733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Narrow" panose="020B0606020202030204" pitchFamily="34" charset="0"/>
              </a:rPr>
              <a:t>Pandemic Leave of Absence</a:t>
            </a:r>
            <a:br>
              <a:rPr lang="en-US" sz="3200" dirty="0">
                <a:latin typeface="Arial Narrow" panose="020B0606020202030204" pitchFamily="34" charset="0"/>
              </a:rPr>
            </a:br>
            <a:r>
              <a:rPr lang="en-US" sz="2800" i="1" dirty="0">
                <a:solidFill>
                  <a:srgbClr val="002060"/>
                </a:solidFill>
                <a:latin typeface="Arial Narrow" panose="020B0606020202030204" pitchFamily="34" charset="0"/>
              </a:rPr>
              <a:t>Eligibility and Duration</a:t>
            </a:r>
            <a:endParaRPr lang="en-US" sz="2800" dirty="0">
              <a:latin typeface="Arial Narrow" panose="020B0606020202030204" pitchFamily="34" charset="0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5CC10780-042D-4680-8159-3C671F1D6996}"/>
              </a:ext>
            </a:extLst>
          </p:cNvPr>
          <p:cNvSpPr txBox="1"/>
          <p:nvPr/>
        </p:nvSpPr>
        <p:spPr>
          <a:xfrm>
            <a:off x="141895" y="5574761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40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8832D1-B207-4CF6-98A8-0BD20B65C47C}"/>
              </a:ext>
            </a:extLst>
          </p:cNvPr>
          <p:cNvSpPr txBox="1"/>
          <p:nvPr/>
        </p:nvSpPr>
        <p:spPr>
          <a:xfrm>
            <a:off x="8408305" y="2278086"/>
            <a:ext cx="3427597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Durations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48% provide 2 weeks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18% provide 4 weeks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8% provide 12 weeks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Remaining companies provide 1, 3, 6, 10, 14, 52 weeks or unlimited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40E68E-8410-4A0A-9A76-51AD0EC05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7" y="1591414"/>
            <a:ext cx="8101352" cy="3890444"/>
          </a:xfrm>
          <a:prstGeom prst="rect">
            <a:avLst/>
          </a:prstGeom>
        </p:spPr>
      </p:pic>
      <p:sp>
        <p:nvSpPr>
          <p:cNvPr id="10" name="New shape">
            <a:extLst>
              <a:ext uri="{FF2B5EF4-FFF2-40B4-BE49-F238E27FC236}">
                <a16:creationId xmlns:a16="http://schemas.microsoft.com/office/drawing/2014/main" id="{F1F9C92F-FEAB-4334-AA88-AA87A1D30D70}"/>
              </a:ext>
            </a:extLst>
          </p:cNvPr>
          <p:cNvSpPr/>
          <p:nvPr/>
        </p:nvSpPr>
        <p:spPr>
          <a:xfrm>
            <a:off x="1682613" y="1240318"/>
            <a:ext cx="4874400" cy="41113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Eligibility Requirements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2EB37D-A5C2-4244-827E-7A246A9102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5488" y="0"/>
            <a:ext cx="2576512" cy="171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180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1531552"/>
            <a:ext cx="10441858" cy="1720326"/>
          </a:xfrm>
          <a:solidFill>
            <a:srgbClr val="003552"/>
          </a:solidFill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Narrow" panose="020B0606020202030204" pitchFamily="34" charset="0"/>
              </a:rPr>
              <a:t>2022 US Benchmark Survey</a:t>
            </a: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0" y="3210751"/>
            <a:ext cx="10441858" cy="521785"/>
          </a:xfrm>
          <a:prstGeom prst="rect">
            <a:avLst/>
          </a:prstGeom>
          <a:solidFill>
            <a:srgbClr val="52881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None/>
              <a:defRPr sz="2400" kern="1200">
                <a:solidFill>
                  <a:srgbClr val="003552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Finances and Retirement</a:t>
            </a:r>
          </a:p>
        </p:txBody>
      </p:sp>
      <p:pic>
        <p:nvPicPr>
          <p:cNvPr id="3" name="Graphic 2" descr="Calculator with solid fill">
            <a:extLst>
              <a:ext uri="{FF2B5EF4-FFF2-40B4-BE49-F238E27FC236}">
                <a16:creationId xmlns:a16="http://schemas.microsoft.com/office/drawing/2014/main" id="{4A6C4ED9-09A6-4587-B637-616FE9FBD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25878" y="1327354"/>
            <a:ext cx="2743201" cy="263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56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55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4751" y="154403"/>
            <a:ext cx="10515600" cy="90398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Arial Narrow" panose="020B0606020202030204" pitchFamily="34" charset="0"/>
              </a:rPr>
              <a:t>Finances – 401(k) Program Summary</a:t>
            </a:r>
            <a:br>
              <a:rPr lang="en-US" sz="3600" dirty="0">
                <a:latin typeface="Arial Narrow" panose="020B0606020202030204" pitchFamily="34" charset="0"/>
              </a:rPr>
            </a:br>
            <a:r>
              <a:rPr lang="en-US" sz="3100" i="1" dirty="0">
                <a:solidFill>
                  <a:srgbClr val="002060"/>
                </a:solidFill>
                <a:latin typeface="Arial Narrow" panose="020B0606020202030204" pitchFamily="34" charset="0"/>
              </a:rPr>
              <a:t>100% of companies offer a 401(k) plan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3242" y="1176212"/>
            <a:ext cx="5495172" cy="48243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Plan Highlights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53% do not have an age or service requirement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42% have an age requirement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2 companies have employment service requirements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1 company has both age and service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22 companies allow interns to participate, a slight increase from 2021</a:t>
            </a:r>
            <a:endParaRPr lang="en-US" sz="175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75% of companies offer auto enrollment and 2 companies are considering 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54% of companies offering auto enrollment do so at 6% of base pay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81% offer automatic increases to employee contributions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57% offer automatic increase as opt-out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43% offer automatic increase as opt-in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750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Under M&amp;A deals, 76% terminate the target company’s plan, 16% merge the plans, and 5% continue the plan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09529" y="3740630"/>
            <a:ext cx="5029229" cy="20928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2F1444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Roth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98% of companies offer Roth 401(k)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84% allow In-Plan Roth conversion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80% allow for non-Roth after-tax contributions and 6 companies are considering, with deferral maximums ranging from 10% - 100% and an average of 62%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0E2B857B-5044-43CB-A58C-89882403A862}"/>
              </a:ext>
            </a:extLst>
          </p:cNvPr>
          <p:cNvSpPr txBox="1"/>
          <p:nvPr/>
        </p:nvSpPr>
        <p:spPr>
          <a:xfrm>
            <a:off x="356422" y="5984758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N = 64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F6863C-AF57-4BE7-B8C7-5D821AF54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318" y="526613"/>
            <a:ext cx="4938677" cy="278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1765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3E69F82-40CC-4690-87EA-A27248EF2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BB76A3-CDF9-421C-95A9-7FD5ADEE8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623683-DA6B-48BD-B79C-2D74C57C7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86" y="24681"/>
            <a:ext cx="5000171" cy="945990"/>
          </a:xfrm>
        </p:spPr>
        <p:txBody>
          <a:bodyPr/>
          <a:lstStyle/>
          <a:p>
            <a:r>
              <a:rPr lang="en-US" sz="3200" dirty="0">
                <a:latin typeface="Arial Narrow" panose="020B0606020202030204" pitchFamily="34" charset="0"/>
              </a:rPr>
              <a:t>Finances</a:t>
            </a:r>
            <a:br>
              <a:rPr lang="en-US" sz="6600" dirty="0">
                <a:latin typeface="Arial Narrow" panose="020B0606020202030204" pitchFamily="34" charset="0"/>
              </a:rPr>
            </a:br>
            <a:r>
              <a:rPr lang="en-US" sz="2800" i="1" dirty="0">
                <a:solidFill>
                  <a:srgbClr val="002060"/>
                </a:solidFill>
                <a:latin typeface="Arial Narrow" panose="020B0606020202030204" pitchFamily="34" charset="0"/>
              </a:rPr>
              <a:t>401(k) Matching and Vesting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944C56-48D8-40F0-89F0-AEC02534253C}"/>
              </a:ext>
            </a:extLst>
          </p:cNvPr>
          <p:cNvSpPr txBox="1"/>
          <p:nvPr/>
        </p:nvSpPr>
        <p:spPr>
          <a:xfrm>
            <a:off x="1076795" y="4633853"/>
            <a:ext cx="3935216" cy="156966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41 companies “true up” the company match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provide annually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4 provide every pay period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provide every pay period &amp; annually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1 provides quarterly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1 provides quarterly &amp; annually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0F0E0318-749A-438C-9106-F8DBBCBB00E7}"/>
              </a:ext>
            </a:extLst>
          </p:cNvPr>
          <p:cNvSpPr txBox="1"/>
          <p:nvPr/>
        </p:nvSpPr>
        <p:spPr>
          <a:xfrm>
            <a:off x="177873" y="4387632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64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0913D3DB-15DF-4F74-A3F1-B7608C170212}"/>
              </a:ext>
            </a:extLst>
          </p:cNvPr>
          <p:cNvSpPr txBox="1"/>
          <p:nvPr/>
        </p:nvSpPr>
        <p:spPr>
          <a:xfrm>
            <a:off x="7281181" y="5920621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</a:t>
            </a:r>
            <a:r>
              <a:rPr lang="en-US" sz="1000" dirty="0">
                <a:solidFill>
                  <a:prstClr val="black"/>
                </a:solidFill>
                <a:latin typeface="Calibri"/>
              </a:rPr>
              <a:t>62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00D7BD-23A2-4E90-BD0D-0157E39FE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05" y="1264522"/>
            <a:ext cx="4145795" cy="3323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5E063B-144D-4D4E-AE3B-2B443B9D0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181" y="2295868"/>
            <a:ext cx="3118383" cy="3520887"/>
          </a:xfrm>
          <a:prstGeom prst="rect">
            <a:avLst/>
          </a:prstGeom>
        </p:spPr>
      </p:pic>
      <p:sp>
        <p:nvSpPr>
          <p:cNvPr id="15" name="New shape">
            <a:extLst>
              <a:ext uri="{FF2B5EF4-FFF2-40B4-BE49-F238E27FC236}">
                <a16:creationId xmlns:a16="http://schemas.microsoft.com/office/drawing/2014/main" id="{D02A6597-7B15-4719-BE55-13AA0C6A959A}"/>
              </a:ext>
            </a:extLst>
          </p:cNvPr>
          <p:cNvSpPr/>
          <p:nvPr/>
        </p:nvSpPr>
        <p:spPr>
          <a:xfrm>
            <a:off x="6346095" y="1954609"/>
            <a:ext cx="4874400" cy="41113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>
                <a:solidFill>
                  <a:prstClr val="black"/>
                </a:solidFill>
                <a:latin typeface="arial"/>
                <a:cs typeface="Arial"/>
              </a:rPr>
              <a:t> Vesting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" name="New shape">
            <a:extLst>
              <a:ext uri="{FF2B5EF4-FFF2-40B4-BE49-F238E27FC236}">
                <a16:creationId xmlns:a16="http://schemas.microsoft.com/office/drawing/2014/main" id="{D1AA5A28-FC1E-406A-9314-3E8BB0CF7FE4}"/>
              </a:ext>
            </a:extLst>
          </p:cNvPr>
          <p:cNvSpPr/>
          <p:nvPr/>
        </p:nvSpPr>
        <p:spPr>
          <a:xfrm>
            <a:off x="506074" y="917942"/>
            <a:ext cx="4874400" cy="41113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>
                <a:solidFill>
                  <a:prstClr val="black"/>
                </a:solidFill>
                <a:latin typeface="arial"/>
                <a:cs typeface="Arial"/>
              </a:rPr>
              <a:t> Company Match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0DE907-F860-44D3-8D4D-28395A75CC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7657" y="46"/>
            <a:ext cx="2634342" cy="175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887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46259C6-A556-4BCA-9995-6AAD72781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A9D2BA-2486-462E-8B7F-19FB627B1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1C6418-8139-4D8D-87A6-7CE59E4C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45" y="180416"/>
            <a:ext cx="11177876" cy="92819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Narrow" panose="020B0606020202030204" pitchFamily="34" charset="0"/>
              </a:rPr>
              <a:t>Finances</a:t>
            </a:r>
            <a:br>
              <a:rPr lang="en-US" sz="4800" dirty="0">
                <a:latin typeface="Arial Narrow" panose="020B0606020202030204" pitchFamily="34" charset="0"/>
              </a:rPr>
            </a:b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401(k) Loans: Any Companies Considering Reducing and/or Eliminating Loans?</a:t>
            </a:r>
            <a:endParaRPr lang="en-US" sz="20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859358-EEE2-454E-A619-4577C67C7B43}"/>
              </a:ext>
            </a:extLst>
          </p:cNvPr>
          <p:cNvSpPr txBox="1"/>
          <p:nvPr/>
        </p:nvSpPr>
        <p:spPr>
          <a:xfrm>
            <a:off x="6588435" y="1760952"/>
            <a:ext cx="4489497" cy="286232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98% of companies allow a 401(k) loan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34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allow 1 loan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23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allow 2 loans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allow 3 loans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termination, most companies (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81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%) allow employees to continue to pay the loan per the loan agreement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E5F85C8D-3100-43E9-ADE8-E1083A806473}"/>
              </a:ext>
            </a:extLst>
          </p:cNvPr>
          <p:cNvSpPr txBox="1"/>
          <p:nvPr/>
        </p:nvSpPr>
        <p:spPr>
          <a:xfrm>
            <a:off x="1114068" y="5885944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</a:t>
            </a:r>
            <a:r>
              <a:rPr lang="en-US" sz="1000" dirty="0">
                <a:solidFill>
                  <a:prstClr val="black"/>
                </a:solidFill>
                <a:latin typeface="Calibri"/>
              </a:rPr>
              <a:t>62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8AC90D-111C-4FBF-80E8-F9E775B49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068" y="1718497"/>
            <a:ext cx="3801478" cy="4189485"/>
          </a:xfrm>
          <a:prstGeom prst="rect">
            <a:avLst/>
          </a:prstGeom>
        </p:spPr>
      </p:pic>
      <p:sp>
        <p:nvSpPr>
          <p:cNvPr id="10" name="New shape">
            <a:extLst>
              <a:ext uri="{FF2B5EF4-FFF2-40B4-BE49-F238E27FC236}">
                <a16:creationId xmlns:a16="http://schemas.microsoft.com/office/drawing/2014/main" id="{D8B7E1EE-FEED-4C80-92D8-7BAE8FD57E92}"/>
              </a:ext>
            </a:extLst>
          </p:cNvPr>
          <p:cNvSpPr/>
          <p:nvPr/>
        </p:nvSpPr>
        <p:spPr>
          <a:xfrm>
            <a:off x="434247" y="1307365"/>
            <a:ext cx="4874400" cy="41113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>
                <a:solidFill>
                  <a:prstClr val="black"/>
                </a:solidFill>
                <a:latin typeface="arial"/>
                <a:cs typeface="Arial"/>
              </a:rPr>
              <a:t> Number of outstanding loans allowed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79310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5569" y="0"/>
            <a:ext cx="10515600" cy="113414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Narrow" panose="020B0606020202030204" pitchFamily="34" charset="0"/>
              </a:rPr>
              <a:t>Finances</a:t>
            </a:r>
            <a:br>
              <a:rPr lang="en-US" sz="3600" dirty="0">
                <a:latin typeface="Arial Narrow" panose="020B0606020202030204" pitchFamily="34" charset="0"/>
              </a:rPr>
            </a:br>
            <a:r>
              <a:rPr lang="en-US" sz="2800" i="1" dirty="0">
                <a:solidFill>
                  <a:srgbClr val="002060"/>
                </a:solidFill>
                <a:latin typeface="Arial Narrow" panose="020B0606020202030204" pitchFamily="34" charset="0"/>
              </a:rPr>
              <a:t>401(k) Asset Classes Offered: Most Companies Offer Target Date Funds</a:t>
            </a:r>
            <a:endParaRPr lang="en-US" sz="2800" i="1" strike="sngStrike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93CF1A-00BC-4B6D-967B-D727C70E9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69" y="1092148"/>
            <a:ext cx="10982719" cy="504731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9336355" y="3787302"/>
            <a:ext cx="279780" cy="821653"/>
          </a:xfrm>
          <a:prstGeom prst="ellipse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00894" y="2147369"/>
            <a:ext cx="2803889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change in companies offering company stock over the last three years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446191DC-8B62-4430-92C5-E91A87C99E43}"/>
              </a:ext>
            </a:extLst>
          </p:cNvPr>
          <p:cNvSpPr txBox="1"/>
          <p:nvPr/>
        </p:nvSpPr>
        <p:spPr>
          <a:xfrm>
            <a:off x="848125" y="5893238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</a:t>
            </a:r>
            <a:r>
              <a:rPr lang="en-US" sz="1000" dirty="0">
                <a:solidFill>
                  <a:prstClr val="black"/>
                </a:solidFill>
                <a:latin typeface="Calibri"/>
              </a:rPr>
              <a:t>63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9201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59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9092" y="-60374"/>
            <a:ext cx="10515600" cy="132556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Narrow" panose="020B0606020202030204" pitchFamily="34" charset="0"/>
              </a:rPr>
              <a:t>Finances</a:t>
            </a:r>
            <a:br>
              <a:rPr lang="en-US" sz="3600" dirty="0">
                <a:latin typeface="Arial Narrow" panose="020B0606020202030204" pitchFamily="34" charset="0"/>
              </a:rPr>
            </a:br>
            <a:r>
              <a:rPr lang="en-US" sz="2800" i="1" dirty="0">
                <a:solidFill>
                  <a:srgbClr val="002060"/>
                </a:solidFill>
                <a:latin typeface="Arial Narrow" panose="020B0606020202030204" pitchFamily="34" charset="0"/>
              </a:rPr>
              <a:t>401(k) Investments: How engaged are employees in these accounts?</a:t>
            </a:r>
          </a:p>
        </p:txBody>
      </p:sp>
      <p:pic>
        <p:nvPicPr>
          <p:cNvPr id="4098" name="Picture 2" descr="Image result for investment fun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438" y="167202"/>
            <a:ext cx="2276550" cy="91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646C3832-77CE-45E3-BC7C-D57A8E6E324C}"/>
              </a:ext>
            </a:extLst>
          </p:cNvPr>
          <p:cNvSpPr txBox="1"/>
          <p:nvPr/>
        </p:nvSpPr>
        <p:spPr>
          <a:xfrm>
            <a:off x="375880" y="5898254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N = 64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B8BB7B-A603-449C-A72A-EBC0D71A0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5" y="1501081"/>
            <a:ext cx="6193978" cy="41612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83545" y="1501081"/>
            <a:ext cx="5671177" cy="37856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 average, companies offer 14 funds, ranging from 1 to 24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77% offer self-directed brokerage accounts, while 26% offer separate accounts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63% offer managed accounts, up 2% this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45% of plans capture revenue share, 52% in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Average fund expense ratio is 8%, down 1% this year</a:t>
            </a:r>
          </a:p>
        </p:txBody>
      </p:sp>
    </p:spTree>
    <p:extLst>
      <p:ext uri="{BB962C8B-B14F-4D97-AF65-F5344CB8AC3E}">
        <p14:creationId xmlns:p14="http://schemas.microsoft.com/office/powerpoint/2010/main" val="386144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052" y="143882"/>
            <a:ext cx="6596585" cy="708442"/>
          </a:xfrm>
          <a:noFill/>
        </p:spPr>
        <p:txBody>
          <a:bodyPr>
            <a:normAutofit fontScale="90000"/>
          </a:bodyPr>
          <a:lstStyle/>
          <a:p>
            <a:r>
              <a:rPr lang="en-US" sz="3600" dirty="0">
                <a:latin typeface="Arial Narrow" panose="020B0606020202030204" pitchFamily="34" charset="0"/>
              </a:rPr>
              <a:t>Demographics</a:t>
            </a:r>
            <a:b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</a:br>
            <a:endParaRPr lang="en-US" sz="2400" i="1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75506" y="6383302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7527" y="636433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95887" y="2718563"/>
            <a:ext cx="53899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Employee Age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Average: 41 Years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High: 50 Years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Low: 32 Years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Exempt/Non-Overtime Eligible (Average)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Average: 84%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High: 100%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Low: 22%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A2CD9409-72CF-48E2-9437-FE31784082B7}"/>
              </a:ext>
            </a:extLst>
          </p:cNvPr>
          <p:cNvGraphicFramePr>
            <a:graphicFrameLocks/>
          </p:cNvGraphicFramePr>
          <p:nvPr/>
        </p:nvGraphicFramePr>
        <p:xfrm>
          <a:off x="6382577" y="354183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770135A-044E-457B-AB86-171EA9546BE1}"/>
              </a:ext>
            </a:extLst>
          </p:cNvPr>
          <p:cNvGraphicFramePr>
            <a:graphicFrameLocks/>
          </p:cNvGraphicFramePr>
          <p:nvPr/>
        </p:nvGraphicFramePr>
        <p:xfrm>
          <a:off x="6215269" y="572961"/>
          <a:ext cx="4906617" cy="2769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5" descr="A group of people standing together&#10;&#10;Description automatically generated with low confidence">
            <a:extLst>
              <a:ext uri="{FF2B5EF4-FFF2-40B4-BE49-F238E27FC236}">
                <a16:creationId xmlns:a16="http://schemas.microsoft.com/office/drawing/2014/main" id="{367E06B1-2348-4310-9429-E45FA2359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85998" y="723900"/>
            <a:ext cx="3189508" cy="179409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BC5699D-85AA-47FF-A7E5-FF27116D48CD}"/>
              </a:ext>
            </a:extLst>
          </p:cNvPr>
          <p:cNvSpPr/>
          <p:nvPr/>
        </p:nvSpPr>
        <p:spPr>
          <a:xfrm>
            <a:off x="10642971" y="242851"/>
            <a:ext cx="1277084" cy="69990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for 2022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4AC4D74F-7971-4BC8-8F0A-075CF5432605}"/>
              </a:ext>
            </a:extLst>
          </p:cNvPr>
          <p:cNvSpPr txBox="1"/>
          <p:nvPr/>
        </p:nvSpPr>
        <p:spPr>
          <a:xfrm>
            <a:off x="358702" y="5955102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64</a:t>
            </a:r>
          </a:p>
        </p:txBody>
      </p:sp>
    </p:spTree>
    <p:extLst>
      <p:ext uri="{BB962C8B-B14F-4D97-AF65-F5344CB8AC3E}">
        <p14:creationId xmlns:p14="http://schemas.microsoft.com/office/powerpoint/2010/main" val="11204780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F773F7-38A6-404A-9CA7-694EB5B64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589040-478B-4D07-8BE4-2CFB569B6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25C56F-37AC-450B-9558-9E0FF8660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285" y="19588"/>
            <a:ext cx="10515600" cy="1079167"/>
          </a:xfrm>
        </p:spPr>
        <p:txBody>
          <a:bodyPr/>
          <a:lstStyle/>
          <a:p>
            <a:r>
              <a:rPr lang="en-US" sz="3200" dirty="0">
                <a:latin typeface="Arial Narrow" panose="020B0606020202030204" pitchFamily="34" charset="0"/>
              </a:rPr>
              <a:t>Finances</a:t>
            </a:r>
            <a:br>
              <a:rPr lang="en-US" sz="4800" dirty="0">
                <a:latin typeface="Arial Narrow" panose="020B0606020202030204" pitchFamily="34" charset="0"/>
              </a:rPr>
            </a:br>
            <a:r>
              <a:rPr lang="en-US" sz="2800" i="1" dirty="0">
                <a:solidFill>
                  <a:srgbClr val="002060"/>
                </a:solidFill>
                <a:latin typeface="Arial Narrow" panose="020B0606020202030204" pitchFamily="34" charset="0"/>
              </a:rPr>
              <a:t>401(k) Costs – Who Pays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54FAE3-0658-48FC-AF57-9EA99A078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53" y="1004080"/>
            <a:ext cx="11399672" cy="5127581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72A3E55F-CA3E-4708-9433-05CF78C5CDEB}"/>
              </a:ext>
            </a:extLst>
          </p:cNvPr>
          <p:cNvSpPr txBox="1"/>
          <p:nvPr/>
        </p:nvSpPr>
        <p:spPr>
          <a:xfrm>
            <a:off x="306285" y="5885440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64</a:t>
            </a:r>
          </a:p>
        </p:txBody>
      </p:sp>
    </p:spTree>
    <p:extLst>
      <p:ext uri="{BB962C8B-B14F-4D97-AF65-F5344CB8AC3E}">
        <p14:creationId xmlns:p14="http://schemas.microsoft.com/office/powerpoint/2010/main" val="1430956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8E7B4BA-84E6-4665-9857-3D8311091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A4E4DC-6888-444C-BF49-9A1B38235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B85C77B0-FDEC-4C19-8426-A36E8DD9D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19" y="-28834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Narrow" panose="020B0606020202030204" pitchFamily="34" charset="0"/>
              </a:rPr>
              <a:t>Finances</a:t>
            </a:r>
            <a:br>
              <a:rPr lang="en-US" sz="3600" dirty="0">
                <a:latin typeface="Arial Narrow" panose="020B0606020202030204" pitchFamily="34" charset="0"/>
              </a:rPr>
            </a:br>
            <a:r>
              <a:rPr lang="en-US" sz="2800" i="1" dirty="0">
                <a:solidFill>
                  <a:srgbClr val="002060"/>
                </a:solidFill>
                <a:latin typeface="Arial Narrow" panose="020B0606020202030204" pitchFamily="34" charset="0"/>
              </a:rPr>
              <a:t>401(k) Retirement Readiness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DFFAEA-6840-4B97-9A2C-E174BC8CF370}"/>
              </a:ext>
            </a:extLst>
          </p:cNvPr>
          <p:cNvSpPr txBox="1"/>
          <p:nvPr/>
        </p:nvSpPr>
        <p:spPr>
          <a:xfrm>
            <a:off x="5461061" y="4614986"/>
            <a:ext cx="62927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Companies continue to support employees as they prepare for retirement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Most offer retirement readiness tools/calculators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Many offer online education, deferral and investment advice, 1:1 counseling, and/or group sessions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8543A608-3469-4B33-A8E8-569C79D15EED}"/>
              </a:ext>
            </a:extLst>
          </p:cNvPr>
          <p:cNvSpPr txBox="1"/>
          <p:nvPr/>
        </p:nvSpPr>
        <p:spPr>
          <a:xfrm>
            <a:off x="493141" y="5337516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62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DB0F5F68-742C-44B2-A710-E00B454F234B}"/>
              </a:ext>
            </a:extLst>
          </p:cNvPr>
          <p:cNvSpPr txBox="1"/>
          <p:nvPr/>
        </p:nvSpPr>
        <p:spPr>
          <a:xfrm>
            <a:off x="4872787" y="4388766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63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0F1172-2EE0-4321-89CD-26AB110DB7A4}"/>
              </a:ext>
            </a:extLst>
          </p:cNvPr>
          <p:cNvSpPr txBox="1"/>
          <p:nvPr/>
        </p:nvSpPr>
        <p:spPr>
          <a:xfrm>
            <a:off x="168370" y="5708567"/>
            <a:ext cx="4897944" cy="36933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 you seeing results from the support provided?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6F6BF3-9BAF-46CB-BB58-E62F5AD78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17" y="1520484"/>
            <a:ext cx="3594546" cy="3946236"/>
          </a:xfrm>
          <a:prstGeom prst="rect">
            <a:avLst/>
          </a:prstGeom>
        </p:spPr>
      </p:pic>
      <p:sp>
        <p:nvSpPr>
          <p:cNvPr id="14" name="New shape">
            <a:extLst>
              <a:ext uri="{FF2B5EF4-FFF2-40B4-BE49-F238E27FC236}">
                <a16:creationId xmlns:a16="http://schemas.microsoft.com/office/drawing/2014/main" id="{B0ED9501-3A1D-4B00-A6BA-55696E48E544}"/>
              </a:ext>
            </a:extLst>
          </p:cNvPr>
          <p:cNvSpPr/>
          <p:nvPr/>
        </p:nvSpPr>
        <p:spPr>
          <a:xfrm>
            <a:off x="168370" y="1230389"/>
            <a:ext cx="4577681" cy="41113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>
                <a:solidFill>
                  <a:prstClr val="black"/>
                </a:solidFill>
                <a:latin typeface="arial"/>
                <a:cs typeface="Arial"/>
              </a:rPr>
              <a:t> Does your 401(k) offer personalized financial advice?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89F4E6-3567-45C1-A982-C50D58F2C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787" y="428472"/>
            <a:ext cx="7193903" cy="38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869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97103FE-B821-46BD-82B0-70E1CB3F5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C442AA-8BF2-4248-80E3-10D294B6B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DB2E7464-088D-4543-9F3C-147C2F880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047" y="72349"/>
            <a:ext cx="10515600" cy="842892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Arial Narrow" panose="020B0606020202030204" pitchFamily="34" charset="0"/>
              </a:rPr>
              <a:t>Finances</a:t>
            </a:r>
            <a:br>
              <a:rPr lang="en-US" sz="3200" dirty="0">
                <a:latin typeface="Arial Narrow" panose="020B0606020202030204" pitchFamily="34" charset="0"/>
              </a:rPr>
            </a:br>
            <a:r>
              <a:rPr lang="en-US" sz="3100" i="1" dirty="0">
                <a:solidFill>
                  <a:srgbClr val="002060"/>
                </a:solidFill>
                <a:latin typeface="Arial Narrow" panose="020B0606020202030204" pitchFamily="34" charset="0"/>
              </a:rPr>
              <a:t>Non-Qualified Deferred Compensation (NQDC) Plans</a:t>
            </a:r>
            <a:endParaRPr lang="en-US" sz="3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692D0A-B5B8-486E-A749-D15A422860CD}"/>
              </a:ext>
            </a:extLst>
          </p:cNvPr>
          <p:cNvSpPr txBox="1"/>
          <p:nvPr/>
        </p:nvSpPr>
        <p:spPr>
          <a:xfrm>
            <a:off x="711138" y="4568500"/>
            <a:ext cx="4114800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82% are a top-hat plan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8% are an excess plan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companies allow sign-on bonus deferrals (ranging from 50%, 90%, and 100% deferral)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EFD0BB-6FAB-4A8F-8832-9C2F2339765F}"/>
              </a:ext>
            </a:extLst>
          </p:cNvPr>
          <p:cNvSpPr txBox="1"/>
          <p:nvPr/>
        </p:nvSpPr>
        <p:spPr>
          <a:xfrm>
            <a:off x="6828510" y="4564989"/>
            <a:ext cx="3723949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Eligible Job Titles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C-Suite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President / Vice President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Senior Director / Director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Senior Manager / Manager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3F9257BA-B210-43B7-B3FB-CC60DD7A0B28}"/>
              </a:ext>
            </a:extLst>
          </p:cNvPr>
          <p:cNvSpPr txBox="1"/>
          <p:nvPr/>
        </p:nvSpPr>
        <p:spPr>
          <a:xfrm>
            <a:off x="969437" y="4228543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</a:t>
            </a:r>
            <a:r>
              <a:rPr lang="en-US" sz="1000" dirty="0">
                <a:solidFill>
                  <a:prstClr val="black"/>
                </a:solidFill>
                <a:latin typeface="Calibri"/>
              </a:rPr>
              <a:t>64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C7C04ABA-CFB1-4615-8768-1A72E99D10B4}"/>
              </a:ext>
            </a:extLst>
          </p:cNvPr>
          <p:cNvSpPr txBox="1"/>
          <p:nvPr/>
        </p:nvSpPr>
        <p:spPr>
          <a:xfrm>
            <a:off x="6567862" y="4251952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38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CEA189-1639-42FC-9D38-FAACCA01C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322" y="1520660"/>
            <a:ext cx="2595913" cy="2793129"/>
          </a:xfrm>
          <a:prstGeom prst="rect">
            <a:avLst/>
          </a:prstGeom>
        </p:spPr>
      </p:pic>
      <p:sp>
        <p:nvSpPr>
          <p:cNvPr id="15" name="New shape">
            <a:extLst>
              <a:ext uri="{FF2B5EF4-FFF2-40B4-BE49-F238E27FC236}">
                <a16:creationId xmlns:a16="http://schemas.microsoft.com/office/drawing/2014/main" id="{1BDCF335-61D1-4691-A886-00100AE154C1}"/>
              </a:ext>
            </a:extLst>
          </p:cNvPr>
          <p:cNvSpPr/>
          <p:nvPr/>
        </p:nvSpPr>
        <p:spPr>
          <a:xfrm>
            <a:off x="346244" y="1114079"/>
            <a:ext cx="4874400" cy="41113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>
                <a:solidFill>
                  <a:prstClr val="black"/>
                </a:solidFill>
                <a:latin typeface="arial"/>
                <a:cs typeface="Arial"/>
              </a:rPr>
              <a:t> Companies Offering a NQDC Plan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6D4595-B5FE-4ADF-8499-6A7DEC297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3387" y="1376367"/>
            <a:ext cx="4325893" cy="2937421"/>
          </a:xfrm>
          <a:prstGeom prst="rect">
            <a:avLst/>
          </a:prstGeom>
        </p:spPr>
      </p:pic>
      <p:sp>
        <p:nvSpPr>
          <p:cNvPr id="16" name="New shape">
            <a:extLst>
              <a:ext uri="{FF2B5EF4-FFF2-40B4-BE49-F238E27FC236}">
                <a16:creationId xmlns:a16="http://schemas.microsoft.com/office/drawing/2014/main" id="{670FBD77-1638-42B4-8E90-41CA528C9E92}"/>
              </a:ext>
            </a:extLst>
          </p:cNvPr>
          <p:cNvSpPr/>
          <p:nvPr/>
        </p:nvSpPr>
        <p:spPr>
          <a:xfrm>
            <a:off x="6374646" y="1104836"/>
            <a:ext cx="4874400" cy="41113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>
                <a:solidFill>
                  <a:prstClr val="black"/>
                </a:solidFill>
                <a:latin typeface="arial"/>
                <a:cs typeface="Arial"/>
              </a:rPr>
              <a:t> Eligibility Criteria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795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140" y="47378"/>
            <a:ext cx="10515600" cy="939211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Narrow" panose="020B0606020202030204" pitchFamily="34" charset="0"/>
              </a:rPr>
              <a:t>Finances</a:t>
            </a:r>
            <a:br>
              <a:rPr lang="en-US" sz="3600" dirty="0">
                <a:latin typeface="Arial Narrow" panose="020B0606020202030204" pitchFamily="34" charset="0"/>
              </a:rPr>
            </a:br>
            <a:r>
              <a:rPr lang="en-US" sz="2800" i="1" dirty="0">
                <a:solidFill>
                  <a:srgbClr val="002060"/>
                </a:solidFill>
                <a:latin typeface="Arial Narrow" panose="020B0606020202030204" pitchFamily="34" charset="0"/>
              </a:rPr>
              <a:t>About one-third of companies offer student loan assistance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23940" y="2434588"/>
            <a:ext cx="5470353" cy="21852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 companies offer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loan refinancing</a:t>
            </a:r>
            <a:r>
              <a:rPr kumimoji="0" lang="en-US" sz="20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assistance (same as 2021)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 companies offer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company funded/subsidized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loan payments (5 more than 2021)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No companies offer student loan assistance in lieu of company 401(k) matching contributions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753A2F2A-0349-4D8B-A360-B004626A063A}"/>
              </a:ext>
            </a:extLst>
          </p:cNvPr>
          <p:cNvSpPr txBox="1"/>
          <p:nvPr/>
        </p:nvSpPr>
        <p:spPr>
          <a:xfrm>
            <a:off x="846734" y="5634679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64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BFC0F7-DBD5-4C5B-AAF1-338D7F6F9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37" y="1628274"/>
            <a:ext cx="3640051" cy="4006405"/>
          </a:xfrm>
          <a:prstGeom prst="rect">
            <a:avLst/>
          </a:prstGeom>
        </p:spPr>
      </p:pic>
      <p:sp>
        <p:nvSpPr>
          <p:cNvPr id="11" name="New shape">
            <a:extLst>
              <a:ext uri="{FF2B5EF4-FFF2-40B4-BE49-F238E27FC236}">
                <a16:creationId xmlns:a16="http://schemas.microsoft.com/office/drawing/2014/main" id="{F5DB5093-B6F7-42B1-89F1-DD76E293C4D7}"/>
              </a:ext>
            </a:extLst>
          </p:cNvPr>
          <p:cNvSpPr/>
          <p:nvPr/>
        </p:nvSpPr>
        <p:spPr>
          <a:xfrm>
            <a:off x="449540" y="1191419"/>
            <a:ext cx="4874400" cy="41113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>
                <a:solidFill>
                  <a:prstClr val="black"/>
                </a:solidFill>
                <a:latin typeface="arial"/>
                <a:cs typeface="Arial"/>
              </a:rPr>
              <a:t>Student Loan Assistance Provided?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6E999B-EE13-48CD-A502-7FE060529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2588" y="0"/>
            <a:ext cx="2919412" cy="212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187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3824D24-9AD4-45C9-82DC-31C21C635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BC717A-0704-4A6C-9500-6D2C5AE9A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B6A61B-CC6F-4029-ACD0-3845CB560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10" y="312138"/>
            <a:ext cx="10515600" cy="842892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Arial Narrow" panose="020B0606020202030204" pitchFamily="34" charset="0"/>
              </a:rPr>
              <a:t>Finances</a:t>
            </a:r>
            <a:br>
              <a:rPr lang="en-US" sz="3200" dirty="0">
                <a:latin typeface="Arial Narrow" panose="020B0606020202030204" pitchFamily="34" charset="0"/>
              </a:rPr>
            </a:br>
            <a:r>
              <a:rPr lang="en-US" sz="3100" i="1" dirty="0">
                <a:solidFill>
                  <a:srgbClr val="002060"/>
                </a:solidFill>
                <a:latin typeface="Arial Narrow" panose="020B0606020202030204" pitchFamily="34" charset="0"/>
              </a:rPr>
              <a:t>Other Financial Assistance</a:t>
            </a:r>
            <a:endParaRPr lang="en-US" sz="3100" dirty="0"/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0EFA7DFB-EB87-4E60-8FF6-BC656C9303BD}"/>
              </a:ext>
            </a:extLst>
          </p:cNvPr>
          <p:cNvSpPr txBox="1"/>
          <p:nvPr/>
        </p:nvSpPr>
        <p:spPr>
          <a:xfrm>
            <a:off x="368410" y="5702462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64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E4869D-394D-4A5C-8116-8309DDB2F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20" y="1405926"/>
            <a:ext cx="6166389" cy="42965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21C1A2-73FB-49A5-A0AE-4DA2CFE86D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63" t="3355" r="3678" b="8165"/>
          <a:stretch/>
        </p:blipFill>
        <p:spPr>
          <a:xfrm>
            <a:off x="7197971" y="197485"/>
            <a:ext cx="4101794" cy="29142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EA13C4-6188-41A3-BC63-D9879D83F6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30" t="3687" r="9129" b="10008"/>
          <a:stretch/>
        </p:blipFill>
        <p:spPr>
          <a:xfrm>
            <a:off x="7130955" y="3428746"/>
            <a:ext cx="4381776" cy="284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489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5162ED-F388-4272-B057-39B1BF5D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3AA2AF-204B-4147-99A7-8AF35B7FB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3096B7-4BA4-4941-A0AB-8BF446C73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85" y="45030"/>
            <a:ext cx="10515600" cy="132556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Narrow" panose="020B0606020202030204" pitchFamily="34" charset="0"/>
              </a:rPr>
              <a:t>Working Remotely Stipends/Reimbursements</a:t>
            </a:r>
            <a:br>
              <a:rPr lang="en-US" sz="5400" dirty="0">
                <a:latin typeface="Arial Narrow" panose="020B0606020202030204" pitchFamily="34" charset="0"/>
              </a:rPr>
            </a:b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More than half of companies offer them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0E6D42-1CD9-4CAB-990E-79EB92365C6B}"/>
              </a:ext>
            </a:extLst>
          </p:cNvPr>
          <p:cNvSpPr txBox="1"/>
          <p:nvPr/>
        </p:nvSpPr>
        <p:spPr>
          <a:xfrm>
            <a:off x="2253957" y="4378723"/>
            <a:ext cx="5373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64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D27C1E-E29D-41C0-B41E-D7B39C64494C}"/>
              </a:ext>
            </a:extLst>
          </p:cNvPr>
          <p:cNvSpPr txBox="1"/>
          <p:nvPr/>
        </p:nvSpPr>
        <p:spPr>
          <a:xfrm>
            <a:off x="9720463" y="5405068"/>
            <a:ext cx="5373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34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69F819A-9276-44A6-9552-14F0591D3BF5}"/>
              </a:ext>
            </a:extLst>
          </p:cNvPr>
          <p:cNvSpPr/>
          <p:nvPr/>
        </p:nvSpPr>
        <p:spPr>
          <a:xfrm>
            <a:off x="10642971" y="242851"/>
            <a:ext cx="1277084" cy="69990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for 2022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224BB0E3-B112-490C-8CC3-98EB2C5738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5563130"/>
              </p:ext>
            </p:extLst>
          </p:nvPr>
        </p:nvGraphicFramePr>
        <p:xfrm>
          <a:off x="7257" y="1159894"/>
          <a:ext cx="5045243" cy="3345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048DF968-F7C7-46F1-9795-F8C247056C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525678"/>
              </p:ext>
            </p:extLst>
          </p:nvPr>
        </p:nvGraphicFramePr>
        <p:xfrm>
          <a:off x="604920" y="4710325"/>
          <a:ext cx="3835400" cy="1325880"/>
        </p:xfrm>
        <a:graphic>
          <a:graphicData uri="http://schemas.openxmlformats.org/drawingml/2006/table">
            <a:tbl>
              <a:tblPr/>
              <a:tblGrid>
                <a:gridCol w="1300191">
                  <a:extLst>
                    <a:ext uri="{9D8B030D-6E8A-4147-A177-3AD203B41FA5}">
                      <a16:colId xmlns:a16="http://schemas.microsoft.com/office/drawing/2014/main" val="3710465514"/>
                    </a:ext>
                  </a:extLst>
                </a:gridCol>
                <a:gridCol w="2535209">
                  <a:extLst>
                    <a:ext uri="{9D8B030D-6E8A-4147-A177-3AD203B41FA5}">
                      <a16:colId xmlns:a16="http://schemas.microsoft.com/office/drawing/2014/main" val="1646937820"/>
                    </a:ext>
                  </a:extLst>
                </a:gridCol>
              </a:tblGrid>
              <a:tr h="2590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Maximum Annual Amounts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Maximum Annual Amounts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8113586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Low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      250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445828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High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   1,996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338214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Average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      733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1038125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Median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      600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2202521"/>
                  </a:ext>
                </a:extLst>
              </a:tr>
            </a:tbl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284A6C73-A369-4372-A971-52DC663DDFF0}"/>
              </a:ext>
            </a:extLst>
          </p:cNvPr>
          <p:cNvGraphicFramePr>
            <a:graphicFrameLocks/>
          </p:cNvGraphicFramePr>
          <p:nvPr/>
        </p:nvGraphicFramePr>
        <p:xfrm>
          <a:off x="5229435" y="1140575"/>
          <a:ext cx="6776184" cy="4328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559272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3309221"/>
            <a:ext cx="9978887" cy="521785"/>
          </a:xfrm>
          <a:solidFill>
            <a:srgbClr val="528811"/>
          </a:solidFill>
        </p:spPr>
        <p:txBody>
          <a:bodyPr anchor="ctr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Survey Resources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47672" y="635634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1588895"/>
            <a:ext cx="9978887" cy="1720326"/>
          </a:xfrm>
          <a:prstGeom prst="rect">
            <a:avLst/>
          </a:prstGeom>
          <a:solidFill>
            <a:srgbClr val="003552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baseline="0">
                <a:solidFill>
                  <a:srgbClr val="52881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2022 US Benchmark Survey</a:t>
            </a:r>
          </a:p>
        </p:txBody>
      </p:sp>
      <p:pic>
        <p:nvPicPr>
          <p:cNvPr id="6" name="Graphic 5" descr="Business Growth with solid fill">
            <a:extLst>
              <a:ext uri="{FF2B5EF4-FFF2-40B4-BE49-F238E27FC236}">
                <a16:creationId xmlns:a16="http://schemas.microsoft.com/office/drawing/2014/main" id="{979A8AD2-2F9C-45A1-AADE-C34CE4A51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85258" y="1588895"/>
            <a:ext cx="2242111" cy="224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448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9566B871-6C21-114F-BD10-885DAA4F97D6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2884838"/>
              </p:ext>
            </p:extLst>
          </p:nvPr>
        </p:nvGraphicFramePr>
        <p:xfrm>
          <a:off x="248360" y="1477534"/>
          <a:ext cx="8928770" cy="38076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56074">
                  <a:extLst>
                    <a:ext uri="{9D8B030D-6E8A-4147-A177-3AD203B41FA5}">
                      <a16:colId xmlns:a16="http://schemas.microsoft.com/office/drawing/2014/main" val="4242377976"/>
                    </a:ext>
                  </a:extLst>
                </a:gridCol>
                <a:gridCol w="4872696">
                  <a:extLst>
                    <a:ext uri="{9D8B030D-6E8A-4147-A177-3AD203B41FA5}">
                      <a16:colId xmlns:a16="http://schemas.microsoft.com/office/drawing/2014/main" val="4294766317"/>
                    </a:ext>
                  </a:extLst>
                </a:gridCol>
              </a:tblGrid>
              <a:tr h="25466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Resources Available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Use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8518449"/>
                  </a:ext>
                </a:extLst>
              </a:tr>
              <a:tr h="60961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Summary Presentation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Posted on sveforum.org</a:t>
                      </a:r>
                    </a:p>
                  </a:txBody>
                  <a:tcPr marL="68580" marR="68580" marT="0" marB="0">
                    <a:solidFill>
                      <a:schemeClr val="accen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High-level overview of survey results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4271260"/>
                  </a:ext>
                </a:extLst>
              </a:tr>
              <a:tr h="63454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Excel File of Aggregate Data with Index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1" u="non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File delivered via email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1" u="non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Posted on sveforum.org</a:t>
                      </a:r>
                      <a:endParaRPr lang="en-US" sz="1400" b="0" i="1" u="none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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Detailed analysis using comprehensive data</a:t>
                      </a:r>
                    </a:p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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Index can be used to find specific information within the aggregate data</a:t>
                      </a:r>
                    </a:p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"/>
                      </a:pPr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5698869"/>
                  </a:ext>
                </a:extLst>
              </a:tr>
              <a:tr h="73206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Excel File of Custom Cut Data with Index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Files delivered via email</a:t>
                      </a:r>
                      <a:endParaRPr lang="en-US" sz="1400" b="0" i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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Detailed analysis of companies selected for your custom cut</a:t>
                      </a:r>
                    </a:p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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Index can be used to find specific information within the aggregate data</a:t>
                      </a:r>
                    </a:p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"/>
                      </a:pPr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9801746"/>
                  </a:ext>
                </a:extLst>
              </a:tr>
              <a:tr h="45513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Dashboards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u="non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Coming soon! </a:t>
                      </a:r>
                    </a:p>
                  </a:txBody>
                  <a:tcPr marL="68580" marR="68580" marT="0" marB="0">
                    <a:solidFill>
                      <a:schemeClr val="accen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Online view of survey results</a:t>
                      </a:r>
                    </a:p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Comparison of your company and all SVEF members</a:t>
                      </a:r>
                    </a:p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Comparison of your company and selected SVEF members</a:t>
                      </a:r>
                    </a:p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3737165"/>
                  </a:ext>
                </a:extLst>
              </a:tr>
            </a:tbl>
          </a:graphicData>
        </a:graphic>
      </p:graphicFrame>
      <p:cxnSp>
        <p:nvCxnSpPr>
          <p:cNvPr id="9" name="AutoShape 3">
            <a:extLst>
              <a:ext uri="{FF2B5EF4-FFF2-40B4-BE49-F238E27FC236}">
                <a16:creationId xmlns:a16="http://schemas.microsoft.com/office/drawing/2014/main" id="{138D929B-C4EE-D849-9073-3142C96A947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373813" y="8721725"/>
            <a:ext cx="923925" cy="0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>
                    <a:lumMod val="50000"/>
                    <a:lumOff val="0"/>
                  </a:schemeClr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</p:cxnSp>
      <p:sp>
        <p:nvSpPr>
          <p:cNvPr id="12" name="Title 3">
            <a:extLst>
              <a:ext uri="{FF2B5EF4-FFF2-40B4-BE49-F238E27FC236}">
                <a16:creationId xmlns:a16="http://schemas.microsoft.com/office/drawing/2014/main" id="{8009946D-0AFB-4D91-92B9-18F677069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19" y="-22216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Narrow" panose="020B0606020202030204" pitchFamily="34" charset="0"/>
              </a:rPr>
              <a:t>Benchmark Survey Resources Available to SVEF Members</a:t>
            </a:r>
            <a:br>
              <a:rPr lang="en-US" sz="3600" dirty="0">
                <a:latin typeface="Arial Narrow" panose="020B0606020202030204" pitchFamily="34" charset="0"/>
              </a:rPr>
            </a:br>
            <a:r>
              <a:rPr lang="en-US" sz="2800" i="1" dirty="0">
                <a:solidFill>
                  <a:srgbClr val="002060"/>
                </a:solidFill>
                <a:latin typeface="Arial Narrow" panose="020B0606020202030204" pitchFamily="34" charset="0"/>
              </a:rPr>
              <a:t>Where to Find Them and How They are Used</a:t>
            </a:r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B0D39AEB-EC2A-4CF7-AFA5-F61F54065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18E76AD7-BBFE-4B08-A13A-04AF922B6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7527" y="6356350"/>
            <a:ext cx="2743200" cy="365125"/>
          </a:xfrm>
        </p:spPr>
        <p:txBody>
          <a:bodyPr/>
          <a:lstStyle/>
          <a:p>
            <a:fld id="{A8E50EFE-8F14-4B3F-8693-4F13D78D71F9}" type="slidenum">
              <a:rPr lang="en-US" smtClean="0"/>
              <a:t>67</a:t>
            </a:fld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3177522-172E-4A75-AAD5-795FE216C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468679" y="2168406"/>
            <a:ext cx="2375570" cy="206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441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74FBEA5-2468-4827-8399-8C56FF6C6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25" y="4203004"/>
            <a:ext cx="11867949" cy="16387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9F007B-4881-4460-A760-DE97668D4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756" y="1252942"/>
            <a:ext cx="11768488" cy="190857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EF2666A2-716E-44E1-8C08-ABC8DDD4C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19" y="-28834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Narrow" panose="020B0606020202030204" pitchFamily="34" charset="0"/>
              </a:rPr>
              <a:t>Benchmark Survey Resources Available to SVEF Members</a:t>
            </a:r>
            <a:br>
              <a:rPr lang="en-US" sz="3600" dirty="0">
                <a:latin typeface="Arial Narrow" panose="020B0606020202030204" pitchFamily="34" charset="0"/>
              </a:rPr>
            </a:br>
            <a:r>
              <a:rPr lang="en-US" sz="2800" i="1" dirty="0">
                <a:solidFill>
                  <a:srgbClr val="002060"/>
                </a:solidFill>
                <a:latin typeface="Arial Narrow" panose="020B0606020202030204" pitchFamily="34" charset="0"/>
              </a:rPr>
              <a:t>Index Example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B4A67E6-7A84-45CC-84C7-DDB5F3C75A14}"/>
              </a:ext>
            </a:extLst>
          </p:cNvPr>
          <p:cNvCxnSpPr>
            <a:cxnSpLocks/>
            <a:endCxn id="10" idx="6"/>
          </p:cNvCxnSpPr>
          <p:nvPr/>
        </p:nvCxnSpPr>
        <p:spPr>
          <a:xfrm flipH="1" flipV="1">
            <a:off x="2687955" y="2378558"/>
            <a:ext cx="4649502" cy="958961"/>
          </a:xfrm>
          <a:prstGeom prst="straightConnector1">
            <a:avLst/>
          </a:prstGeom>
          <a:ln w="158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614BFB1-E894-40E2-9F99-B89BF589CA7F}"/>
              </a:ext>
            </a:extLst>
          </p:cNvPr>
          <p:cNvCxnSpPr>
            <a:cxnSpLocks/>
          </p:cNvCxnSpPr>
          <p:nvPr/>
        </p:nvCxnSpPr>
        <p:spPr>
          <a:xfrm flipH="1">
            <a:off x="5621154" y="4005441"/>
            <a:ext cx="1716303" cy="413907"/>
          </a:xfrm>
          <a:prstGeom prst="straightConnector1">
            <a:avLst/>
          </a:prstGeom>
          <a:ln w="158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340093CA-4E2A-4B96-9A68-820DA639024C}"/>
              </a:ext>
            </a:extLst>
          </p:cNvPr>
          <p:cNvSpPr/>
          <p:nvPr/>
        </p:nvSpPr>
        <p:spPr>
          <a:xfrm>
            <a:off x="621030" y="2197582"/>
            <a:ext cx="2066925" cy="361951"/>
          </a:xfrm>
          <a:prstGeom prst="ellipse">
            <a:avLst/>
          </a:prstGeom>
          <a:noFill/>
          <a:ln w="15875">
            <a:solidFill>
              <a:srgbClr val="0070C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445104-A7E9-4CEC-A785-74E1CADEC0F5}"/>
              </a:ext>
            </a:extLst>
          </p:cNvPr>
          <p:cNvSpPr txBox="1"/>
          <p:nvPr/>
        </p:nvSpPr>
        <p:spPr>
          <a:xfrm>
            <a:off x="7337457" y="3272116"/>
            <a:ext cx="4642787" cy="8402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After finding the question you would like to review in the Index, click on the cell to be taken directly to this question in the master file</a:t>
            </a:r>
          </a:p>
        </p:txBody>
      </p:sp>
    </p:spTree>
    <p:extLst>
      <p:ext uri="{BB962C8B-B14F-4D97-AF65-F5344CB8AC3E}">
        <p14:creationId xmlns:p14="http://schemas.microsoft.com/office/powerpoint/2010/main" val="19952271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69</a:t>
            </a:fld>
            <a:endParaRPr lang="en-US" dirty="0"/>
          </a:p>
        </p:txBody>
      </p:sp>
      <p:pic>
        <p:nvPicPr>
          <p:cNvPr id="3" name="Picture 2" descr="Shape, arrow&#10;&#10;Description automatically generated">
            <a:extLst>
              <a:ext uri="{FF2B5EF4-FFF2-40B4-BE49-F238E27FC236}">
                <a16:creationId xmlns:a16="http://schemas.microsoft.com/office/drawing/2014/main" id="{8ADBC780-7299-477D-AEEE-F81537BC4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42" y="543340"/>
            <a:ext cx="9565123" cy="538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19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235" y="96250"/>
            <a:ext cx="11804630" cy="1223682"/>
          </a:xfrm>
          <a:noFill/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Arial Narrow" panose="020B0606020202030204" pitchFamily="34" charset="0"/>
              </a:rPr>
              <a:t>Demographics</a:t>
            </a:r>
            <a:br>
              <a:rPr lang="en-US" sz="4000" dirty="0">
                <a:latin typeface="Arial Narrow" panose="020B0606020202030204" pitchFamily="34" charset="0"/>
              </a:rPr>
            </a:br>
            <a:r>
              <a:rPr lang="en-US" sz="3100" i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Another 1% decrease this year in the average of male workers and no change to the average exempt workforce population</a:t>
            </a:r>
            <a:endParaRPr lang="en-US" sz="2400" i="1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17378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44259" y="5362740"/>
            <a:ext cx="11903481" cy="464584"/>
            <a:chOff x="826938" y="6277586"/>
            <a:chExt cx="11084792" cy="446564"/>
          </a:xfrm>
        </p:grpSpPr>
        <p:sp>
          <p:nvSpPr>
            <p:cNvPr id="8" name="TextBox 7"/>
            <p:cNvSpPr txBox="1"/>
            <p:nvPr/>
          </p:nvSpPr>
          <p:spPr>
            <a:xfrm>
              <a:off x="826938" y="6280391"/>
              <a:ext cx="5461439" cy="4437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Average % Male Workforce: 69%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419099" y="6277586"/>
              <a:ext cx="5492631" cy="4437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Average % Exempt Workforce: 84%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29DD9CB2-E517-4E49-828C-EC225B3023B4}"/>
              </a:ext>
            </a:extLst>
          </p:cNvPr>
          <p:cNvGraphicFramePr>
            <a:graphicFrameLocks/>
          </p:cNvGraphicFramePr>
          <p:nvPr/>
        </p:nvGraphicFramePr>
        <p:xfrm>
          <a:off x="144259" y="1638030"/>
          <a:ext cx="5799450" cy="3649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FFF0B03D-2956-40EF-9DCF-A743E4BBBE95}"/>
              </a:ext>
            </a:extLst>
          </p:cNvPr>
          <p:cNvGraphicFramePr>
            <a:graphicFrameLocks/>
          </p:cNvGraphicFramePr>
          <p:nvPr/>
        </p:nvGraphicFramePr>
        <p:xfrm>
          <a:off x="6149440" y="1638030"/>
          <a:ext cx="5858045" cy="3649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2">
            <a:extLst>
              <a:ext uri="{FF2B5EF4-FFF2-40B4-BE49-F238E27FC236}">
                <a16:creationId xmlns:a16="http://schemas.microsoft.com/office/drawing/2014/main" id="{6D5A06F8-C288-47BC-BAC2-E4F06C2118B5}"/>
              </a:ext>
            </a:extLst>
          </p:cNvPr>
          <p:cNvSpPr txBox="1"/>
          <p:nvPr/>
        </p:nvSpPr>
        <p:spPr>
          <a:xfrm>
            <a:off x="215827" y="5983677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64</a:t>
            </a:r>
          </a:p>
        </p:txBody>
      </p:sp>
    </p:spTree>
    <p:extLst>
      <p:ext uri="{BB962C8B-B14F-4D97-AF65-F5344CB8AC3E}">
        <p14:creationId xmlns:p14="http://schemas.microsoft.com/office/powerpoint/2010/main" val="33934181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1531552"/>
            <a:ext cx="12192000" cy="1720326"/>
          </a:xfrm>
          <a:solidFill>
            <a:srgbClr val="003552"/>
          </a:solidFill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Narrow" panose="020B0606020202030204" pitchFamily="34" charset="0"/>
              </a:rPr>
              <a:t>2022 US Benchmark Survey</a:t>
            </a: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0" y="3210751"/>
            <a:ext cx="12192000" cy="521785"/>
          </a:xfrm>
          <a:prstGeom prst="rect">
            <a:avLst/>
          </a:prstGeom>
          <a:solidFill>
            <a:srgbClr val="52881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None/>
              <a:defRPr sz="2400" kern="1200">
                <a:solidFill>
                  <a:srgbClr val="003552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Appendix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1031" b="-1"/>
          <a:stretch/>
        </p:blipFill>
        <p:spPr>
          <a:xfrm>
            <a:off x="10003676" y="1531552"/>
            <a:ext cx="2188324" cy="2200984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10619375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329" y="284463"/>
            <a:ext cx="10515600" cy="99737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Arial Narrow" panose="020B0606020202030204" pitchFamily="34" charset="0"/>
              </a:rPr>
              <a:t>Critical Illness Insurance</a:t>
            </a:r>
            <a:br>
              <a:rPr lang="en-US" sz="3200" dirty="0">
                <a:latin typeface="Arial Narrow" panose="020B0606020202030204" pitchFamily="34" charset="0"/>
              </a:rPr>
            </a:br>
            <a:r>
              <a:rPr lang="en-US" sz="3100" i="1" dirty="0">
                <a:solidFill>
                  <a:srgbClr val="002060"/>
                </a:solidFill>
                <a:latin typeface="Arial Narrow" panose="020B0606020202030204" pitchFamily="34" charset="0"/>
              </a:rPr>
              <a:t>More than half of companies now provide Critical Illness Insurance</a:t>
            </a:r>
            <a:endParaRPr lang="en-US" sz="20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729462" y="1893644"/>
            <a:ext cx="6190593" cy="3785135"/>
          </a:xfrm>
        </p:spPr>
        <p:txBody>
          <a:bodyPr>
            <a:noAutofit/>
          </a:bodyPr>
          <a:lstStyle/>
          <a:p>
            <a:pPr>
              <a:buSzPct val="90000"/>
            </a:pPr>
            <a:r>
              <a:rPr lang="en-US" sz="2000" dirty="0">
                <a:latin typeface="Arial Narrow" panose="020B0606020202030204" pitchFamily="34" charset="0"/>
              </a:rPr>
              <a:t>28 out of 33 companies offering Critical Illness Insurance extend benefits to all dependents. The remaining five companies extend benefits only to spouses or domestic partners</a:t>
            </a:r>
          </a:p>
          <a:p>
            <a:pPr>
              <a:buSzPct val="90000"/>
            </a:pPr>
            <a:endParaRPr lang="en-US" sz="1200" dirty="0">
              <a:latin typeface="Arial Narrow" panose="020B0606020202030204" pitchFamily="34" charset="0"/>
            </a:endParaRPr>
          </a:p>
          <a:p>
            <a:pPr>
              <a:buSzPct val="90000"/>
            </a:pPr>
            <a:r>
              <a:rPr lang="en-US" sz="2000" dirty="0">
                <a:latin typeface="Arial Narrow" panose="020B0606020202030204" pitchFamily="34" charset="0"/>
              </a:rPr>
              <a:t>All companies require employees to pay for 100% of the premium</a:t>
            </a:r>
          </a:p>
          <a:p>
            <a:pPr>
              <a:buSzPct val="90000"/>
            </a:pPr>
            <a:endParaRPr lang="en-US" sz="1200" dirty="0">
              <a:latin typeface="Arial Narrow" panose="020B0606020202030204" pitchFamily="34" charset="0"/>
            </a:endParaRPr>
          </a:p>
          <a:p>
            <a:pPr>
              <a:buSzPct val="90000"/>
            </a:pPr>
            <a:r>
              <a:rPr lang="en-US" sz="2000" dirty="0">
                <a:latin typeface="Arial Narrow" panose="020B0606020202030204" pitchFamily="34" charset="0"/>
              </a:rPr>
              <a:t>Companies have employee participation rates ranging from 2% to 49%</a:t>
            </a:r>
          </a:p>
          <a:p>
            <a:pPr lvl="1">
              <a:buSzPct val="90000"/>
            </a:pPr>
            <a:r>
              <a:rPr lang="en-US" sz="1600" dirty="0">
                <a:latin typeface="Arial Narrow" panose="020B0606020202030204" pitchFamily="34" charset="0"/>
              </a:rPr>
              <a:t>Mean = 22%</a:t>
            </a:r>
          </a:p>
          <a:p>
            <a:pPr lvl="1">
              <a:buSzPct val="90000"/>
            </a:pPr>
            <a:r>
              <a:rPr lang="en-US" sz="1600" dirty="0">
                <a:latin typeface="Arial Narrow" panose="020B0606020202030204" pitchFamily="34" charset="0"/>
              </a:rPr>
              <a:t>Median = 18%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1C770A0D-55CB-447B-BE57-8490A7E616BB}"/>
              </a:ext>
            </a:extLst>
          </p:cNvPr>
          <p:cNvSpPr txBox="1"/>
          <p:nvPr/>
        </p:nvSpPr>
        <p:spPr>
          <a:xfrm>
            <a:off x="263876" y="5916581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64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53D1538B-3641-4F12-B167-36A80DA1A53E}"/>
              </a:ext>
            </a:extLst>
          </p:cNvPr>
          <p:cNvGraphicFramePr>
            <a:graphicFrameLocks/>
          </p:cNvGraphicFramePr>
          <p:nvPr/>
        </p:nvGraphicFramePr>
        <p:xfrm>
          <a:off x="230901" y="1383630"/>
          <a:ext cx="5159245" cy="3785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175615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329" y="284463"/>
            <a:ext cx="10515600" cy="99737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Arial Narrow" panose="020B0606020202030204" pitchFamily="34" charset="0"/>
              </a:rPr>
              <a:t>Critical Illness Insurance</a:t>
            </a:r>
            <a:br>
              <a:rPr lang="en-US" sz="3200" dirty="0">
                <a:latin typeface="Arial Narrow" panose="020B0606020202030204" pitchFamily="34" charset="0"/>
              </a:rPr>
            </a:br>
            <a:r>
              <a:rPr lang="en-US" sz="3100" i="1" dirty="0">
                <a:solidFill>
                  <a:srgbClr val="002060"/>
                </a:solidFill>
                <a:latin typeface="Arial Narrow" panose="020B0606020202030204" pitchFamily="34" charset="0"/>
              </a:rPr>
              <a:t>Covered Conditions</a:t>
            </a:r>
            <a:endParaRPr lang="en-US" sz="20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6096847F-4BBE-44FC-AD35-B7F584824A06}"/>
              </a:ext>
            </a:extLst>
          </p:cNvPr>
          <p:cNvSpPr txBox="1"/>
          <p:nvPr/>
        </p:nvSpPr>
        <p:spPr>
          <a:xfrm>
            <a:off x="226542" y="5997295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32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FB83E90D-46FD-44EC-AE1E-0AB40F90452E}"/>
              </a:ext>
            </a:extLst>
          </p:cNvPr>
          <p:cNvGraphicFramePr>
            <a:graphicFrameLocks/>
          </p:cNvGraphicFramePr>
          <p:nvPr/>
        </p:nvGraphicFramePr>
        <p:xfrm>
          <a:off x="96253" y="1357162"/>
          <a:ext cx="8828319" cy="4527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9E63173D-A5E5-431E-8412-1768CC4A7F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845616" y="2323385"/>
            <a:ext cx="3180357" cy="199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40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053" y="307507"/>
            <a:ext cx="8138049" cy="708442"/>
          </a:xfrm>
          <a:noFill/>
        </p:spPr>
        <p:txBody>
          <a:bodyPr>
            <a:normAutofit fontScale="90000"/>
          </a:bodyPr>
          <a:lstStyle/>
          <a:p>
            <a:r>
              <a:rPr lang="en-US" sz="3600" dirty="0">
                <a:latin typeface="Arial Narrow" panose="020B0606020202030204" pitchFamily="34" charset="0"/>
              </a:rPr>
              <a:t>Headcount by State (Top 12)</a:t>
            </a:r>
            <a:br>
              <a:rPr lang="en-US" sz="3600" dirty="0">
                <a:latin typeface="Arial Narrow" panose="020B0606020202030204" pitchFamily="34" charset="0"/>
              </a:rPr>
            </a:br>
            <a:r>
              <a:rPr lang="en-US" sz="3100" i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All top 12 states had increases</a:t>
            </a:r>
            <a:b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</a:br>
            <a:endParaRPr lang="en-US" sz="2400" i="1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75506" y="6383302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7527" y="636433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Map&#10;&#10;Description automatically generated with medium confidence">
            <a:extLst>
              <a:ext uri="{FF2B5EF4-FFF2-40B4-BE49-F238E27FC236}">
                <a16:creationId xmlns:a16="http://schemas.microsoft.com/office/drawing/2014/main" id="{42D7C9A0-2C19-4F95-8D10-739048618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062226" y="28875"/>
            <a:ext cx="3129774" cy="1931657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558C63A1-3C55-40F7-95F9-BFF061258C2D}"/>
              </a:ext>
            </a:extLst>
          </p:cNvPr>
          <p:cNvSpPr txBox="1"/>
          <p:nvPr/>
        </p:nvSpPr>
        <p:spPr>
          <a:xfrm>
            <a:off x="358702" y="5955102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64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17E2EEE-3263-49D2-BE00-922CBF9B060E}"/>
              </a:ext>
            </a:extLst>
          </p:cNvPr>
          <p:cNvGraphicFramePr>
            <a:graphicFrameLocks/>
          </p:cNvGraphicFramePr>
          <p:nvPr/>
        </p:nvGraphicFramePr>
        <p:xfrm>
          <a:off x="0" y="947694"/>
          <a:ext cx="9062226" cy="4962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D7EF222-AF8B-402E-A8C4-40E732B1E5E3}"/>
              </a:ext>
            </a:extLst>
          </p:cNvPr>
          <p:cNvSpPr txBox="1"/>
          <p:nvPr/>
        </p:nvSpPr>
        <p:spPr>
          <a:xfrm>
            <a:off x="6448927" y="2772608"/>
            <a:ext cx="5409336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states with increases of more than 20%: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Illinois (22% overall, 13% 2021 cohorts)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York (22% overall, 18% 2021 cohorts)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Virginia (22% overall, 20% 2021 cohorts)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Texas (21% overall, 20% 2021 cohorts)</a:t>
            </a:r>
          </a:p>
        </p:txBody>
      </p:sp>
    </p:spTree>
    <p:extLst>
      <p:ext uri="{BB962C8B-B14F-4D97-AF65-F5344CB8AC3E}">
        <p14:creationId xmlns:p14="http://schemas.microsoft.com/office/powerpoint/2010/main" val="2809127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473" y="136525"/>
            <a:ext cx="8966184" cy="92751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3600" dirty="0">
                <a:latin typeface="Arial Narrow" panose="020B0606020202030204" pitchFamily="34" charset="0"/>
              </a:rPr>
              <a:t>Headcount</a:t>
            </a:r>
            <a:br>
              <a:rPr lang="en-US" dirty="0">
                <a:latin typeface="Arial Narrow" panose="020B0606020202030204" pitchFamily="34" charset="0"/>
              </a:rPr>
            </a:br>
            <a:r>
              <a:rPr lang="en-US" sz="3100" i="1" dirty="0">
                <a:solidFill>
                  <a:srgbClr val="002060"/>
                </a:solidFill>
                <a:latin typeface="Arial Narrow" panose="020B0606020202030204" pitchFamily="34" charset="0"/>
              </a:rPr>
              <a:t>84% of Total Employees Reside in 12 States</a:t>
            </a:r>
            <a:br>
              <a:rPr lang="en-US" sz="2400" i="1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endParaRPr lang="en-US" sz="18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623A69E-8575-4DA1-BC1B-5C102B5EDDDA}"/>
              </a:ext>
            </a:extLst>
          </p:cNvPr>
          <p:cNvGraphicFramePr>
            <a:graphicFrameLocks/>
          </p:cNvGraphicFramePr>
          <p:nvPr/>
        </p:nvGraphicFramePr>
        <p:xfrm>
          <a:off x="771524" y="1381125"/>
          <a:ext cx="9210675" cy="4476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45E4C75-C6DF-4219-AAF9-EA83EFE225A5}"/>
              </a:ext>
            </a:extLst>
          </p:cNvPr>
          <p:cNvGraphicFramePr>
            <a:graphicFrameLocks/>
          </p:cNvGraphicFramePr>
          <p:nvPr/>
        </p:nvGraphicFramePr>
        <p:xfrm>
          <a:off x="6696075" y="314325"/>
          <a:ext cx="5391150" cy="3543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2">
            <a:extLst>
              <a:ext uri="{FF2B5EF4-FFF2-40B4-BE49-F238E27FC236}">
                <a16:creationId xmlns:a16="http://schemas.microsoft.com/office/drawing/2014/main" id="{E575A44F-6544-4764-BA0A-F6690FED94D3}"/>
              </a:ext>
            </a:extLst>
          </p:cNvPr>
          <p:cNvSpPr txBox="1"/>
          <p:nvPr/>
        </p:nvSpPr>
        <p:spPr>
          <a:xfrm>
            <a:off x="358702" y="5955102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64</a:t>
            </a:r>
          </a:p>
        </p:txBody>
      </p:sp>
    </p:spTree>
    <p:extLst>
      <p:ext uri="{BB962C8B-B14F-4D97-AF65-F5344CB8AC3E}">
        <p14:creationId xmlns:p14="http://schemas.microsoft.com/office/powerpoint/2010/main" val="2116096677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9568</TotalTime>
  <Words>4383</Words>
  <Application>Microsoft Office PowerPoint</Application>
  <PresentationFormat>Widescreen</PresentationFormat>
  <Paragraphs>912</Paragraphs>
  <Slides>72</Slides>
  <Notes>72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72</vt:i4>
      </vt:variant>
    </vt:vector>
  </HeadingPairs>
  <TitlesOfParts>
    <vt:vector size="86" baseType="lpstr">
      <vt:lpstr>Arial</vt:lpstr>
      <vt:lpstr>Arial</vt:lpstr>
      <vt:lpstr>Arial Narrow</vt:lpstr>
      <vt:lpstr>Calibri</vt:lpstr>
      <vt:lpstr>Calibri Light</vt:lpstr>
      <vt:lpstr>Courier New</vt:lpstr>
      <vt:lpstr>Georgia</vt:lpstr>
      <vt:lpstr>Symbol</vt:lpstr>
      <vt:lpstr>Wingdings</vt:lpstr>
      <vt:lpstr>Wingdings 2</vt:lpstr>
      <vt:lpstr>HDOfficeLightV0</vt:lpstr>
      <vt:lpstr>1_HDOfficeLightV0</vt:lpstr>
      <vt:lpstr>2_HDOfficeLightV0</vt:lpstr>
      <vt:lpstr>3_HDOfficeLightV0</vt:lpstr>
      <vt:lpstr>Silicon Valley Employers Forum (SVEF)  2022 US Benchmark Survey</vt:lpstr>
      <vt:lpstr>2022 US Benchmark Survey  Overview and Agenda</vt:lpstr>
      <vt:lpstr>64 Participating Companies Data from ALL Companies are Included in Presentation</vt:lpstr>
      <vt:lpstr>Thank You To Our Survey Team With Much Appreciation!!</vt:lpstr>
      <vt:lpstr>2022 US Benchmark Survey</vt:lpstr>
      <vt:lpstr>Demographics </vt:lpstr>
      <vt:lpstr>Demographics Another 1% decrease this year in the average of male workers and no change to the average exempt workforce population</vt:lpstr>
      <vt:lpstr>Headcount by State (Top 12) All top 12 states had increases </vt:lpstr>
      <vt:lpstr>Headcount 84% of Total Employees Reside in 12 States </vt:lpstr>
      <vt:lpstr>Awards &amp; Recognition Companies continue to focus on core awards instead of aiming for all possible awards</vt:lpstr>
      <vt:lpstr>2021 Accomplishments  Health, Behavioral Health &amp; Time Off</vt:lpstr>
      <vt:lpstr>2021 Accomplishments  Perks, Retirement &amp; Communications</vt:lpstr>
      <vt:lpstr>PowerPoint Presentation</vt:lpstr>
      <vt:lpstr>Eligibility Requirements – Required Work Hours / Week  Less movement towards requiring the same minimum work requirements for both FT and PT workers</vt:lpstr>
      <vt:lpstr>Dependent Eligibility Verification Requirements and Domestic Partner Benefits</vt:lpstr>
      <vt:lpstr>Medial Plan Coverage Tiers 5 tiers continues to be most prevalent</vt:lpstr>
      <vt:lpstr>  Medical Plan Enrollment Employee Only &amp; Family with any child(ren) continue to have highest average enrollment   </vt:lpstr>
      <vt:lpstr>PowerPoint Presentation</vt:lpstr>
      <vt:lpstr>Administration – Audit Activity 56% of companies have an audit planned for 2022</vt:lpstr>
      <vt:lpstr>Administration – Prior Audit Activity What were the key learnings? </vt:lpstr>
      <vt:lpstr>Administration – Data Warehouse Just over one-quarter of members have their own data warehouse</vt:lpstr>
      <vt:lpstr>Planned RFPs in 2022 What is driving RFPs and termination of vendors? </vt:lpstr>
      <vt:lpstr>2022 US Benchmark Survey</vt:lpstr>
      <vt:lpstr>HDHPs with Health Savings Accounts 95% of companies offer at least one HDHP with Health Savings Account (HSA)</vt:lpstr>
      <vt:lpstr>Health Savings Account Employer Contribution Frequency and Proration More companies are contributing every pay period</vt:lpstr>
      <vt:lpstr>HSA Employee Contributions and Retirement Savings More than half of companies position the HSA as part of retirement savings</vt:lpstr>
      <vt:lpstr>HSA Investments 93% offer investment options other than cash-equivalents</vt:lpstr>
      <vt:lpstr>Survivor Support Just over half of companies provide support</vt:lpstr>
      <vt:lpstr>Survivor Support – Subsidized COBRA The majority of companies providing survivor support fully subsidize COBRA</vt:lpstr>
      <vt:lpstr>PowerPoint Presentation</vt:lpstr>
      <vt:lpstr>Benefits Cost Sharing  Overall, contribution strategies have remained essentially unchanged in 2022 but employers are paying slightly more for dental and vision coverage</vt:lpstr>
      <vt:lpstr>Cost – Projected Healthcare Trend The overall projected healthcare trend is down for 2022</vt:lpstr>
      <vt:lpstr>Medical Conditions with Highest Claims Prevalence and Cost The top conditions remain the same as prior years (2017 – 2021) – Musculoskeletal, Cancer, Diabetes </vt:lpstr>
      <vt:lpstr>Mental Health Conditions with Highest Claims Prevalence and Cost All conditions, except Substance Abuse &amp; Addiction, increased in prevalence</vt:lpstr>
      <vt:lpstr>2022 US Benchmark Survey</vt:lpstr>
      <vt:lpstr>Themes for Member Priorities &amp; Goals - 2022</vt:lpstr>
      <vt:lpstr>New &amp; Emerging Coverages &amp; Services </vt:lpstr>
      <vt:lpstr>New and Emerging Midwife Services &amp; Doula Coverage</vt:lpstr>
      <vt:lpstr>New and Emerging Stand-alone Birth Centers – 33 companies cover them </vt:lpstr>
      <vt:lpstr>Trends Childcare, Backup Childcare &amp; Eldercare: More companies are offering. Is this due to COVID-19? </vt:lpstr>
      <vt:lpstr>Trends Companies continue to be more likely to offer a reimbursement or subsidy for backup childcare, and more companies are offering them in 2022 </vt:lpstr>
      <vt:lpstr>Trends Elder Care Program Benefits – 26% increase in number of companies offering access to a vendor</vt:lpstr>
      <vt:lpstr>Trends Pet Benefits Offered – 69% of companies offer them to employees </vt:lpstr>
      <vt:lpstr>Trends Most companies match charitable contributions</vt:lpstr>
      <vt:lpstr>Trends 4 out of 5 companies offer a formal Volunteer Work Program</vt:lpstr>
      <vt:lpstr>2022 US Benchmark Survey</vt:lpstr>
      <vt:lpstr>Paid Time Off &amp; Vacation “Unlimited time off” – are employees taking more or less time off under these policies?</vt:lpstr>
      <vt:lpstr>Sick Time Companies are more likely to accrue or frontload sick time</vt:lpstr>
      <vt:lpstr>Paid Time Off Shutdowns</vt:lpstr>
      <vt:lpstr>Paid Time Off Holidays &amp; Floating Holidays</vt:lpstr>
      <vt:lpstr>Types of Leaves Offered</vt:lpstr>
      <vt:lpstr>Pandemic Leave of Absence Almost two-thirds of companies have a policy</vt:lpstr>
      <vt:lpstr>Pandemic Leave of Absence Eligibility and Duration</vt:lpstr>
      <vt:lpstr>2022 US Benchmark Survey</vt:lpstr>
      <vt:lpstr>Finances – 401(k) Program Summary 100% of companies offer a 401(k) plan</vt:lpstr>
      <vt:lpstr>Finances 401(k) Matching and Vesting</vt:lpstr>
      <vt:lpstr>Finances 401(k) Loans: Any Companies Considering Reducing and/or Eliminating Loans?</vt:lpstr>
      <vt:lpstr>Finances 401(k) Asset Classes Offered: Most Companies Offer Target Date Funds</vt:lpstr>
      <vt:lpstr>Finances 401(k) Investments: How engaged are employees in these accounts?</vt:lpstr>
      <vt:lpstr>Finances 401(k) Costs – Who Pays</vt:lpstr>
      <vt:lpstr>Finances 401(k) Retirement Readiness</vt:lpstr>
      <vt:lpstr>Finances Non-Qualified Deferred Compensation (NQDC) Plans</vt:lpstr>
      <vt:lpstr>Finances About one-third of companies offer student loan assistance</vt:lpstr>
      <vt:lpstr>Finances Other Financial Assistance</vt:lpstr>
      <vt:lpstr>Working Remotely Stipends/Reimbursements More than half of companies offer them</vt:lpstr>
      <vt:lpstr>PowerPoint Presentation</vt:lpstr>
      <vt:lpstr>Benchmark Survey Resources Available to SVEF Members Where to Find Them and How They are Used</vt:lpstr>
      <vt:lpstr>Benchmark Survey Resources Available to SVEF Members Index Example</vt:lpstr>
      <vt:lpstr>PowerPoint Presentation</vt:lpstr>
      <vt:lpstr>2022 US Benchmark Survey</vt:lpstr>
      <vt:lpstr>Critical Illness Insurance More than half of companies now provide Critical Illness Insurance</vt:lpstr>
      <vt:lpstr>Critical Illness Insurance Covered Conditions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Silicon Valley Employers Forum (SVEF)  2021 US Benchmark Survey</dc:title>
  <dc:creator>Barbara Thompson</dc:creator>
  <cp:lastModifiedBy>Matt Gismondi</cp:lastModifiedBy>
  <cp:revision>311</cp:revision>
  <dcterms:created xsi:type="dcterms:W3CDTF">2021-02-08T17:29:36Z</dcterms:created>
  <dcterms:modified xsi:type="dcterms:W3CDTF">2022-03-15T00:59:58Z</dcterms:modified>
</cp:coreProperties>
</file>