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  <p:sldMasterId id="2147483690" r:id="rId4"/>
  </p:sldMasterIdLst>
  <p:notesMasterIdLst>
    <p:notesMasterId r:id="rId7"/>
  </p:notesMasterIdLst>
  <p:sldIdLst>
    <p:sldId id="257" r:id="rId5"/>
    <p:sldId id="34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3196" autoAdjust="0"/>
  </p:normalViewPr>
  <p:slideViewPr>
    <p:cSldViewPr snapToGrid="0">
      <p:cViewPr varScale="1">
        <p:scale>
          <a:sx n="95" d="100"/>
          <a:sy n="95" d="100"/>
        </p:scale>
        <p:origin x="11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-17131"/>
    </p:cViewPr>
  </p:sorterViewPr>
  <p:notesViewPr>
    <p:cSldViewPr snapToGrid="0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%20Gismondi\Box\SVEF\3.%20Benchmarking\US%20Surveys\Benchmarking%20Surveys\2022%20Benchmark\Summary%20Presentation\Analysis\Unlimited%20Vacation%20&amp;%20Sick%20Time%20Correl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Sheet1!$C$24</c:f>
              <c:strCache>
                <c:ptCount val="1"/>
                <c:pt idx="0">
                  <c:v># of companies offering unlimited sick time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A01-4F2E-8744-76152C4E88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Sheet1!$A$25:$A$31</c:f>
              <c:strCache>
                <c:ptCount val="7"/>
                <c:pt idx="0">
                  <c:v>Executives 
(C-Suite)</c:v>
                </c:pt>
                <c:pt idx="1">
                  <c:v>Presidents &amp; VPs</c:v>
                </c:pt>
                <c:pt idx="2">
                  <c:v>Directors</c:v>
                </c:pt>
                <c:pt idx="3">
                  <c:v>Managers</c:v>
                </c:pt>
                <c:pt idx="4">
                  <c:v>Supervisors</c:v>
                </c:pt>
                <c:pt idx="5">
                  <c:v>Salaried (Non-Overtime Eligible Employees)</c:v>
                </c:pt>
                <c:pt idx="6">
                  <c:v>Hourly (Overtime Eligible Employees)</c:v>
                </c:pt>
              </c:strCache>
            </c:strRef>
          </c:cat>
          <c:val>
            <c:numRef>
              <c:f>Sheet1!$C$25:$C$31</c:f>
              <c:numCache>
                <c:formatCode>General</c:formatCode>
                <c:ptCount val="7"/>
                <c:pt idx="0">
                  <c:v>13</c:v>
                </c:pt>
                <c:pt idx="1">
                  <c:v>13</c:v>
                </c:pt>
                <c:pt idx="2">
                  <c:v>13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01-4F2E-8744-76152C4E8878}"/>
            </c:ext>
          </c:extLst>
        </c:ser>
        <c:ser>
          <c:idx val="2"/>
          <c:order val="2"/>
          <c:tx>
            <c:strRef>
              <c:f>Sheet1!$D$24</c:f>
              <c:strCache>
                <c:ptCount val="1"/>
                <c:pt idx="0">
                  <c:v># of companies offering a separate bank of sick time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Sheet1!$A$25:$A$31</c:f>
              <c:strCache>
                <c:ptCount val="7"/>
                <c:pt idx="0">
                  <c:v>Executives 
(C-Suite)</c:v>
                </c:pt>
                <c:pt idx="1">
                  <c:v>Presidents &amp; VPs</c:v>
                </c:pt>
                <c:pt idx="2">
                  <c:v>Directors</c:v>
                </c:pt>
                <c:pt idx="3">
                  <c:v>Managers</c:v>
                </c:pt>
                <c:pt idx="4">
                  <c:v>Supervisors</c:v>
                </c:pt>
                <c:pt idx="5">
                  <c:v>Salaried (Non-Overtime Eligible Employees)</c:v>
                </c:pt>
                <c:pt idx="6">
                  <c:v>Hourly (Overtime Eligible Employees)</c:v>
                </c:pt>
              </c:strCache>
            </c:strRef>
          </c:cat>
          <c:val>
            <c:numRef>
              <c:f>Sheet1!$D$25:$D$31</c:f>
              <c:numCache>
                <c:formatCode>General</c:formatCode>
                <c:ptCount val="7"/>
                <c:pt idx="0">
                  <c:v>29</c:v>
                </c:pt>
                <c:pt idx="1">
                  <c:v>28</c:v>
                </c:pt>
                <c:pt idx="2">
                  <c:v>25</c:v>
                </c:pt>
                <c:pt idx="3">
                  <c:v>23</c:v>
                </c:pt>
                <c:pt idx="4">
                  <c:v>23</c:v>
                </c:pt>
                <c:pt idx="5">
                  <c:v>23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01-4F2E-8744-76152C4E88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75035584"/>
        <c:axId val="75048064"/>
      </c:barChart>
      <c:lineChart>
        <c:grouping val="standard"/>
        <c:varyColors val="0"/>
        <c:ser>
          <c:idx val="0"/>
          <c:order val="0"/>
          <c:tx>
            <c:strRef>
              <c:f>Sheet1!$B$24</c:f>
              <c:strCache>
                <c:ptCount val="1"/>
                <c:pt idx="0">
                  <c:v># of companies offering unlimited vacation </c:v>
                </c:pt>
              </c:strCache>
            </c:strRef>
          </c:tx>
          <c:spPr>
            <a:ln w="28575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3346330152569039E-2"/>
                  <c:y val="-3.00484400445069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01-4F2E-8744-76152C4E8878}"/>
                </c:ext>
              </c:extLst>
            </c:dLbl>
            <c:dLbl>
              <c:idx val="1"/>
              <c:layout>
                <c:manualLayout>
                  <c:x val="-1.3346330152569039E-2"/>
                  <c:y val="-3.28579902585679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A01-4F2E-8744-76152C4E8878}"/>
                </c:ext>
              </c:extLst>
            </c:dLbl>
            <c:dLbl>
              <c:idx val="2"/>
              <c:layout>
                <c:manualLayout>
                  <c:x val="-1.5287340963934772E-2"/>
                  <c:y val="-2.92445600512862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A01-4F2E-8744-76152C4E8878}"/>
                </c:ext>
              </c:extLst>
            </c:dLbl>
            <c:dLbl>
              <c:idx val="3"/>
              <c:layout>
                <c:manualLayout>
                  <c:x val="-1.5287340963934772E-2"/>
                  <c:y val="-3.2169016056414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A01-4F2E-8744-76152C4E8878}"/>
                </c:ext>
              </c:extLst>
            </c:dLbl>
            <c:dLbl>
              <c:idx val="4"/>
              <c:layout>
                <c:manualLayout>
                  <c:x val="-1.5287340963934692E-2"/>
                  <c:y val="-3.2169016056414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A01-4F2E-8744-76152C4E8878}"/>
                </c:ext>
              </c:extLst>
            </c:dLbl>
            <c:dLbl>
              <c:idx val="5"/>
              <c:layout>
                <c:manualLayout>
                  <c:x val="-1.5287340963934772E-2"/>
                  <c:y val="-3.2169016056414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A01-4F2E-8744-76152C4E8878}"/>
                </c:ext>
              </c:extLst>
            </c:dLbl>
            <c:dLbl>
              <c:idx val="6"/>
              <c:layout>
                <c:manualLayout>
                  <c:x val="-8.7356234079627275E-3"/>
                  <c:y val="-2.04711920359004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A01-4F2E-8744-76152C4E887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Sheet1!$A$25:$A$31</c:f>
              <c:strCache>
                <c:ptCount val="7"/>
                <c:pt idx="0">
                  <c:v>Executives 
(C-Suite)</c:v>
                </c:pt>
                <c:pt idx="1">
                  <c:v>Presidents &amp; VPs</c:v>
                </c:pt>
                <c:pt idx="2">
                  <c:v>Directors</c:v>
                </c:pt>
                <c:pt idx="3">
                  <c:v>Managers</c:v>
                </c:pt>
                <c:pt idx="4">
                  <c:v>Supervisors</c:v>
                </c:pt>
                <c:pt idx="5">
                  <c:v>Salaried (Non-Overtime Eligible Employees)</c:v>
                </c:pt>
                <c:pt idx="6">
                  <c:v>Hourly (Overtime Eligible Employees)</c:v>
                </c:pt>
              </c:strCache>
            </c:strRef>
          </c:cat>
          <c:val>
            <c:numRef>
              <c:f>Sheet1!$B$25:$B$31</c:f>
              <c:numCache>
                <c:formatCode>General</c:formatCode>
                <c:ptCount val="7"/>
                <c:pt idx="0">
                  <c:v>42</c:v>
                </c:pt>
                <c:pt idx="1">
                  <c:v>41</c:v>
                </c:pt>
                <c:pt idx="2">
                  <c:v>38</c:v>
                </c:pt>
                <c:pt idx="3">
                  <c:v>35</c:v>
                </c:pt>
                <c:pt idx="4">
                  <c:v>35</c:v>
                </c:pt>
                <c:pt idx="5">
                  <c:v>35</c:v>
                </c:pt>
                <c:pt idx="6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01-4F2E-8744-76152C4E88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5035584"/>
        <c:axId val="75048064"/>
      </c:lineChart>
      <c:catAx>
        <c:axId val="7503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48064"/>
        <c:crosses val="autoZero"/>
        <c:auto val="1"/>
        <c:lblAlgn val="ctr"/>
        <c:lblOffset val="100"/>
        <c:noMultiLvlLbl val="0"/>
      </c:catAx>
      <c:valAx>
        <c:axId val="75048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# of Companies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3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275867376040557E-2"/>
          <c:y val="0.92541600962353265"/>
          <c:w val="0.89672412402590496"/>
          <c:h val="5.99617103508241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35033-E1A6-4614-A828-2923928E3D6E}" type="datetimeFigureOut">
              <a:rPr lang="en-US" smtClean="0"/>
              <a:t>3/18/2022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0878-70E2-4DC6-B87A-F5DABE098C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09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F281B-A608-41A4-91EB-414867A839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6736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5EF281B-A608-41A4-91EB-414867A8396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193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738" y="2331748"/>
            <a:ext cx="9144000" cy="112453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6738" y="3796771"/>
            <a:ext cx="2625195" cy="1655762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add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CA1CF4A1-8999-4E29-89E3-C0A9DCF8BB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378" y="316379"/>
            <a:ext cx="3810000" cy="102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126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738" y="2331748"/>
            <a:ext cx="9144000" cy="112453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6738" y="3796771"/>
            <a:ext cx="2625195" cy="1655762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add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291956"/>
            <a:ext cx="3810000" cy="11811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5821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F292A6-409F-4FA5-B254-E58C9BB166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729" y="6264568"/>
            <a:ext cx="2042337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48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000" b="0" baseline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sub-title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21B9FF-998E-4A02-A127-CC7F4B88E3F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59365" y="6200346"/>
            <a:ext cx="2040890" cy="54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937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B201CB-953B-479F-B0F8-D9859F50BA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0745" y="6227040"/>
            <a:ext cx="2042337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098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063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21B9FF-998E-4A02-A127-CC7F4B88E3F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84384" y="6191440"/>
            <a:ext cx="2040890" cy="54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66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7514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21B9FF-998E-4A02-A127-CC7F4B88E3F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78288" y="6199076"/>
            <a:ext cx="2040890" cy="54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50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84536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738" y="2331748"/>
            <a:ext cx="9144000" cy="112453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6738" y="3796771"/>
            <a:ext cx="2625195" cy="1655762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add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291956"/>
            <a:ext cx="3810000" cy="11811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0771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579E22-2A9E-4832-9FD8-339F7E3F3A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057" y="6227746"/>
            <a:ext cx="1969008" cy="52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0843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21B9FF-998E-4A02-A127-CC7F4B88E3F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84384" y="6255194"/>
            <a:ext cx="2040890" cy="54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533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000" b="0" baseline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sub-title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484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5F0A47-784C-4DAF-9F16-A94F02E837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2937" y="6247145"/>
            <a:ext cx="2042337" cy="54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717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6124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821B9FF-998E-4A02-A127-CC7F4B88E3F9}"/>
              </a:ext>
            </a:extLst>
          </p:cNvPr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184384" y="6215824"/>
            <a:ext cx="2040890" cy="54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688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791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2412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1790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6738" y="2331748"/>
            <a:ext cx="9144000" cy="112453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66738" y="3796771"/>
            <a:ext cx="2625195" cy="1655762"/>
          </a:xfrm>
        </p:spPr>
        <p:txBody>
          <a:bodyPr>
            <a:normAutofit/>
          </a:bodyPr>
          <a:lstStyle>
            <a:lvl1pPr marL="0" indent="0" algn="ctr">
              <a:buNone/>
              <a:defRPr sz="25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add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A37FF1-A9DD-41A0-9EBF-E0733A8E58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1412" y="136525"/>
            <a:ext cx="3810000" cy="102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4023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080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000" b="0" baseline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sub-title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21332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4000" b="0" baseline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sub-title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9E5883-1488-427C-B73E-B049CC7ADD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482" y="6273431"/>
            <a:ext cx="1981200" cy="53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81367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A226009-92C3-4ABA-8F33-B90DD27F47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" y="6209410"/>
            <a:ext cx="2044733" cy="629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6887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2590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E1BCE0-F151-45D6-A392-C9A133B96C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686" y="6161088"/>
            <a:ext cx="2090997" cy="56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4166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7710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DAB127-F559-4E4F-96D3-310A9C8AEE7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630" y="6209856"/>
            <a:ext cx="2090997" cy="560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1636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48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21B9FF-998E-4A02-A127-CC7F4B88E3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9873" y="6253353"/>
            <a:ext cx="2041017" cy="54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99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>
            <a:lvl1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+mj-lt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rgbClr val="003552"/>
                </a:solidFill>
                <a:latin typeface="Georgia" panose="020405020504050203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1895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4731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8302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31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52881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SVEF Confidential - Not for 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74" y="6258718"/>
            <a:ext cx="1981200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862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805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7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823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SVEF Confidential - Not for 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50EFE-8F14-4B3F-8693-4F13D78D71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4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12423"/>
            <a:ext cx="12192000" cy="2903602"/>
          </a:xfrm>
          <a:solidFill>
            <a:srgbClr val="003552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bg1"/>
                </a:solidFill>
                <a:latin typeface="Arial Narrow" panose="020B0606020202030204" pitchFamily="34" charset="0"/>
              </a:rPr>
              <a:t>Silicon Valley Employers Forum (SVEF)</a:t>
            </a:r>
            <a: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br>
              <a:rPr lang="en-US" sz="24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Arial Narrow" panose="020B0606020202030204" pitchFamily="34" charset="0"/>
              </a:rPr>
              <a:t>2022 US Benchmark Survey – Unlimited Vacation &amp; Sick Time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SVEF Confidential -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50EFE-8F14-4B3F-8693-4F13D78D71F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0" y="4616025"/>
            <a:ext cx="12192000" cy="654545"/>
          </a:xfrm>
          <a:prstGeom prst="rect">
            <a:avLst/>
          </a:prstGeom>
          <a:solidFill>
            <a:srgbClr val="528811"/>
          </a:solidFill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 2" pitchFamily="18" charset="2"/>
              <a:buNone/>
              <a:defRPr sz="2500" kern="1200">
                <a:solidFill>
                  <a:srgbClr val="003552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March 17, 2022</a:t>
            </a:r>
          </a:p>
        </p:txBody>
      </p:sp>
    </p:spTree>
    <p:extLst>
      <p:ext uri="{BB962C8B-B14F-4D97-AF65-F5344CB8AC3E}">
        <p14:creationId xmlns:p14="http://schemas.microsoft.com/office/powerpoint/2010/main" val="2743727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31" y="30995"/>
            <a:ext cx="10943278" cy="1278609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dirty="0">
                <a:latin typeface="Arial Narrow" panose="020B0606020202030204" pitchFamily="34" charset="0"/>
              </a:rPr>
              <a:t>Unlimited Vacation &amp; Sick Time</a:t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sz="2800" i="1" dirty="0">
                <a:solidFill>
                  <a:srgbClr val="002060"/>
                </a:solidFill>
                <a:latin typeface="Arial Narrow" panose="020B0606020202030204" pitchFamily="34" charset="0"/>
              </a:rPr>
              <a:t>Most companies offering unlimited vacation have separate sick time banks</a:t>
            </a:r>
            <a:endParaRPr lang="en-US" sz="2400" i="1" dirty="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SVEF Confidential - Not for 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8E50EFE-8F14-4B3F-8693-4F13D78D71F9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4BF785-49A4-41A5-ABA0-B8B56D0639CF}"/>
              </a:ext>
            </a:extLst>
          </p:cNvPr>
          <p:cNvSpPr txBox="1"/>
          <p:nvPr/>
        </p:nvSpPr>
        <p:spPr>
          <a:xfrm>
            <a:off x="492372" y="5737609"/>
            <a:ext cx="11254154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Excluding hourly employees, about two-thirds of companies offering unlimited vacation have separate sick time banks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65FBB1B-297C-4B86-9E60-2FC37FF3F7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0361641"/>
              </p:ext>
            </p:extLst>
          </p:nvPr>
        </p:nvGraphicFramePr>
        <p:xfrm>
          <a:off x="280732" y="1195752"/>
          <a:ext cx="11630538" cy="434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444722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9638</TotalTime>
  <Words>80</Words>
  <Application>Microsoft Office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 Narrow</vt:lpstr>
      <vt:lpstr>Calibri</vt:lpstr>
      <vt:lpstr>Calibri Light</vt:lpstr>
      <vt:lpstr>Georgia</vt:lpstr>
      <vt:lpstr>Wingdings 2</vt:lpstr>
      <vt:lpstr>HDOfficeLightV0</vt:lpstr>
      <vt:lpstr>1_HDOfficeLightV0</vt:lpstr>
      <vt:lpstr>2_HDOfficeLightV0</vt:lpstr>
      <vt:lpstr>3_HDOfficeLightV0</vt:lpstr>
      <vt:lpstr>Silicon Valley Employers Forum (SVEF)  2022 US Benchmark Survey – Unlimited Vacation &amp; Sick Time</vt:lpstr>
      <vt:lpstr>Unlimited Vacation &amp; Sick Time Most companies offering unlimited vacation have separate sick time banks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Silicon Valley Employers Forum (SVEF)  2021 US Benchmark Survey</dc:title>
  <dc:creator>Barbara Thompson</dc:creator>
  <cp:lastModifiedBy>Matt Gismondi</cp:lastModifiedBy>
  <cp:revision>317</cp:revision>
  <dcterms:created xsi:type="dcterms:W3CDTF">2021-02-08T17:29:36Z</dcterms:created>
  <dcterms:modified xsi:type="dcterms:W3CDTF">2022-03-18T18:44:41Z</dcterms:modified>
</cp:coreProperties>
</file>