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  <p:sldMasterId id="2147483690" r:id="rId4"/>
  </p:sldMasterIdLst>
  <p:notesMasterIdLst>
    <p:notesMasterId r:id="rId7"/>
  </p:notesMasterIdLst>
  <p:sldIdLst>
    <p:sldId id="257" r:id="rId5"/>
    <p:sldId id="3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3196" autoAdjust="0"/>
  </p:normalViewPr>
  <p:slideViewPr>
    <p:cSldViewPr snapToGrid="0">
      <p:cViewPr varScale="1">
        <p:scale>
          <a:sx n="95" d="100"/>
          <a:sy n="95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7131"/>
    </p:cViewPr>
  </p:sorterViewPr>
  <p:notesViewPr>
    <p:cSldViewPr snapToGrid="0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%20Gismondi\Box\SVEF\3.%20Benchmarking\US%20Surveys\Benchmarking%20Surveys\2022%20Benchmark\Summary%20Presentation\Analysis\Unlimited%20Vacation,%20PTO%20&amp;%20Sick%20Time%20Correl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Sheet1!$C$63</c:f>
              <c:strCache>
                <c:ptCount val="1"/>
                <c:pt idx="0">
                  <c:v># of companies including sick time in PTO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Sheet1!$A$64:$A$70</c:f>
              <c:strCache>
                <c:ptCount val="7"/>
                <c:pt idx="0">
                  <c:v>Executives 
(C-Suite)</c:v>
                </c:pt>
                <c:pt idx="1">
                  <c:v>Presidents &amp; VPs</c:v>
                </c:pt>
                <c:pt idx="2">
                  <c:v>Directors</c:v>
                </c:pt>
                <c:pt idx="3">
                  <c:v>Managers</c:v>
                </c:pt>
                <c:pt idx="4">
                  <c:v>Supervisors</c:v>
                </c:pt>
                <c:pt idx="5">
                  <c:v>Salaried (Non-Overtime Eligible Employees)</c:v>
                </c:pt>
                <c:pt idx="6">
                  <c:v>Hourly (Overtime Eligible Employees)</c:v>
                </c:pt>
              </c:strCache>
            </c:strRef>
          </c:cat>
          <c:val>
            <c:numRef>
              <c:f>Sheet1!$C$64:$C$70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1-4D19-9E1C-C723C8CD5EDC}"/>
            </c:ext>
          </c:extLst>
        </c:ser>
        <c:ser>
          <c:idx val="2"/>
          <c:order val="2"/>
          <c:tx>
            <c:strRef>
              <c:f>Sheet1!$D$63</c:f>
              <c:strCache>
                <c:ptCount val="1"/>
                <c:pt idx="0">
                  <c:v># of companies offering separate sick time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Sheet1!$A$64:$A$70</c:f>
              <c:strCache>
                <c:ptCount val="7"/>
                <c:pt idx="0">
                  <c:v>Executives 
(C-Suite)</c:v>
                </c:pt>
                <c:pt idx="1">
                  <c:v>Presidents &amp; VPs</c:v>
                </c:pt>
                <c:pt idx="2">
                  <c:v>Directors</c:v>
                </c:pt>
                <c:pt idx="3">
                  <c:v>Managers</c:v>
                </c:pt>
                <c:pt idx="4">
                  <c:v>Supervisors</c:v>
                </c:pt>
                <c:pt idx="5">
                  <c:v>Salaried (Non-Overtime Eligible Employees)</c:v>
                </c:pt>
                <c:pt idx="6">
                  <c:v>Hourly (Overtime Eligible Employees)</c:v>
                </c:pt>
              </c:strCache>
            </c:strRef>
          </c:cat>
          <c:val>
            <c:numRef>
              <c:f>Sheet1!$D$64:$D$70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1-4D19-9E1C-C723C8CD5EDC}"/>
            </c:ext>
          </c:extLst>
        </c:ser>
        <c:ser>
          <c:idx val="3"/>
          <c:order val="3"/>
          <c:tx>
            <c:strRef>
              <c:f>Sheet1!$E$63</c:f>
              <c:strCache>
                <c:ptCount val="1"/>
                <c:pt idx="0">
                  <c:v># of companies offering unlimited sick time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Sheet1!$A$64:$A$70</c:f>
              <c:strCache>
                <c:ptCount val="7"/>
                <c:pt idx="0">
                  <c:v>Executives 
(C-Suite)</c:v>
                </c:pt>
                <c:pt idx="1">
                  <c:v>Presidents &amp; VPs</c:v>
                </c:pt>
                <c:pt idx="2">
                  <c:v>Directors</c:v>
                </c:pt>
                <c:pt idx="3">
                  <c:v>Managers</c:v>
                </c:pt>
                <c:pt idx="4">
                  <c:v>Supervisors</c:v>
                </c:pt>
                <c:pt idx="5">
                  <c:v>Salaried (Non-Overtime Eligible Employees)</c:v>
                </c:pt>
                <c:pt idx="6">
                  <c:v>Hourly (Overtime Eligible Employees)</c:v>
                </c:pt>
              </c:strCache>
            </c:strRef>
          </c:cat>
          <c:val>
            <c:numRef>
              <c:f>Sheet1!$E$64:$E$70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1-4D19-9E1C-C723C8CD5E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085923984"/>
        <c:axId val="1085926064"/>
      </c:barChart>
      <c:lineChart>
        <c:grouping val="standard"/>
        <c:varyColors val="0"/>
        <c:ser>
          <c:idx val="0"/>
          <c:order val="0"/>
          <c:tx>
            <c:strRef>
              <c:f>Sheet1!$B$63</c:f>
              <c:strCache>
                <c:ptCount val="1"/>
                <c:pt idx="0">
                  <c:v># of companies offering PTO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20636722744689E-2"/>
                  <c:y val="-3.4207137562889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E1-4D19-9E1C-C723C8CD5EDC}"/>
                </c:ext>
              </c:extLst>
            </c:dLbl>
            <c:dLbl>
              <c:idx val="1"/>
              <c:layout>
                <c:manualLayout>
                  <c:x val="-1.620636722744689E-2"/>
                  <c:y val="-3.731687734133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E1-4D19-9E1C-C723C8CD5EDC}"/>
                </c:ext>
              </c:extLst>
            </c:dLbl>
            <c:dLbl>
              <c:idx val="2"/>
              <c:layout>
                <c:manualLayout>
                  <c:x val="-1.4959723594566408E-2"/>
                  <c:y val="-3.7316877341334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E1-4D19-9E1C-C723C8CD5EDC}"/>
                </c:ext>
              </c:extLst>
            </c:dLbl>
            <c:dLbl>
              <c:idx val="3"/>
              <c:layout>
                <c:manualLayout>
                  <c:x val="-1.7453010860327422E-2"/>
                  <c:y val="-3.4207137562889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E1-4D19-9E1C-C723C8CD5EDC}"/>
                </c:ext>
              </c:extLst>
            </c:dLbl>
            <c:dLbl>
              <c:idx val="4"/>
              <c:layout>
                <c:manualLayout>
                  <c:x val="-1.4959723594566453E-2"/>
                  <c:y val="-3.4207137562889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E1-4D19-9E1C-C723C8CD5EDC}"/>
                </c:ext>
              </c:extLst>
            </c:dLbl>
            <c:dLbl>
              <c:idx val="5"/>
              <c:layout>
                <c:manualLayout>
                  <c:x val="-1.9946298126088575E-2"/>
                  <c:y val="-3.4207137562889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E1-4D19-9E1C-C723C8CD5EDC}"/>
                </c:ext>
              </c:extLst>
            </c:dLbl>
            <c:dLbl>
              <c:idx val="6"/>
              <c:layout>
                <c:manualLayout>
                  <c:x val="-1.3713079961686013E-2"/>
                  <c:y val="-3.2203436727691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E1-4D19-9E1C-C723C8CD5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Sheet1!$A$64:$A$70</c:f>
              <c:strCache>
                <c:ptCount val="7"/>
                <c:pt idx="0">
                  <c:v>Executives 
(C-Suite)</c:v>
                </c:pt>
                <c:pt idx="1">
                  <c:v>Presidents &amp; VPs</c:v>
                </c:pt>
                <c:pt idx="2">
                  <c:v>Directors</c:v>
                </c:pt>
                <c:pt idx="3">
                  <c:v>Managers</c:v>
                </c:pt>
                <c:pt idx="4">
                  <c:v>Supervisors</c:v>
                </c:pt>
                <c:pt idx="5">
                  <c:v>Salaried (Non-Overtime Eligible Employees)</c:v>
                </c:pt>
                <c:pt idx="6">
                  <c:v>Hourly (Overtime Eligible Employees)</c:v>
                </c:pt>
              </c:strCache>
            </c:strRef>
          </c:cat>
          <c:val>
            <c:numRef>
              <c:f>Sheet1!$B$64:$B$70</c:f>
              <c:numCache>
                <c:formatCode>General</c:formatCode>
                <c:ptCount val="7"/>
                <c:pt idx="0">
                  <c:v>13</c:v>
                </c:pt>
                <c:pt idx="1">
                  <c:v>14</c:v>
                </c:pt>
                <c:pt idx="2">
                  <c:v>16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E1-4D19-9E1C-C723C8CD5E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85923984"/>
        <c:axId val="1085926064"/>
      </c:lineChart>
      <c:catAx>
        <c:axId val="108592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926064"/>
        <c:crosses val="autoZero"/>
        <c:auto val="1"/>
        <c:lblAlgn val="ctr"/>
        <c:lblOffset val="100"/>
        <c:noMultiLvlLbl val="0"/>
      </c:catAx>
      <c:valAx>
        <c:axId val="108592606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92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30335463587239"/>
          <c:y val="0.85848480255478588"/>
          <c:w val="0.6257671624382467"/>
          <c:h val="0.122856758774547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35033-E1A6-4614-A828-2923928E3D6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0878-70E2-4DC6-B87A-F5DABE09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0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F281B-A608-41A4-91EB-414867A839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73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F281B-A608-41A4-91EB-414867A839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19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A1CF4A1-8999-4E29-89E3-C0A9DCF8BB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8" y="316379"/>
            <a:ext cx="3810000" cy="10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91956"/>
            <a:ext cx="3810000" cy="11811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821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292A6-409F-4FA5-B254-E58C9BB166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729" y="6264568"/>
            <a:ext cx="2042337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4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59365" y="6200346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3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B201CB-953B-479F-B0F8-D9859F50BA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745" y="6227040"/>
            <a:ext cx="2042337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98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06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84384" y="6191440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514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78288" y="6199076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5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453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91956"/>
            <a:ext cx="3810000" cy="11811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0771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579E22-2A9E-4832-9FD8-339F7E3F3A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57" y="6227746"/>
            <a:ext cx="1969008" cy="52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84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84384" y="6255194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53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484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5F0A47-784C-4DAF-9F16-A94F02E83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937" y="6247145"/>
            <a:ext cx="2042337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1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124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84384" y="6215824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68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791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241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179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A37FF1-A9DD-41A0-9EBF-E0733A8E58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1412" y="136525"/>
            <a:ext cx="3810000" cy="10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02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8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1332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E5883-1488-427C-B73E-B049CC7AD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82" y="6273431"/>
            <a:ext cx="1981200" cy="5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13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A226009-92C3-4ABA-8F33-B90DD27F4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" y="6209410"/>
            <a:ext cx="2044733" cy="62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88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59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E1BCE0-F151-45D6-A392-C9A133B96C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686" y="6161088"/>
            <a:ext cx="2090997" cy="56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166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7710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DAB127-F559-4E4F-96D3-310A9C8AEE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30" y="6209856"/>
            <a:ext cx="2090997" cy="56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63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48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9873" y="6253353"/>
            <a:ext cx="2041017" cy="54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9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89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7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3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62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0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2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4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2423"/>
            <a:ext cx="12192000" cy="2903602"/>
          </a:xfrm>
          <a:solidFill>
            <a:srgbClr val="003552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Silicon Valley Employers Forum (SVEF)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b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2022 US Benchmark Survey – PTO &amp; Sick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50EFE-8F14-4B3F-8693-4F13D78D71F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4616025"/>
            <a:ext cx="12192000" cy="654545"/>
          </a:xfrm>
          <a:prstGeom prst="rect">
            <a:avLst/>
          </a:prstGeom>
          <a:solidFill>
            <a:srgbClr val="52881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500" kern="1200">
                <a:solidFill>
                  <a:srgbClr val="003552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March 20, 2022</a:t>
            </a:r>
          </a:p>
        </p:txBody>
      </p:sp>
    </p:spTree>
    <p:extLst>
      <p:ext uri="{BB962C8B-B14F-4D97-AF65-F5344CB8AC3E}">
        <p14:creationId xmlns:p14="http://schemas.microsoft.com/office/powerpoint/2010/main" val="2743727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31" y="30995"/>
            <a:ext cx="10943278" cy="127860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Paid Time Off (PTO) &amp; Sick Time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sz="2800" i="1" dirty="0">
                <a:solidFill>
                  <a:srgbClr val="002060"/>
                </a:solidFill>
                <a:latin typeface="Arial Narrow" panose="020B0606020202030204" pitchFamily="34" charset="0"/>
              </a:rPr>
              <a:t>Most companies offering PTO do not have separate sick time banks</a:t>
            </a:r>
            <a:endParaRPr lang="en-US" sz="2400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50EFE-8F14-4B3F-8693-4F13D78D71F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BF785-49A4-41A5-ABA0-B8B56D0639CF}"/>
              </a:ext>
            </a:extLst>
          </p:cNvPr>
          <p:cNvSpPr txBox="1"/>
          <p:nvPr/>
        </p:nvSpPr>
        <p:spPr>
          <a:xfrm>
            <a:off x="140365" y="5743623"/>
            <a:ext cx="119112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Most companies offering PTO include sick time in PTO, with more than two-thirds of companies doing so for hourly employees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ADA164C-1EF1-4613-A72A-2267523AC9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8161"/>
              </p:ext>
            </p:extLst>
          </p:nvPr>
        </p:nvGraphicFramePr>
        <p:xfrm>
          <a:off x="785446" y="1484642"/>
          <a:ext cx="10699820" cy="408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44472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9660</TotalTime>
  <Words>86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 Narrow</vt:lpstr>
      <vt:lpstr>Calibri</vt:lpstr>
      <vt:lpstr>Calibri Light</vt:lpstr>
      <vt:lpstr>Georgia</vt:lpstr>
      <vt:lpstr>Wingdings 2</vt:lpstr>
      <vt:lpstr>HDOfficeLightV0</vt:lpstr>
      <vt:lpstr>1_HDOfficeLightV0</vt:lpstr>
      <vt:lpstr>2_HDOfficeLightV0</vt:lpstr>
      <vt:lpstr>3_HDOfficeLightV0</vt:lpstr>
      <vt:lpstr>Silicon Valley Employers Forum (SVEF)  2022 US Benchmark Survey – PTO &amp; Sick Time</vt:lpstr>
      <vt:lpstr>Paid Time Off (PTO) &amp; Sick Time Most companies offering PTO do not have separate sick time banks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Valley Employers Forum (SVEF)  2021 US Benchmark Survey</dc:title>
  <dc:creator>Barbara Thompson</dc:creator>
  <cp:lastModifiedBy>Matt Gismondi</cp:lastModifiedBy>
  <cp:revision>320</cp:revision>
  <dcterms:created xsi:type="dcterms:W3CDTF">2021-02-08T17:29:36Z</dcterms:created>
  <dcterms:modified xsi:type="dcterms:W3CDTF">2022-03-21T15:59:58Z</dcterms:modified>
</cp:coreProperties>
</file>