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Ex1.xml" ContentType="application/vnd.ms-office.chartex+xml"/>
  <Override PartName="/ppt/charts/style23.xml" ContentType="application/vnd.ms-office.chartstyle+xml"/>
  <Override PartName="/ppt/charts/colors23.xml" ContentType="application/vnd.ms-office.chartcolorstyle+xml"/>
  <Override PartName="/ppt/charts/chart2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7.xml" ContentType="application/vnd.openxmlformats-officedocument.presentationml.notesSlide+xml"/>
  <Override PartName="/ppt/charts/chart2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2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3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53.xml" ContentType="application/vnd.openxmlformats-officedocument.presentationml.notesSlide+xml"/>
  <Override PartName="/ppt/charts/chart3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2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54.xml" ContentType="application/vnd.openxmlformats-officedocument.presentationml.notesSlide+xml"/>
  <Override PartName="/ppt/charts/chart33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4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55.xml" ContentType="application/vnd.openxmlformats-officedocument.presentationml.notesSlide+xml"/>
  <Override PartName="/ppt/charts/chart35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6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56.xml" ContentType="application/vnd.openxmlformats-officedocument.presentationml.notesSlide+xml"/>
  <Override PartName="/ppt/charts/chart37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57.xml" ContentType="application/vnd.openxmlformats-officedocument.presentationml.notesSlide+xml"/>
  <Override PartName="/ppt/charts/chart38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58.xml" ContentType="application/vnd.openxmlformats-officedocument.presentationml.notesSlide+xml"/>
  <Override PartName="/ppt/charts/chart39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59.xml" ContentType="application/vnd.openxmlformats-officedocument.presentationml.notesSlide+xml"/>
  <Override PartName="/ppt/charts/chart40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60.xml" ContentType="application/vnd.openxmlformats-officedocument.presentationml.notesSlide+xml"/>
  <Override PartName="/ppt/charts/chart41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61.xml" ContentType="application/vnd.openxmlformats-officedocument.presentationml.notesSlide+xml"/>
  <Override PartName="/ppt/charts/chart42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62.xml" ContentType="application/vnd.openxmlformats-officedocument.presentationml.notesSlide+xml"/>
  <Override PartName="/ppt/charts/chart43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44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5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charts/chart46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7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72.xml" ContentType="application/vnd.openxmlformats-officedocument.presentationml.notesSlide+xml"/>
  <Override PartName="/ppt/charts/chart48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rts/chart49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0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78.xml" ContentType="application/vnd.openxmlformats-officedocument.presentationml.notesSlide+xml"/>
  <Override PartName="/ppt/charts/chart51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2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79.xml" ContentType="application/vnd.openxmlformats-officedocument.presentationml.notesSlide+xml"/>
  <Override PartName="/ppt/charts/chart53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4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80.xml" ContentType="application/vnd.openxmlformats-officedocument.presentationml.notesSlide+xml"/>
  <Override PartName="/ppt/charts/chart55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6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81.xml" ContentType="application/vnd.openxmlformats-officedocument.presentationml.notesSlide+xml"/>
  <Override PartName="/ppt/charts/chart57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8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charts/chart59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0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charts/chart61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2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97.xml" ContentType="application/vnd.openxmlformats-officedocument.presentationml.notesSlide+xml"/>
  <Override PartName="/ppt/charts/chart63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00"/>
  </p:notesMasterIdLst>
  <p:sldIdLst>
    <p:sldId id="257" r:id="rId3"/>
    <p:sldId id="365" r:id="rId4"/>
    <p:sldId id="334" r:id="rId5"/>
    <p:sldId id="264" r:id="rId6"/>
    <p:sldId id="488" r:id="rId7"/>
    <p:sldId id="361" r:id="rId8"/>
    <p:sldId id="555" r:id="rId9"/>
    <p:sldId id="557" r:id="rId10"/>
    <p:sldId id="554" r:id="rId11"/>
    <p:sldId id="558" r:id="rId12"/>
    <p:sldId id="560" r:id="rId13"/>
    <p:sldId id="561" r:id="rId14"/>
    <p:sldId id="563" r:id="rId15"/>
    <p:sldId id="566" r:id="rId16"/>
    <p:sldId id="567" r:id="rId17"/>
    <p:sldId id="568" r:id="rId18"/>
    <p:sldId id="564" r:id="rId19"/>
    <p:sldId id="436" r:id="rId20"/>
    <p:sldId id="492" r:id="rId21"/>
    <p:sldId id="496" r:id="rId22"/>
    <p:sldId id="497" r:id="rId23"/>
    <p:sldId id="498" r:id="rId24"/>
    <p:sldId id="500" r:id="rId25"/>
    <p:sldId id="501" r:id="rId26"/>
    <p:sldId id="502" r:id="rId27"/>
    <p:sldId id="440" r:id="rId28"/>
    <p:sldId id="552" r:id="rId29"/>
    <p:sldId id="505" r:id="rId30"/>
    <p:sldId id="506" r:id="rId31"/>
    <p:sldId id="507" r:id="rId32"/>
    <p:sldId id="510" r:id="rId33"/>
    <p:sldId id="511" r:id="rId34"/>
    <p:sldId id="396" r:id="rId35"/>
    <p:sldId id="569" r:id="rId36"/>
    <p:sldId id="570" r:id="rId37"/>
    <p:sldId id="571" r:id="rId38"/>
    <p:sldId id="572" r:id="rId39"/>
    <p:sldId id="394" r:id="rId40"/>
    <p:sldId id="512" r:id="rId41"/>
    <p:sldId id="513" r:id="rId42"/>
    <p:sldId id="541" r:id="rId43"/>
    <p:sldId id="540" r:id="rId44"/>
    <p:sldId id="514" r:id="rId45"/>
    <p:sldId id="542" r:id="rId46"/>
    <p:sldId id="543" r:id="rId47"/>
    <p:sldId id="362" r:id="rId48"/>
    <p:sldId id="516" r:id="rId49"/>
    <p:sldId id="517" r:id="rId50"/>
    <p:sldId id="518" r:id="rId51"/>
    <p:sldId id="547" r:id="rId52"/>
    <p:sldId id="398" r:id="rId53"/>
    <p:sldId id="455" r:id="rId54"/>
    <p:sldId id="573" r:id="rId55"/>
    <p:sldId id="575" r:id="rId56"/>
    <p:sldId id="576" r:id="rId57"/>
    <p:sldId id="525" r:id="rId58"/>
    <p:sldId id="577" r:id="rId59"/>
    <p:sldId id="578" r:id="rId60"/>
    <p:sldId id="579" r:id="rId61"/>
    <p:sldId id="580" r:id="rId62"/>
    <p:sldId id="581" r:id="rId63"/>
    <p:sldId id="582" r:id="rId64"/>
    <p:sldId id="583" r:id="rId65"/>
    <p:sldId id="456" r:id="rId66"/>
    <p:sldId id="584" r:id="rId67"/>
    <p:sldId id="460" r:id="rId68"/>
    <p:sldId id="519" r:id="rId69"/>
    <p:sldId id="520" r:id="rId70"/>
    <p:sldId id="522" r:id="rId71"/>
    <p:sldId id="458" r:id="rId72"/>
    <p:sldId id="586" r:id="rId73"/>
    <p:sldId id="588" r:id="rId74"/>
    <p:sldId id="461" r:id="rId75"/>
    <p:sldId id="459" r:id="rId76"/>
    <p:sldId id="397" r:id="rId77"/>
    <p:sldId id="589" r:id="rId78"/>
    <p:sldId id="553" r:id="rId79"/>
    <p:sldId id="556" r:id="rId80"/>
    <p:sldId id="559" r:id="rId81"/>
    <p:sldId id="562" r:id="rId82"/>
    <p:sldId id="565" r:id="rId83"/>
    <p:sldId id="493" r:id="rId84"/>
    <p:sldId id="495" r:id="rId85"/>
    <p:sldId id="494" r:id="rId86"/>
    <p:sldId id="499" r:id="rId87"/>
    <p:sldId id="504" r:id="rId88"/>
    <p:sldId id="509" r:id="rId89"/>
    <p:sldId id="489" r:id="rId90"/>
    <p:sldId id="508" r:id="rId91"/>
    <p:sldId id="515" r:id="rId92"/>
    <p:sldId id="544" r:id="rId93"/>
    <p:sldId id="545" r:id="rId94"/>
    <p:sldId id="548" r:id="rId95"/>
    <p:sldId id="574" r:id="rId96"/>
    <p:sldId id="521" r:id="rId97"/>
    <p:sldId id="587" r:id="rId98"/>
    <p:sldId id="585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0964" autoAdjust="0"/>
  </p:normalViewPr>
  <p:slideViewPr>
    <p:cSldViewPr snapToGrid="0">
      <p:cViewPr varScale="1">
        <p:scale>
          <a:sx n="92" d="100"/>
          <a:sy n="92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6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5.jpg"/><Relationship Id="rId17" Type="http://schemas.openxmlformats.org/officeDocument/2006/relationships/oleObject" Target="file:///C:\Users\Matt%20Gismondi\Box\SVEF\3.%20Benchmarking\Country%20Surveys\India%20&amp;%20UK\2021%20India%20&amp;%20UK\UK\Summary%20Presentation\2021%20UK%20Benchmark%20Survey%20-%20MG%20Analysis.xlsx" TargetMode="External"/><Relationship Id="rId2" Type="http://schemas.microsoft.com/office/2011/relationships/chartColorStyle" Target="colors1.xml"/><Relationship Id="rId16" Type="http://schemas.openxmlformats.org/officeDocument/2006/relationships/image" Target="../media/image19.jpg"/><Relationship Id="rId1" Type="http://schemas.microsoft.com/office/2011/relationships/chartStyle" Target="style1.xml"/><Relationship Id="rId6" Type="http://schemas.openxmlformats.org/officeDocument/2006/relationships/image" Target="../media/image10.jpg"/><Relationship Id="rId11" Type="http://schemas.openxmlformats.org/officeDocument/2006/relationships/image" Target="../media/image14.jpg"/><Relationship Id="rId5" Type="http://schemas.openxmlformats.org/officeDocument/2006/relationships/image" Target="../media/image9.jpg"/><Relationship Id="rId15" Type="http://schemas.openxmlformats.org/officeDocument/2006/relationships/image" Target="../media/image18.jpg"/><Relationship Id="rId10" Type="http://schemas.openxmlformats.org/officeDocument/2006/relationships/hyperlink" Target="http://graphicdesign.stackexchange.com/questions/68399/why-do-most-of-the-well-known-currency-symbols-have-strikeouts-in-their-symbols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7.jp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%20Gismondi\Box\SVEF\3.%20Benchmarking\Country%20Surveys\India%20&amp;%20UK\2021%20India%20&amp;%20UK\UK\Summary%20Presentation\2021%20UK%20Benchmark%20Survey%20-%20MG%20Analysi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%20Gismondi\Box\SVEF\3.%20Benchmarking\Country%20Surveys\India%20&amp;%20UK\2021%20India%20&amp;%20UK\UK\Reporting\Master%20File\2021%20UK%20Benchmark%20Survey%20Master%20File%20-%20Alison%20(1)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%20Gismondi\Box\SVEF\3.%20Benchmarking\Country%20Surveys\India%20&amp;%20UK\2021%20India%20&amp;%20UK\UK\Reporting\Master%20File\2021%20UK%20Benchmark%20Survey%20Master%20File%20-%20Alison%20(1)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%20Gismondi\Box\SVEF\3.%20Benchmarking\Country%20Surveys\India%20&amp;%20UK\2021%20India%20&amp;%20UK\UK\Reporting\Master%20File\2021%20UK%20Benchmark%20Survey%20Master%20File%20-%20Alison%20(1)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%20Gismondi\Box\SVEF\3.%20Benchmarking\Country%20Surveys\India%20&amp;%20UK\2021%20India%20&amp;%20UK\UK\Summary%20Presentation\2021%20UK%20Benchmark%20Survey%20-%20MG%20Analysis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\Downloads\2021%20UK%20Benchmark%20Survey%20Master%20File%20-%20Alison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1-E93A-4D8F-ADE9-C9657E4120B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3-E93A-4D8F-ADE9-C9657E4120B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5-E93A-4D8F-ADE9-C9657E4120B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7-E93A-4D8F-ADE9-C9657E4120B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9-E93A-4D8F-ADE9-C9657E4120B8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B-E93A-4D8F-ADE9-C9657E4120B8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9">
                  <a:extLs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D-E93A-4D8F-ADE9-C9657E4120B8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F-E93A-4D8F-ADE9-C9657E4120B8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11-E93A-4D8F-ADE9-C9657E4120B8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13-E93A-4D8F-ADE9-C9657E4120B8}"/>
              </c:ext>
            </c:extLst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15-E93A-4D8F-ADE9-C9657E4120B8}"/>
              </c:ext>
            </c:extLst>
          </c:dPt>
          <c:dPt>
            <c:idx val="11"/>
            <c:invertIfNegative val="0"/>
            <c:bubble3D val="0"/>
            <c:spPr>
              <a:blipFill>
                <a:blip xmlns:r="http://schemas.openxmlformats.org/officeDocument/2006/relationships"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17-E93A-4D8F-ADE9-C9657E4120B8}"/>
              </c:ext>
            </c:extLst>
          </c:dPt>
          <c:dPt>
            <c:idx val="12"/>
            <c:invertIfNegative val="0"/>
            <c:bubble3D val="0"/>
            <c:spPr>
              <a:blipFill>
                <a:blip xmlns:r="http://schemas.openxmlformats.org/officeDocument/2006/relationships"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19-E93A-4D8F-ADE9-C9657E4120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'Benefits Summary'!$A$5:$A$17</c:f>
              <c:strCache>
                <c:ptCount val="13"/>
                <c:pt idx="0">
                  <c:v>Private Medical Insurance</c:v>
                </c:pt>
                <c:pt idx="1">
                  <c:v>Supplemental Life Assurance</c:v>
                </c:pt>
                <c:pt idx="2">
                  <c:v>Wellness Programs</c:v>
                </c:pt>
                <c:pt idx="3">
                  <c:v>Employee Assistance Program</c:v>
                </c:pt>
                <c:pt idx="4">
                  <c:v>Income Protection</c:v>
                </c:pt>
                <c:pt idx="5">
                  <c:v>Perks &amp; Allowances</c:v>
                </c:pt>
                <c:pt idx="6">
                  <c:v>Supplemental Retirement Benefit</c:v>
                </c:pt>
                <c:pt idx="7">
                  <c:v>Dental</c:v>
                </c:pt>
                <c:pt idx="8">
                  <c:v>Vision</c:v>
                </c:pt>
                <c:pt idx="9">
                  <c:v>Sickness Absence</c:v>
                </c:pt>
                <c:pt idx="10">
                  <c:v>Voluntary Benefits</c:v>
                </c:pt>
                <c:pt idx="11">
                  <c:v>Critical Illness</c:v>
                </c:pt>
                <c:pt idx="12">
                  <c:v>Supplemental Accident</c:v>
                </c:pt>
              </c:strCache>
            </c:strRef>
          </c:cat>
          <c:val>
            <c:numRef>
              <c:f>'Benefits Summary'!$B$5:$B$17</c:f>
              <c:numCache>
                <c:formatCode>General</c:formatCode>
                <c:ptCount val="13"/>
                <c:pt idx="0">
                  <c:v>58</c:v>
                </c:pt>
                <c:pt idx="1">
                  <c:v>58</c:v>
                </c:pt>
                <c:pt idx="2">
                  <c:v>58</c:v>
                </c:pt>
                <c:pt idx="3">
                  <c:v>57</c:v>
                </c:pt>
                <c:pt idx="4">
                  <c:v>54</c:v>
                </c:pt>
                <c:pt idx="5">
                  <c:v>53</c:v>
                </c:pt>
                <c:pt idx="6">
                  <c:v>53</c:v>
                </c:pt>
                <c:pt idx="7">
                  <c:v>52</c:v>
                </c:pt>
                <c:pt idx="8">
                  <c:v>44</c:v>
                </c:pt>
                <c:pt idx="9">
                  <c:v>43</c:v>
                </c:pt>
                <c:pt idx="10">
                  <c:v>37</c:v>
                </c:pt>
                <c:pt idx="11">
                  <c:v>23</c:v>
                </c:pt>
                <c:pt idx="1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93A-4D8F-ADE9-C9657E4120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836617727"/>
        <c:axId val="1836626463"/>
      </c:barChart>
      <c:catAx>
        <c:axId val="183661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626463"/>
        <c:crosses val="autoZero"/>
        <c:auto val="1"/>
        <c:lblAlgn val="ctr"/>
        <c:lblOffset val="100"/>
        <c:noMultiLvlLbl val="0"/>
      </c:catAx>
      <c:valAx>
        <c:axId val="1836626463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Companies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617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7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</a:t>
            </a:r>
            <a:r>
              <a:rPr lang="en-GB" dirty="0"/>
              <a:t>20 Private Medical Coverages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'types of cover under pmi'!$C$61</c:f>
              <c:strCache>
                <c:ptCount val="1"/>
                <c:pt idx="0">
                  <c:v>Companies covering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'types of cover under pmi'!$B$62:$B$81</c:f>
              <c:strCache>
                <c:ptCount val="20"/>
                <c:pt idx="0">
                  <c:v>Annual check ups</c:v>
                </c:pt>
                <c:pt idx="1">
                  <c:v>Maternity</c:v>
                </c:pt>
                <c:pt idx="2">
                  <c:v>Dental</c:v>
                </c:pt>
                <c:pt idx="3">
                  <c:v>Vision</c:v>
                </c:pt>
                <c:pt idx="4">
                  <c:v>Prescription drugs</c:v>
                </c:pt>
                <c:pt idx="5">
                  <c:v>Primary care/GP</c:v>
                </c:pt>
                <c:pt idx="6">
                  <c:v>Pre-hospitalisation</c:v>
                </c:pt>
                <c:pt idx="7">
                  <c:v>Post-hospitalisation</c:v>
                </c:pt>
                <c:pt idx="8">
                  <c:v>Acupuncture</c:v>
                </c:pt>
                <c:pt idx="9">
                  <c:v>ICU</c:v>
                </c:pt>
                <c:pt idx="10">
                  <c:v>Lab work</c:v>
                </c:pt>
                <c:pt idx="11">
                  <c:v>Ambulance</c:v>
                </c:pt>
                <c:pt idx="12">
                  <c:v>Specialist doctor visits</c:v>
                </c:pt>
                <c:pt idx="13">
                  <c:v>Telemedecine/Digital GP</c:v>
                </c:pt>
                <c:pt idx="14">
                  <c:v>X-Rays</c:v>
                </c:pt>
                <c:pt idx="15">
                  <c:v>Inpatient mental health</c:v>
                </c:pt>
                <c:pt idx="16">
                  <c:v>Outpatient mental health</c:v>
                </c:pt>
                <c:pt idx="17">
                  <c:v>Outpatient</c:v>
                </c:pt>
                <c:pt idx="18">
                  <c:v>Surgery</c:v>
                </c:pt>
                <c:pt idx="19">
                  <c:v>Inpatient</c:v>
                </c:pt>
              </c:strCache>
            </c:strRef>
          </c:cat>
          <c:val>
            <c:numRef>
              <c:f>'types of cover under pmi'!$C$62:$C$81</c:f>
              <c:numCache>
                <c:formatCode>General</c:formatCode>
                <c:ptCount val="20"/>
                <c:pt idx="0">
                  <c:v>15</c:v>
                </c:pt>
                <c:pt idx="1">
                  <c:v>15</c:v>
                </c:pt>
                <c:pt idx="2">
                  <c:v>18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23</c:v>
                </c:pt>
                <c:pt idx="7">
                  <c:v>26</c:v>
                </c:pt>
                <c:pt idx="8">
                  <c:v>29</c:v>
                </c:pt>
                <c:pt idx="9">
                  <c:v>32</c:v>
                </c:pt>
                <c:pt idx="10">
                  <c:v>32</c:v>
                </c:pt>
                <c:pt idx="11">
                  <c:v>44</c:v>
                </c:pt>
                <c:pt idx="12">
                  <c:v>44</c:v>
                </c:pt>
                <c:pt idx="13">
                  <c:v>45</c:v>
                </c:pt>
                <c:pt idx="14">
                  <c:v>50</c:v>
                </c:pt>
                <c:pt idx="15">
                  <c:v>51</c:v>
                </c:pt>
                <c:pt idx="16">
                  <c:v>51</c:v>
                </c:pt>
                <c:pt idx="17">
                  <c:v>55</c:v>
                </c:pt>
                <c:pt idx="18">
                  <c:v>55</c:v>
                </c:pt>
                <c:pt idx="19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2-4985-8C6E-0FA592FDF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832304"/>
        <c:axId val="114838960"/>
      </c:barChart>
      <c:catAx>
        <c:axId val="11483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8960"/>
        <c:crosses val="autoZero"/>
        <c:auto val="1"/>
        <c:lblAlgn val="ctr"/>
        <c:lblOffset val="100"/>
        <c:noMultiLvlLbl val="0"/>
      </c:catAx>
      <c:valAx>
        <c:axId val="114838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Companies Including Maternity in Private Medical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'maternity benefits covered'!$B$10</c:f>
              <c:strCache>
                <c:ptCount val="1"/>
                <c:pt idx="0">
                  <c:v>Companies covering aditional maternity benefits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107-4B2F-ACE4-539D41D929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07-4B2F-ACE4-539D41D929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'maternity benefits covered'!$A$11:$A$12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'maternity benefits covered'!$B$11:$B$12</c:f>
              <c:numCache>
                <c:formatCode>General</c:formatCode>
                <c:ptCount val="2"/>
                <c:pt idx="0">
                  <c:v>43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A-44CD-A8FC-D983D4459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121712"/>
        <c:axId val="139122128"/>
      </c:barChart>
      <c:catAx>
        <c:axId val="13912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22128"/>
        <c:crosses val="autoZero"/>
        <c:auto val="1"/>
        <c:lblAlgn val="ctr"/>
        <c:lblOffset val="100"/>
        <c:noMultiLvlLbl val="0"/>
      </c:catAx>
      <c:valAx>
        <c:axId val="1391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2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Maternity Benefits Provided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'type of mat benefits'!$B$12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of mat benefits'!$A$13:$A$16</c:f>
              <c:strCache>
                <c:ptCount val="4"/>
                <c:pt idx="0">
                  <c:v>Cash benefit</c:v>
                </c:pt>
                <c:pt idx="1">
                  <c:v>Pregnancy complications</c:v>
                </c:pt>
                <c:pt idx="2">
                  <c:v>Pre and post natal screening and support</c:v>
                </c:pt>
                <c:pt idx="3">
                  <c:v>Private maternity care</c:v>
                </c:pt>
              </c:strCache>
            </c:strRef>
          </c:cat>
          <c:val>
            <c:numRef>
              <c:f>'type of mat benefits'!$B$13:$B$16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2-437B-9135-C3AEDF1CD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122544"/>
        <c:axId val="139110480"/>
      </c:barChart>
      <c:catAx>
        <c:axId val="13912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10480"/>
        <c:crosses val="autoZero"/>
        <c:auto val="1"/>
        <c:lblAlgn val="ctr"/>
        <c:lblOffset val="100"/>
        <c:noMultiLvlLbl val="0"/>
      </c:catAx>
      <c:valAx>
        <c:axId val="139110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2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Added Digital GP (telemedicine) due to COVID-19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'private medical'!$B$14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105-45D2-A9F3-660F37FD22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'private medical'!$A$15:$A$16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'private medical'!$B$15:$B$16</c:f>
              <c:numCache>
                <c:formatCode>General</c:formatCode>
                <c:ptCount val="2"/>
                <c:pt idx="0">
                  <c:v>9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6-48FF-9B71-5DF039CD4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9589072"/>
        <c:axId val="1929589488"/>
      </c:barChart>
      <c:catAx>
        <c:axId val="192958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589488"/>
        <c:crosses val="autoZero"/>
        <c:auto val="1"/>
        <c:lblAlgn val="ctr"/>
        <c:lblOffset val="100"/>
        <c:noMultiLvlLbl val="0"/>
      </c:catAx>
      <c:valAx>
        <c:axId val="192958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58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Changes Made to PMI due to COVID-19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Sheet46!$B$14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ED-4673-A711-3CF66C56AF7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ED-4673-A711-3CF66C56AF72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ED-4673-A711-3CF66C56AF7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ED-4673-A711-3CF66C56AF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Sheet46!$A$15:$A$18</c:f>
              <c:strCache>
                <c:ptCount val="4"/>
                <c:pt idx="0">
                  <c:v>Hospitalization cover</c:v>
                </c:pt>
                <c:pt idx="1">
                  <c:v>Other, please specify</c:v>
                </c:pt>
                <c:pt idx="2">
                  <c:v>Vaccination cover</c:v>
                </c:pt>
                <c:pt idx="3">
                  <c:v>No change</c:v>
                </c:pt>
              </c:strCache>
            </c:strRef>
          </c:cat>
          <c:val>
            <c:numRef>
              <c:f>Sheet46!$B$15:$B$18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6-4892-B190-30FD5920C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114224"/>
        <c:axId val="139118800"/>
      </c:barChart>
      <c:catAx>
        <c:axId val="13911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18800"/>
        <c:crosses val="autoZero"/>
        <c:auto val="1"/>
        <c:lblAlgn val="ctr"/>
        <c:lblOffset val="100"/>
        <c:noMultiLvlLbl val="0"/>
      </c:catAx>
      <c:valAx>
        <c:axId val="13911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1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Dental Benefit Offered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'dental benefit'!$B$10</c:f>
              <c:strCache>
                <c:ptCount val="1"/>
                <c:pt idx="0">
                  <c:v>Companies providing some kind of dental benefit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27A-4BCC-A785-39CBF2BB5337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A-4BCC-A785-39CBF2BB533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27A-4BCC-A785-39CBF2BB53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'dental benefit'!$A$11:$A$13</c:f>
              <c:strCache>
                <c:ptCount val="3"/>
                <c:pt idx="0">
                  <c:v>No</c:v>
                </c:pt>
                <c:pt idx="1">
                  <c:v>Under consideration</c:v>
                </c:pt>
                <c:pt idx="2">
                  <c:v>Yes</c:v>
                </c:pt>
              </c:strCache>
            </c:strRef>
          </c:cat>
          <c:val>
            <c:numRef>
              <c:f>'dental benefit'!$B$11:$B$13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4-45B5-A279-A4D205507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758624"/>
        <c:axId val="107760288"/>
      </c:barChart>
      <c:catAx>
        <c:axId val="1077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60288"/>
        <c:crosses val="autoZero"/>
        <c:auto val="1"/>
        <c:lblAlgn val="ctr"/>
        <c:lblOffset val="100"/>
        <c:noMultiLvlLbl val="0"/>
      </c:catAx>
      <c:valAx>
        <c:axId val="10776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5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Dental Benefit Financing</a:t>
            </a:r>
            <a:r>
              <a:rPr lang="en-GB" baseline="0" dirty="0"/>
              <a:t> Approach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Sheet72!$B$11</c:f>
              <c:strCache>
                <c:ptCount val="1"/>
                <c:pt idx="0">
                  <c:v>Companies approach to dental benefit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C0D-420E-ACCD-5C0989DA0F3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0D-420E-ACCD-5C0989DA0F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Sheet72!$A$12:$A$14</c:f>
              <c:strCache>
                <c:ptCount val="3"/>
                <c:pt idx="0">
                  <c:v>Carrier Insured</c:v>
                </c:pt>
                <c:pt idx="1">
                  <c:v>Self insured</c:v>
                </c:pt>
                <c:pt idx="2">
                  <c:v>Other</c:v>
                </c:pt>
              </c:strCache>
            </c:strRef>
          </c:cat>
          <c:val>
            <c:numRef>
              <c:f>Sheet72!$B$12:$B$14</c:f>
              <c:numCache>
                <c:formatCode>General</c:formatCode>
                <c:ptCount val="3"/>
                <c:pt idx="0">
                  <c:v>40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6-4B39-98CC-4CCA2020D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76208"/>
        <c:axId val="187987024"/>
      </c:barChart>
      <c:catAx>
        <c:axId val="18797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87024"/>
        <c:crosses val="autoZero"/>
        <c:auto val="1"/>
        <c:lblAlgn val="ctr"/>
        <c:lblOffset val="100"/>
        <c:noMultiLvlLbl val="0"/>
      </c:catAx>
      <c:valAx>
        <c:axId val="18798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7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Employee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Sheet74!$B$9</c:f>
              <c:strCache>
                <c:ptCount val="1"/>
                <c:pt idx="0">
                  <c:v>Employee participation in benefit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36E-41B3-8FD4-B38D409BA4A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E-41B3-8FD4-B38D409BA4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Sheet74!$A$10:$A$11</c:f>
              <c:strCache>
                <c:ptCount val="2"/>
                <c:pt idx="0">
                  <c:v>Mandatory</c:v>
                </c:pt>
                <c:pt idx="1">
                  <c:v>Voluntary</c:v>
                </c:pt>
              </c:strCache>
            </c:strRef>
          </c:cat>
          <c:val>
            <c:numRef>
              <c:f>Sheet74!$B$10:$B$11</c:f>
              <c:numCache>
                <c:formatCode>General</c:formatCode>
                <c:ptCount val="2"/>
                <c:pt idx="0">
                  <c:v>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E-471D-8595-059AF1ABE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788928"/>
        <c:axId val="137779776"/>
      </c:barChart>
      <c:catAx>
        <c:axId val="1377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79776"/>
        <c:crosses val="autoZero"/>
        <c:auto val="1"/>
        <c:lblAlgn val="ctr"/>
        <c:lblOffset val="100"/>
        <c:noMultiLvlLbl val="0"/>
      </c:catAx>
      <c:valAx>
        <c:axId val="13777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 Sharing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092345993515513"/>
          <c:y val="0.15958838407864429"/>
          <c:w val="0.51570209973753278"/>
          <c:h val="0.61410122587581106"/>
        </c:manualLayout>
      </c:layout>
      <c:pieChart>
        <c:varyColors val="1"/>
        <c:ser>
          <c:idx val="0"/>
          <c:order val="0"/>
          <c:tx>
            <c:strRef>
              <c:f>Sheet75!$B$11</c:f>
              <c:strCache>
                <c:ptCount val="1"/>
                <c:pt idx="0">
                  <c:v>Approach to paying the dental premiums for employees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F5-4636-8517-5167E0917E9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F5-4636-8517-5167E0917E9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F5-4636-8517-5167E0917E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Sheet75!$A$12:$A$14</c:f>
              <c:strCache>
                <c:ptCount val="3"/>
                <c:pt idx="0">
                  <c:v>Company and employee share cost</c:v>
                </c:pt>
                <c:pt idx="1">
                  <c:v>Company pays full cost</c:v>
                </c:pt>
                <c:pt idx="2">
                  <c:v>Employee pays full cost</c:v>
                </c:pt>
              </c:strCache>
            </c:strRef>
          </c:cat>
          <c:val>
            <c:numRef>
              <c:f>Sheet75!$B$12:$B$14</c:f>
              <c:numCache>
                <c:formatCode>General</c:formatCode>
                <c:ptCount val="3"/>
                <c:pt idx="0">
                  <c:v>6</c:v>
                </c:pt>
                <c:pt idx="1">
                  <c:v>31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F5-4636-8517-5167E0917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Cost</a:t>
            </a:r>
            <a:r>
              <a:rPr lang="en-GB" baseline="0" dirty="0"/>
              <a:t> Sharing by Dependant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'who pays dental premiums'!$B$12</c:f>
              <c:strCache>
                <c:ptCount val="1"/>
                <c:pt idx="0">
                  <c:v>Spouse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 pays dental premiums'!$A$13:$A$15</c:f>
              <c:strCache>
                <c:ptCount val="3"/>
                <c:pt idx="0">
                  <c:v>Company and employee share cost</c:v>
                </c:pt>
                <c:pt idx="1">
                  <c:v>Company pays full cost</c:v>
                </c:pt>
                <c:pt idx="2">
                  <c:v>Employee pays full cost</c:v>
                </c:pt>
              </c:strCache>
            </c:strRef>
          </c:cat>
          <c:val>
            <c:numRef>
              <c:f>'who pays dental premiums'!$B$13:$B$15</c:f>
              <c:numCache>
                <c:formatCode>General</c:formatCode>
                <c:ptCount val="3"/>
                <c:pt idx="0">
                  <c:v>5</c:v>
                </c:pt>
                <c:pt idx="1">
                  <c:v>19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B-4776-AAE0-0D188A6DBAB4}"/>
            </c:ext>
          </c:extLst>
        </c:ser>
        <c:ser>
          <c:idx val="1"/>
          <c:order val="1"/>
          <c:tx>
            <c:strRef>
              <c:f>'who pays dental premiums'!$C$12</c:f>
              <c:strCache>
                <c:ptCount val="1"/>
                <c:pt idx="0">
                  <c:v>Domestic partner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 pays dental premiums'!$A$13:$A$15</c:f>
              <c:strCache>
                <c:ptCount val="3"/>
                <c:pt idx="0">
                  <c:v>Company and employee share cost</c:v>
                </c:pt>
                <c:pt idx="1">
                  <c:v>Company pays full cost</c:v>
                </c:pt>
                <c:pt idx="2">
                  <c:v>Employee pays full cost</c:v>
                </c:pt>
              </c:strCache>
            </c:strRef>
          </c:cat>
          <c:val>
            <c:numRef>
              <c:f>'who pays dental premiums'!$C$13:$C$15</c:f>
              <c:numCache>
                <c:formatCode>General</c:formatCode>
                <c:ptCount val="3"/>
                <c:pt idx="0">
                  <c:v>6</c:v>
                </c:pt>
                <c:pt idx="1">
                  <c:v>18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8B-4776-AAE0-0D188A6DBAB4}"/>
            </c:ext>
          </c:extLst>
        </c:ser>
        <c:ser>
          <c:idx val="2"/>
          <c:order val="2"/>
          <c:tx>
            <c:strRef>
              <c:f>'who pays dental premiums'!$D$12</c:f>
              <c:strCache>
                <c:ptCount val="1"/>
                <c:pt idx="0">
                  <c:v>Children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 pays dental premiums'!$A$13:$A$15</c:f>
              <c:strCache>
                <c:ptCount val="3"/>
                <c:pt idx="0">
                  <c:v>Company and employee share cost</c:v>
                </c:pt>
                <c:pt idx="1">
                  <c:v>Company pays full cost</c:v>
                </c:pt>
                <c:pt idx="2">
                  <c:v>Employee pays full cost</c:v>
                </c:pt>
              </c:strCache>
            </c:strRef>
          </c:cat>
          <c:val>
            <c:numRef>
              <c:f>'who pays dental premiums'!$D$13:$D$15</c:f>
              <c:numCache>
                <c:formatCode>General</c:formatCode>
                <c:ptCount val="3"/>
                <c:pt idx="0">
                  <c:v>6</c:v>
                </c:pt>
                <c:pt idx="1">
                  <c:v>17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8B-4776-AAE0-0D188A6DB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9471024"/>
        <c:axId val="2089468112"/>
      </c:barChart>
      <c:catAx>
        <c:axId val="208947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468112"/>
        <c:crosses val="autoZero"/>
        <c:auto val="1"/>
        <c:lblAlgn val="ctr"/>
        <c:lblOffset val="100"/>
        <c:noMultiLvlLbl val="0"/>
      </c:catAx>
      <c:valAx>
        <c:axId val="208946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47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17758993361124"/>
          <c:y val="0.91388970472990161"/>
          <c:w val="0.59089972209356179"/>
          <c:h val="5.9842512808703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Eligibility for PMI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'eligibility pmi ees'!$B$10</c:f>
              <c:strCache>
                <c:ptCount val="1"/>
                <c:pt idx="0">
                  <c:v>Eligibility for PMI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343-4564-9111-A290556A2F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'eligibility pmi ees'!$A$11:$A$12</c:f>
              <c:strCache>
                <c:ptCount val="2"/>
                <c:pt idx="0">
                  <c:v>Employee and eligible dependants</c:v>
                </c:pt>
                <c:pt idx="1">
                  <c:v>Employee only</c:v>
                </c:pt>
              </c:strCache>
            </c:strRef>
          </c:cat>
          <c:val>
            <c:numRef>
              <c:f>'eligibility pmi ees'!$B$11:$B$12</c:f>
              <c:numCache>
                <c:formatCode>General</c:formatCode>
                <c:ptCount val="2"/>
                <c:pt idx="0">
                  <c:v>54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D-4D36-8374-F5118027D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838128"/>
        <c:axId val="114836464"/>
      </c:barChart>
      <c:catAx>
        <c:axId val="11483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6464"/>
        <c:crosses val="autoZero"/>
        <c:auto val="1"/>
        <c:lblAlgn val="ctr"/>
        <c:lblOffset val="100"/>
        <c:noMultiLvlLbl val="0"/>
      </c:catAx>
      <c:valAx>
        <c:axId val="11483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Overall Dependant</a:t>
            </a:r>
            <a:r>
              <a:rPr lang="en-GB" baseline="0" dirty="0"/>
              <a:t> Cover Cost Sharing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57051875868456"/>
          <c:y val="0.15083245659151276"/>
          <c:w val="0.5524668056198857"/>
          <c:h val="0.657880863311468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B2-4A62-A77D-03795287E4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2-4A62-A77D-03795287E44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B2-4A62-A77D-03795287E4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'who pays dental premiums'!$A$18:$A$20</c:f>
              <c:strCache>
                <c:ptCount val="3"/>
                <c:pt idx="0">
                  <c:v>Company and employee share cost</c:v>
                </c:pt>
                <c:pt idx="1">
                  <c:v>Company pays full cost</c:v>
                </c:pt>
                <c:pt idx="2">
                  <c:v>Employee pays full cost</c:v>
                </c:pt>
              </c:strCache>
            </c:strRef>
          </c:cat>
          <c:val>
            <c:numRef>
              <c:f>'who pays dental premiums'!$B$18:$B$20</c:f>
              <c:numCache>
                <c:formatCode>0%</c:formatCode>
                <c:ptCount val="3"/>
                <c:pt idx="0">
                  <c:v>0.13</c:v>
                </c:pt>
                <c:pt idx="1">
                  <c:v>0.41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B2-4A62-A77D-03795287E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Offer Vision Benefit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'vision benefit preval'!$B$9</c:f>
              <c:strCache>
                <c:ptCount val="1"/>
                <c:pt idx="0">
                  <c:v>Offering some kind of vision benefit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D5E-495A-AE77-3557D6872AB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5E-495A-AE77-3557D6872AB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5E-495A-AE77-3557D6872A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'vision benefit preval'!$A$10:$A$12</c:f>
              <c:strCache>
                <c:ptCount val="3"/>
                <c:pt idx="0">
                  <c:v>No</c:v>
                </c:pt>
                <c:pt idx="1">
                  <c:v>Under consideration</c:v>
                </c:pt>
                <c:pt idx="2">
                  <c:v>Yes</c:v>
                </c:pt>
              </c:strCache>
            </c:strRef>
          </c:cat>
          <c:val>
            <c:numRef>
              <c:f>'vision benefit preval'!$B$10:$B$12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8-4F07-BAFB-69CE02913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37152"/>
        <c:axId val="16238816"/>
      </c:barChart>
      <c:catAx>
        <c:axId val="1623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8816"/>
        <c:crosses val="autoZero"/>
        <c:auto val="1"/>
        <c:lblAlgn val="ctr"/>
        <c:lblOffset val="100"/>
        <c:noMultiLvlLbl val="0"/>
      </c:catAx>
      <c:valAx>
        <c:axId val="1623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Level of Vision Benefit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Sheet86!$B$12</c:f>
              <c:strCache>
                <c:ptCount val="1"/>
                <c:pt idx="0">
                  <c:v>Level of vision benefit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6EB-4A8D-B2A5-A94FDFCA84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EB-4A8D-B2A5-A94FDFCA8449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6EB-4A8D-B2A5-A94FDFCA844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EB-4A8D-B2A5-A94FDFCA84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Sheet86!$A$13:$A$16</c:f>
              <c:strCache>
                <c:ptCount val="4"/>
                <c:pt idx="0">
                  <c:v>Cash benefit</c:v>
                </c:pt>
                <c:pt idx="1">
                  <c:v>Enhanced vision benefit</c:v>
                </c:pt>
                <c:pt idx="2">
                  <c:v>Not specified</c:v>
                </c:pt>
                <c:pt idx="3">
                  <c:v>VDU coverage</c:v>
                </c:pt>
              </c:strCache>
            </c:strRef>
          </c:cat>
          <c:val>
            <c:numRef>
              <c:f>Sheet86!$B$13:$B$16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6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D-4F3B-B1D2-D3F3FA415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574560"/>
        <c:axId val="116574976"/>
      </c:barChart>
      <c:catAx>
        <c:axId val="11657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74976"/>
        <c:crosses val="autoZero"/>
        <c:auto val="1"/>
        <c:lblAlgn val="ctr"/>
        <c:lblOffset val="100"/>
        <c:noMultiLvlLbl val="0"/>
      </c:catAx>
      <c:valAx>
        <c:axId val="11657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7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Type of Pension Plan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Sheet26!$B$15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F-438E-B2EA-AA8455919E4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C2F-438E-B2EA-AA8455919E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2F-438E-B2EA-AA8455919E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Sheet26!$A$16:$A$17</c:f>
              <c:strCache>
                <c:ptCount val="2"/>
                <c:pt idx="0">
                  <c:v>DC (includes GPP)</c:v>
                </c:pt>
                <c:pt idx="1">
                  <c:v>Master Trust</c:v>
                </c:pt>
              </c:strCache>
            </c:strRef>
          </c:cat>
          <c:val>
            <c:numRef>
              <c:f>Sheet26!$B$16:$B$17</c:f>
              <c:numCache>
                <c:formatCode>General</c:formatCode>
                <c:ptCount val="2"/>
                <c:pt idx="0">
                  <c:v>48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4-48C3-940C-5E0980FDF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0740927"/>
        <c:axId val="1240743839"/>
      </c:barChart>
      <c:catAx>
        <c:axId val="124074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0743839"/>
        <c:crosses val="autoZero"/>
        <c:auto val="1"/>
        <c:lblAlgn val="ctr"/>
        <c:lblOffset val="100"/>
        <c:noMultiLvlLbl val="0"/>
      </c:catAx>
      <c:valAx>
        <c:axId val="1240743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074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Automatic Company Contribution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Sheet28!$A$16:$A$23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4.5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cat>
          <c:val>
            <c:numRef>
              <c:f>Sheet28!$B$16:$B$23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4-4CB6-9D40-FF4D892BE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56060527"/>
        <c:axId val="1256058031"/>
      </c:barChart>
      <c:catAx>
        <c:axId val="12560605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Contribution</a:t>
                </a:r>
                <a:r>
                  <a:rPr lang="en-US" baseline="0" dirty="0"/>
                  <a:t> %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058031"/>
        <c:crosses val="autoZero"/>
        <c:auto val="1"/>
        <c:lblAlgn val="ctr"/>
        <c:lblOffset val="100"/>
        <c:noMultiLvlLbl val="0"/>
      </c:catAx>
      <c:valAx>
        <c:axId val="125605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Companies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060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Approach to Company Contribution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01-4386-9E17-609BF132B42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01-4386-9E17-609BF132B429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D01-4386-9E17-609BF132B4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Sheet87!$A$11:$A$13</c:f>
              <c:strCache>
                <c:ptCount val="3"/>
                <c:pt idx="0">
                  <c:v>Automatic - company contributes standard percentage regardless of employee contribution </c:v>
                </c:pt>
                <c:pt idx="1">
                  <c:v>Contingent - company contributes only if employee makes contributions</c:v>
                </c:pt>
                <c:pt idx="2">
                  <c:v>Hybrid - company contributes standard percentage plus matching (some or part) of employee contributions</c:v>
                </c:pt>
              </c:strCache>
            </c:strRef>
          </c:cat>
          <c:val>
            <c:numRef>
              <c:f>Sheet87!$B$11:$B$13</c:f>
              <c:numCache>
                <c:formatCode>General</c:formatCode>
                <c:ptCount val="3"/>
                <c:pt idx="0">
                  <c:v>5</c:v>
                </c:pt>
                <c:pt idx="1">
                  <c:v>23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E-4F14-8A59-6CE5AC454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9094480"/>
        <c:axId val="1919086992"/>
      </c:barChart>
      <c:catAx>
        <c:axId val="191909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086992"/>
        <c:crosses val="autoZero"/>
        <c:auto val="1"/>
        <c:lblAlgn val="ctr"/>
        <c:lblOffset val="100"/>
        <c:noMultiLvlLbl val="0"/>
      </c:catAx>
      <c:valAx>
        <c:axId val="191908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09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Required Employee Contributions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Sheet30!$B$15</c:f>
              <c:strCache>
                <c:ptCount val="1"/>
                <c:pt idx="0">
                  <c:v>Required contributions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Sheet30!$A$16:$A$23</c:f>
              <c:numCache>
                <c:formatCode>0%</c:formatCode>
                <c:ptCount val="8"/>
                <c:pt idx="0">
                  <c:v>0.01</c:v>
                </c:pt>
                <c:pt idx="1">
                  <c:v>0.02</c:v>
                </c:pt>
                <c:pt idx="2" formatCode="0.00%">
                  <c:v>2.5000000000000001E-2</c:v>
                </c:pt>
                <c:pt idx="3">
                  <c:v>0.03</c:v>
                </c:pt>
                <c:pt idx="4">
                  <c:v>0.04</c:v>
                </c:pt>
                <c:pt idx="5" formatCode="0.00%">
                  <c:v>4.4999999999999998E-2</c:v>
                </c:pt>
                <c:pt idx="6">
                  <c:v>0.05</c:v>
                </c:pt>
                <c:pt idx="7">
                  <c:v>0.06</c:v>
                </c:pt>
              </c:numCache>
            </c:numRef>
          </c:cat>
          <c:val>
            <c:numRef>
              <c:f>Sheet30!$B$16:$B$23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D-46B2-A264-42B418D20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9084608"/>
        <c:axId val="1919085440"/>
      </c:barChart>
      <c:catAx>
        <c:axId val="19190846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085440"/>
        <c:crosses val="autoZero"/>
        <c:auto val="1"/>
        <c:lblAlgn val="ctr"/>
        <c:lblOffset val="100"/>
        <c:noMultiLvlLbl val="0"/>
      </c:catAx>
      <c:valAx>
        <c:axId val="191908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08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Company Matches Employee Contributions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Sheet88!$B$12</c:f>
              <c:strCache>
                <c:ptCount val="1"/>
                <c:pt idx="0">
                  <c:v>Company will match employee contributions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EC1-44E6-8120-5DCC15D817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1-44E6-8120-5DCC15D8179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EC1-44E6-8120-5DCC15D817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Sheet88!$A$13:$A$15</c:f>
              <c:strCache>
                <c:ptCount val="3"/>
                <c:pt idx="0">
                  <c:v>No</c:v>
                </c:pt>
                <c:pt idx="1">
                  <c:v>Yes with cap</c:v>
                </c:pt>
                <c:pt idx="2">
                  <c:v>Yes without cap</c:v>
                </c:pt>
              </c:strCache>
            </c:strRef>
          </c:cat>
          <c:val>
            <c:numRef>
              <c:f>Sheet88!$B$13:$B$15</c:f>
              <c:numCache>
                <c:formatCode>General</c:formatCode>
                <c:ptCount val="3"/>
                <c:pt idx="0">
                  <c:v>9</c:v>
                </c:pt>
                <c:pt idx="1">
                  <c:v>22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2-4334-A932-6722E44A7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9653312"/>
        <c:axId val="1919654976"/>
      </c:barChart>
      <c:catAx>
        <c:axId val="191965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654976"/>
        <c:crosses val="autoZero"/>
        <c:auto val="1"/>
        <c:lblAlgn val="ctr"/>
        <c:lblOffset val="100"/>
        <c:noMultiLvlLbl val="0"/>
      </c:catAx>
      <c:valAx>
        <c:axId val="191965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65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Provide Alternative to Annual Allowance Limit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Sheet31!$B$11</c:f>
              <c:strCache>
                <c:ptCount val="1"/>
                <c:pt idx="0">
                  <c:v>Answer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F-4EA4-860C-CD15A9B0200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F-4EA4-860C-CD15A9B0200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F-4EA4-860C-CD15A9B020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Sheet31!$A$12:$A$14</c:f>
              <c:strCache>
                <c:ptCount val="3"/>
                <c:pt idx="0">
                  <c:v>No</c:v>
                </c:pt>
                <c:pt idx="1">
                  <c:v>Under consideration</c:v>
                </c:pt>
                <c:pt idx="2">
                  <c:v>Yes</c:v>
                </c:pt>
              </c:strCache>
            </c:strRef>
          </c:cat>
          <c:val>
            <c:numRef>
              <c:f>Sheet31!$B$12:$B$14</c:f>
              <c:numCache>
                <c:formatCode>General</c:formatCode>
                <c:ptCount val="3"/>
                <c:pt idx="0">
                  <c:v>25</c:v>
                </c:pt>
                <c:pt idx="1">
                  <c:v>6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FF-4EA4-860C-CD15A9B02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Alternative approaches to pension</a:t>
            </a:r>
          </a:p>
        </c:rich>
      </c:tx>
      <c:layout>
        <c:manualLayout>
          <c:xMode val="edge"/>
          <c:yMode val="edge"/>
          <c:x val="0.19395823683804231"/>
          <c:y val="1.167456998284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'alt to pension'!$B$23</c:f>
              <c:strCache>
                <c:ptCount val="1"/>
                <c:pt idx="0">
                  <c:v>Alternative approaches to pension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40-4E75-89AB-42DFA2F106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0-4E75-89AB-42DFA2F106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440-4E75-89AB-42DFA2F106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'alt to pension'!$A$24:$A$27</c:f>
              <c:strCache>
                <c:ptCount val="4"/>
                <c:pt idx="0">
                  <c:v>Allowance</c:v>
                </c:pt>
                <c:pt idx="1">
                  <c:v>Payment into salary</c:v>
                </c:pt>
                <c:pt idx="2">
                  <c:v>Stock option plan</c:v>
                </c:pt>
                <c:pt idx="3">
                  <c:v>Pension saving plan</c:v>
                </c:pt>
              </c:strCache>
            </c:strRef>
          </c:cat>
          <c:val>
            <c:numRef>
              <c:f>'alt to pension'!$B$24:$B$27</c:f>
              <c:numCache>
                <c:formatCode>General</c:formatCode>
                <c:ptCount val="4"/>
                <c:pt idx="0">
                  <c:v>17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0-4E75-89AB-42DFA2F10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811792"/>
        <c:axId val="149817616"/>
      </c:barChart>
      <c:catAx>
        <c:axId val="14981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17616"/>
        <c:crosses val="autoZero"/>
        <c:auto val="1"/>
        <c:lblAlgn val="ctr"/>
        <c:lblOffset val="100"/>
        <c:noMultiLvlLbl val="0"/>
      </c:catAx>
      <c:valAx>
        <c:axId val="14981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1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Choice of Medical Plan Cover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DD-41EA-8B79-6F48FFA56F4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DD-41EA-8B79-6F48FFA56F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 choice of medical plan</c:v>
                </c:pt>
                <c:pt idx="1">
                  <c:v>Choice of medical plan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F-4143-ACAA-8E6CA88A6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188576"/>
        <c:axId val="630171936"/>
      </c:barChart>
      <c:catAx>
        <c:axId val="63018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171936"/>
        <c:crosses val="autoZero"/>
        <c:auto val="1"/>
        <c:lblAlgn val="ctr"/>
        <c:lblOffset val="100"/>
        <c:noMultiLvlLbl val="0"/>
      </c:catAx>
      <c:valAx>
        <c:axId val="63017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18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D2-4CB8-B94C-9DC8EE79B9F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2-4CB8-B94C-9DC8EE79B9F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D2-4CB8-B94C-9DC8EE79B9F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D2-4CB8-B94C-9DC8EE79B9F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D2-4CB8-B94C-9DC8EE79B9F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D2-4CB8-B94C-9DC8EE79B9F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D2-4CB8-B94C-9DC8EE79B9F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D2-4CB8-B94C-9DC8EE79B9F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7D2-4CB8-B94C-9DC8EE79B9F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7D2-4CB8-B94C-9DC8EE79B9F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7D2-4CB8-B94C-9DC8EE79B9F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7D2-4CB8-B94C-9DC8EE79B9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Leaves!$A$2:$A$18</c:f>
              <c:strCache>
                <c:ptCount val="17"/>
                <c:pt idx="0">
                  <c:v>Other</c:v>
                </c:pt>
                <c:pt idx="1">
                  <c:v>Sabbatical</c:v>
                </c:pt>
                <c:pt idx="2">
                  <c:v>Marriage</c:v>
                </c:pt>
                <c:pt idx="3">
                  <c:v>Study</c:v>
                </c:pt>
                <c:pt idx="4">
                  <c:v>Charity projects</c:v>
                </c:pt>
                <c:pt idx="5">
                  <c:v>Military</c:v>
                </c:pt>
                <c:pt idx="6">
                  <c:v>Caregiver</c:v>
                </c:pt>
                <c:pt idx="7">
                  <c:v>Unpaid leave</c:v>
                </c:pt>
                <c:pt idx="8">
                  <c:v>Shared parental</c:v>
                </c:pt>
                <c:pt idx="9">
                  <c:v>Enhanced paternity</c:v>
                </c:pt>
                <c:pt idx="10">
                  <c:v>Parental</c:v>
                </c:pt>
                <c:pt idx="11">
                  <c:v>Jury service</c:v>
                </c:pt>
                <c:pt idx="12">
                  <c:v>Additional maternity</c:v>
                </c:pt>
                <c:pt idx="13">
                  <c:v>Adoption</c:v>
                </c:pt>
                <c:pt idx="14">
                  <c:v>Sick</c:v>
                </c:pt>
                <c:pt idx="15">
                  <c:v>Bereavement</c:v>
                </c:pt>
                <c:pt idx="16">
                  <c:v>Ordinary maternity</c:v>
                </c:pt>
              </c:strCache>
            </c:strRef>
          </c:cat>
          <c:val>
            <c:numRef>
              <c:f>Leaves!$B$2:$B$18</c:f>
              <c:numCache>
                <c:formatCode>General</c:formatCode>
                <c:ptCount val="17"/>
                <c:pt idx="0">
                  <c:v>5</c:v>
                </c:pt>
                <c:pt idx="1">
                  <c:v>11</c:v>
                </c:pt>
                <c:pt idx="2">
                  <c:v>15</c:v>
                </c:pt>
                <c:pt idx="3">
                  <c:v>15</c:v>
                </c:pt>
                <c:pt idx="4">
                  <c:v>19</c:v>
                </c:pt>
                <c:pt idx="5">
                  <c:v>22</c:v>
                </c:pt>
                <c:pt idx="6">
                  <c:v>23</c:v>
                </c:pt>
                <c:pt idx="7">
                  <c:v>34</c:v>
                </c:pt>
                <c:pt idx="8">
                  <c:v>39</c:v>
                </c:pt>
                <c:pt idx="9">
                  <c:v>41</c:v>
                </c:pt>
                <c:pt idx="10">
                  <c:v>42</c:v>
                </c:pt>
                <c:pt idx="11">
                  <c:v>42</c:v>
                </c:pt>
                <c:pt idx="12">
                  <c:v>46</c:v>
                </c:pt>
                <c:pt idx="13">
                  <c:v>50</c:v>
                </c:pt>
                <c:pt idx="14">
                  <c:v>52</c:v>
                </c:pt>
                <c:pt idx="15">
                  <c:v>53</c:v>
                </c:pt>
                <c:pt idx="16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7D2-4CB8-B94C-9DC8EE79B9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6802832"/>
        <c:axId val="286801168"/>
      </c:barChart>
      <c:catAx>
        <c:axId val="28680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01168"/>
        <c:crosses val="autoZero"/>
        <c:auto val="1"/>
        <c:lblAlgn val="ctr"/>
        <c:lblOffset val="100"/>
        <c:noMultiLvlLbl val="0"/>
      </c:catAx>
      <c:valAx>
        <c:axId val="286801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Companies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0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Approach to Annual Leave Amounts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Sheet111!$B$8</c:f>
              <c:strCache>
                <c:ptCount val="1"/>
                <c:pt idx="0">
                  <c:v>Approach to annual leave amounts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79-4756-B06F-8B79AAA84BF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279-4756-B06F-8B79AAA84B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Sheet111!$A$9:$A$10</c:f>
              <c:strCache>
                <c:ptCount val="2"/>
                <c:pt idx="0">
                  <c:v>Standard amount of annual leave</c:v>
                </c:pt>
                <c:pt idx="1">
                  <c:v>Annual leave increases based on tenure</c:v>
                </c:pt>
              </c:strCache>
            </c:strRef>
          </c:cat>
          <c:val>
            <c:numRef>
              <c:f>Sheet111!$B$9:$B$10</c:f>
              <c:numCache>
                <c:formatCode>General</c:formatCode>
                <c:ptCount val="2"/>
                <c:pt idx="0">
                  <c:v>32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7-4090-8B0F-D46D5C9D5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175472"/>
        <c:axId val="178176304"/>
      </c:barChart>
      <c:catAx>
        <c:axId val="17817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76304"/>
        <c:crosses val="autoZero"/>
        <c:auto val="1"/>
        <c:lblAlgn val="ctr"/>
        <c:lblOffset val="100"/>
        <c:noMultiLvlLbl val="0"/>
      </c:catAx>
      <c:valAx>
        <c:axId val="17817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7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Weeks of Annual Leave Upon Hire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leave hire'!$A$11</c:f>
              <c:strCache>
                <c:ptCount val="1"/>
                <c:pt idx="0">
                  <c:v>Annual leave upon hire (all companies)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'annual leave hire'!$B$10:$J$10</c:f>
              <c:strCache>
                <c:ptCount val="9"/>
                <c:pt idx="0">
                  <c:v>3.57 weeks</c:v>
                </c:pt>
                <c:pt idx="1">
                  <c:v>4 weeks</c:v>
                </c:pt>
                <c:pt idx="2">
                  <c:v>4.5 weeks</c:v>
                </c:pt>
                <c:pt idx="3">
                  <c:v>4.8 weeks</c:v>
                </c:pt>
                <c:pt idx="4">
                  <c:v>5 weeks</c:v>
                </c:pt>
                <c:pt idx="5">
                  <c:v>5.2 weeks</c:v>
                </c:pt>
                <c:pt idx="6">
                  <c:v>5.6 weeks</c:v>
                </c:pt>
                <c:pt idx="7">
                  <c:v>6 weeks</c:v>
                </c:pt>
                <c:pt idx="8">
                  <c:v>Unlimited</c:v>
                </c:pt>
              </c:strCache>
            </c:strRef>
          </c:cat>
          <c:val>
            <c:numRef>
              <c:f>'annual leave hire'!$B$11:$J$11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29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5-45AA-AF2A-92D86E652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2685472"/>
        <c:axId val="178164656"/>
      </c:barChart>
      <c:catAx>
        <c:axId val="153268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64656"/>
        <c:crosses val="autoZero"/>
        <c:auto val="1"/>
        <c:lblAlgn val="ctr"/>
        <c:lblOffset val="100"/>
        <c:noMultiLvlLbl val="0"/>
      </c:catAx>
      <c:valAx>
        <c:axId val="17816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68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Maximum Days an Employee can Buy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'buy days chart'!$B$10</c:f>
              <c:strCache>
                <c:ptCount val="1"/>
                <c:pt idx="0">
                  <c:v>Maximum days an employee can buy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'buy days chart'!$A$11:$A$14</c:f>
              <c:strCache>
                <c:ptCount val="4"/>
                <c:pt idx="0">
                  <c:v>3 days</c:v>
                </c:pt>
                <c:pt idx="1">
                  <c:v>4 days</c:v>
                </c:pt>
                <c:pt idx="2">
                  <c:v>5 days</c:v>
                </c:pt>
                <c:pt idx="3">
                  <c:v>10 days</c:v>
                </c:pt>
              </c:strCache>
            </c:strRef>
          </c:cat>
          <c:val>
            <c:numRef>
              <c:f>'buy days chart'!$B$11:$B$14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3-4E46-9580-B595CC3AE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173984"/>
        <c:axId val="137781856"/>
      </c:barChart>
      <c:catAx>
        <c:axId val="18317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81856"/>
        <c:crosses val="autoZero"/>
        <c:auto val="1"/>
        <c:lblAlgn val="ctr"/>
        <c:lblOffset val="100"/>
        <c:noMultiLvlLbl val="0"/>
      </c:catAx>
      <c:valAx>
        <c:axId val="1377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7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Allow Employees to Buy Annual Leave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'buy days'!$B$10</c:f>
              <c:strCache>
                <c:ptCount val="1"/>
                <c:pt idx="0">
                  <c:v>Allow employees to buy annual leave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9B-4BF5-A791-37BD26DE80F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9B-4BF5-A791-37BD26DE80F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C9B-4BF5-A791-37BD26DE80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'buy days'!$A$11:$A$13</c:f>
              <c:strCache>
                <c:ptCount val="3"/>
                <c:pt idx="0">
                  <c:v>No</c:v>
                </c:pt>
                <c:pt idx="1">
                  <c:v>Under consideration</c:v>
                </c:pt>
                <c:pt idx="2">
                  <c:v>Yes</c:v>
                </c:pt>
              </c:strCache>
            </c:strRef>
          </c:cat>
          <c:val>
            <c:numRef>
              <c:f>'buy days'!$B$11:$B$13</c:f>
              <c:numCache>
                <c:formatCode>General</c:formatCode>
                <c:ptCount val="3"/>
                <c:pt idx="0">
                  <c:v>28</c:v>
                </c:pt>
                <c:pt idx="1">
                  <c:v>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A-4359-BE13-43BD465EC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202368"/>
        <c:axId val="1435193632"/>
      </c:barChart>
      <c:catAx>
        <c:axId val="143520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193632"/>
        <c:crosses val="autoZero"/>
        <c:auto val="1"/>
        <c:lblAlgn val="ctr"/>
        <c:lblOffset val="100"/>
        <c:noMultiLvlLbl val="0"/>
      </c:catAx>
      <c:valAx>
        <c:axId val="143519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20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Allow Employees to Sell Annual Leave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'sell annual leave'!$B$8</c:f>
              <c:strCache>
                <c:ptCount val="1"/>
                <c:pt idx="0">
                  <c:v>Allow employees to sell annual leave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521-4595-83DE-B0C68255A6E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21-4595-83DE-B0C68255A6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'sell annual leave'!$A$9:$A$10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'sell annual leave'!$B$9:$B$10</c:f>
              <c:numCache>
                <c:formatCode>General</c:formatCode>
                <c:ptCount val="2"/>
                <c:pt idx="0">
                  <c:v>33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C-4EBA-8975-DA876F1CF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5472"/>
        <c:axId val="16232992"/>
      </c:barChart>
      <c:catAx>
        <c:axId val="162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2992"/>
        <c:crosses val="autoZero"/>
        <c:auto val="1"/>
        <c:lblAlgn val="ctr"/>
        <c:lblOffset val="100"/>
        <c:noMultiLvlLbl val="0"/>
      </c:catAx>
      <c:valAx>
        <c:axId val="1623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Maximum Days an Employee can Sell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'days max sell'!$B$9</c:f>
              <c:strCache>
                <c:ptCount val="1"/>
                <c:pt idx="0">
                  <c:v>Maximum days an employee can sell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'days max sell'!$A$10:$A$12</c:f>
              <c:strCache>
                <c:ptCount val="3"/>
                <c:pt idx="0">
                  <c:v>2 days</c:v>
                </c:pt>
                <c:pt idx="1">
                  <c:v>3 days</c:v>
                </c:pt>
                <c:pt idx="2">
                  <c:v>5 days</c:v>
                </c:pt>
              </c:strCache>
            </c:strRef>
          </c:cat>
          <c:val>
            <c:numRef>
              <c:f>'days max sell'!$B$10:$B$12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3-4C56-A7A2-72BE7A4E2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8619920"/>
        <c:axId val="1888618256"/>
      </c:barChart>
      <c:catAx>
        <c:axId val="188861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618256"/>
        <c:crosses val="autoZero"/>
        <c:auto val="1"/>
        <c:lblAlgn val="ctr"/>
        <c:lblOffset val="100"/>
        <c:noMultiLvlLbl val="0"/>
      </c:catAx>
      <c:valAx>
        <c:axId val="188861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61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Duration of supplemental company sick pay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'sick pay pivot'!$A$11</c:f>
              <c:strCache>
                <c:ptCount val="1"/>
                <c:pt idx="0">
                  <c:v>Paid leave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'sick pay pivot'!$B$10:$O$10</c:f>
              <c:strCache>
                <c:ptCount val="14"/>
                <c:pt idx="0">
                  <c:v>2 wks</c:v>
                </c:pt>
                <c:pt idx="1">
                  <c:v>5wks</c:v>
                </c:pt>
                <c:pt idx="2">
                  <c:v>8wks</c:v>
                </c:pt>
                <c:pt idx="3">
                  <c:v>12wks</c:v>
                </c:pt>
                <c:pt idx="4">
                  <c:v>13wks</c:v>
                </c:pt>
                <c:pt idx="5">
                  <c:v>16wks</c:v>
                </c:pt>
                <c:pt idx="6">
                  <c:v>18wks</c:v>
                </c:pt>
                <c:pt idx="7">
                  <c:v>20wks</c:v>
                </c:pt>
                <c:pt idx="8">
                  <c:v>21wks</c:v>
                </c:pt>
                <c:pt idx="9">
                  <c:v>26wks</c:v>
                </c:pt>
                <c:pt idx="10">
                  <c:v>2wks</c:v>
                </c:pt>
                <c:pt idx="11">
                  <c:v>36wks</c:v>
                </c:pt>
                <c:pt idx="12">
                  <c:v>37wks</c:v>
                </c:pt>
                <c:pt idx="13">
                  <c:v>56wks</c:v>
                </c:pt>
              </c:strCache>
            </c:strRef>
          </c:cat>
          <c:val>
            <c:numRef>
              <c:f>'sick pay pivot'!$B$11:$O$11</c:f>
              <c:numCache>
                <c:formatCode>General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17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C-47C3-9420-82F1DBDF8C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9456464"/>
        <c:axId val="2089450224"/>
      </c:barChart>
      <c:catAx>
        <c:axId val="208945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450224"/>
        <c:crosses val="autoZero"/>
        <c:auto val="1"/>
        <c:lblAlgn val="ctr"/>
        <c:lblOffset val="100"/>
        <c:noMultiLvlLbl val="0"/>
      </c:catAx>
      <c:valAx>
        <c:axId val="20894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45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Approach to Enhanced Pay During OML Period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Sheet48!$A$11</c:f>
              <c:strCache>
                <c:ptCount val="1"/>
                <c:pt idx="0">
                  <c:v>Fully paid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Sheet48!$B$10:$I$10</c:f>
              <c:strCache>
                <c:ptCount val="8"/>
                <c:pt idx="0">
                  <c:v>6 weeks</c:v>
                </c:pt>
                <c:pt idx="1">
                  <c:v>12 weeks</c:v>
                </c:pt>
                <c:pt idx="2">
                  <c:v>14 weeks</c:v>
                </c:pt>
                <c:pt idx="3">
                  <c:v>18 weks</c:v>
                </c:pt>
                <c:pt idx="4">
                  <c:v>20 weeks</c:v>
                </c:pt>
                <c:pt idx="5">
                  <c:v>22 weeks</c:v>
                </c:pt>
                <c:pt idx="6">
                  <c:v>24 weeks</c:v>
                </c:pt>
                <c:pt idx="7">
                  <c:v>26 weeks</c:v>
                </c:pt>
              </c:strCache>
            </c:strRef>
          </c:cat>
          <c:val>
            <c:numRef>
              <c:f>Sheet48!$B$11:$I$11</c:f>
              <c:numCache>
                <c:formatCode>General</c:formatCode>
                <c:ptCount val="8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8-4E9A-9B6E-0DFA19970544}"/>
            </c:ext>
          </c:extLst>
        </c:ser>
        <c:ser>
          <c:idx val="1"/>
          <c:order val="1"/>
          <c:tx>
            <c:strRef>
              <c:f>Sheet48!$A$12</c:f>
              <c:strCache>
                <c:ptCount val="1"/>
                <c:pt idx="0">
                  <c:v>Partially paid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Sheet48!$B$10:$I$10</c:f>
              <c:strCache>
                <c:ptCount val="8"/>
                <c:pt idx="0">
                  <c:v>6 weeks</c:v>
                </c:pt>
                <c:pt idx="1">
                  <c:v>12 weeks</c:v>
                </c:pt>
                <c:pt idx="2">
                  <c:v>14 weeks</c:v>
                </c:pt>
                <c:pt idx="3">
                  <c:v>18 weks</c:v>
                </c:pt>
                <c:pt idx="4">
                  <c:v>20 weeks</c:v>
                </c:pt>
                <c:pt idx="5">
                  <c:v>22 weeks</c:v>
                </c:pt>
                <c:pt idx="6">
                  <c:v>24 weeks</c:v>
                </c:pt>
                <c:pt idx="7">
                  <c:v>26 weeks</c:v>
                </c:pt>
              </c:strCache>
            </c:strRef>
          </c:cat>
          <c:val>
            <c:numRef>
              <c:f>Sheet48!$B$12:$I$12</c:f>
              <c:numCache>
                <c:formatCode>General</c:formatCode>
                <c:ptCount val="8"/>
                <c:pt idx="0">
                  <c:v>2</c:v>
                </c:pt>
                <c:pt idx="3">
                  <c:v>1</c:v>
                </c:pt>
                <c:pt idx="5">
                  <c:v>1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8-4E9A-9B6E-0DFA19970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493695"/>
        <c:axId val="561500767"/>
      </c:barChart>
      <c:catAx>
        <c:axId val="56149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00767"/>
        <c:crosses val="autoZero"/>
        <c:auto val="1"/>
        <c:lblAlgn val="ctr"/>
        <c:lblOffset val="100"/>
        <c:noMultiLvlLbl val="0"/>
      </c:catAx>
      <c:valAx>
        <c:axId val="56150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49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Additional maternity leave duration and pay)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'AML bis'!$A$14</c:f>
              <c:strCache>
                <c:ptCount val="1"/>
                <c:pt idx="0">
                  <c:v>Fully paid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'AML bis'!$B$13:$F$13</c:f>
              <c:strCache>
                <c:ptCount val="5"/>
                <c:pt idx="0">
                  <c:v>Statutory leave </c:v>
                </c:pt>
                <c:pt idx="1">
                  <c:v>13 wks</c:v>
                </c:pt>
                <c:pt idx="2">
                  <c:v>18 wks</c:v>
                </c:pt>
                <c:pt idx="3">
                  <c:v>24 wks</c:v>
                </c:pt>
                <c:pt idx="4">
                  <c:v>26 wks</c:v>
                </c:pt>
              </c:strCache>
            </c:strRef>
          </c:cat>
          <c:val>
            <c:numRef>
              <c:f>'AML bis'!$B$14:$F$14</c:f>
              <c:numCache>
                <c:formatCode>General</c:formatCode>
                <c:ptCount val="5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6-489F-B1D7-818847CE7F4E}"/>
            </c:ext>
          </c:extLst>
        </c:ser>
        <c:ser>
          <c:idx val="1"/>
          <c:order val="1"/>
          <c:tx>
            <c:strRef>
              <c:f>'AML bis'!$A$15</c:f>
              <c:strCache>
                <c:ptCount val="1"/>
                <c:pt idx="0">
                  <c:v>Partially paid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'AML bis'!$B$13:$F$13</c:f>
              <c:strCache>
                <c:ptCount val="5"/>
                <c:pt idx="0">
                  <c:v>Statutory leave </c:v>
                </c:pt>
                <c:pt idx="1">
                  <c:v>13 wks</c:v>
                </c:pt>
                <c:pt idx="2">
                  <c:v>18 wks</c:v>
                </c:pt>
                <c:pt idx="3">
                  <c:v>24 wks</c:v>
                </c:pt>
                <c:pt idx="4">
                  <c:v>26 wks</c:v>
                </c:pt>
              </c:strCache>
            </c:strRef>
          </c:cat>
          <c:val>
            <c:numRef>
              <c:f>'AML bis'!$B$15:$F$15</c:f>
              <c:numCache>
                <c:formatCode>General</c:formatCode>
                <c:ptCount val="5"/>
                <c:pt idx="1">
                  <c:v>2</c:v>
                </c:pt>
                <c:pt idx="2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6-489F-B1D7-818847CE7F4E}"/>
            </c:ext>
          </c:extLst>
        </c:ser>
        <c:ser>
          <c:idx val="2"/>
          <c:order val="2"/>
          <c:tx>
            <c:strRef>
              <c:f>'AML bis'!$A$16</c:f>
              <c:strCache>
                <c:ptCount val="1"/>
                <c:pt idx="0">
                  <c:v>Statutory pay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'AML bis'!$B$13:$F$13</c:f>
              <c:strCache>
                <c:ptCount val="5"/>
                <c:pt idx="0">
                  <c:v>Statutory leave </c:v>
                </c:pt>
                <c:pt idx="1">
                  <c:v>13 wks</c:v>
                </c:pt>
                <c:pt idx="2">
                  <c:v>18 wks</c:v>
                </c:pt>
                <c:pt idx="3">
                  <c:v>24 wks</c:v>
                </c:pt>
                <c:pt idx="4">
                  <c:v>26 wks</c:v>
                </c:pt>
              </c:strCache>
            </c:strRef>
          </c:cat>
          <c:val>
            <c:numRef>
              <c:f>'AML bis'!$B$16:$F$16</c:f>
              <c:numCache>
                <c:formatCode>General</c:formatCode>
                <c:ptCount val="5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D6-489F-B1D7-818847CE7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908128"/>
        <c:axId val="289906464"/>
      </c:barChart>
      <c:catAx>
        <c:axId val="28990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906464"/>
        <c:crosses val="autoZero"/>
        <c:auto val="1"/>
        <c:lblAlgn val="ctr"/>
        <c:lblOffset val="100"/>
        <c:noMultiLvlLbl val="0"/>
      </c:catAx>
      <c:valAx>
        <c:axId val="28990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90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Dependant Eligibility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624594719777677"/>
          <c:y val="9.2344469678062244E-2"/>
          <c:w val="0.5022139879573877"/>
          <c:h val="0.59803949957461355"/>
        </c:manualLayout>
      </c:layout>
      <c:doughnutChart>
        <c:varyColors val="1"/>
        <c:ser>
          <c:idx val="0"/>
          <c:order val="0"/>
          <c:tx>
            <c:strRef>
              <c:f>'[2021 UK Benchmark Survey Master File - Alison (1).xlsx]eligibility pmi'!$B$11</c:f>
              <c:strCache>
                <c:ptCount val="1"/>
                <c:pt idx="0">
                  <c:v>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5-48E7-8D1A-0346C7AD3C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5-48E7-8D1A-0346C7AD3C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35-48E7-8D1A-0346C7AD3C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35-48E7-8D1A-0346C7AD3C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35-48E7-8D1A-0346C7AD3C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'[2021 UK Benchmark Survey Master File - Alison (1).xlsx]eligibility pmi'!$A$12:$A$16</c:f>
              <c:strCache>
                <c:ptCount val="5"/>
                <c:pt idx="0">
                  <c:v>Spouse,Children (no limit)</c:v>
                </c:pt>
                <c:pt idx="1">
                  <c:v>Spouse,Domestic partner,Child (only one),Children (no limit)</c:v>
                </c:pt>
                <c:pt idx="2">
                  <c:v>Spouse,Domestic partner,Child (only one),Parents,Parents-in-law</c:v>
                </c:pt>
                <c:pt idx="3">
                  <c:v>Spouse,Domestic partner,Children (no limit)</c:v>
                </c:pt>
                <c:pt idx="4">
                  <c:v>Spouse,Domestic partner,Children (no limit),Other, please specify</c:v>
                </c:pt>
              </c:strCache>
            </c:strRef>
          </c:cat>
          <c:val>
            <c:numRef>
              <c:f>'[2021 UK Benchmark Survey Master File - Alison (1).xlsx]eligibility pmi'!$B$12:$B$16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</c:v>
                </c:pt>
                <c:pt idx="3">
                  <c:v>41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35-48E7-8D1A-0346C7AD3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Weeks of Paid Paternity Leave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Sheet93!$A$10</c:f>
              <c:strCache>
                <c:ptCount val="1"/>
                <c:pt idx="0">
                  <c:v>Weeks paternity leave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7E0-4D61-BAFD-BC6504DCA2C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0-4D61-BAFD-BC6504DCA2C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7E0-4D61-BAFD-BC6504DCA2C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E0-4D61-BAFD-BC6504DCA2CF}"/>
              </c:ext>
            </c:extLst>
          </c:dPt>
          <c:dPt>
            <c:idx val="4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7E0-4D61-BAFD-BC6504DCA2C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E0-4D61-BAFD-BC6504DCA2C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7E0-4D61-BAFD-BC6504DCA2CF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E0-4D61-BAFD-BC6504DCA2CF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7E0-4D61-BAFD-BC6504DCA2CF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E0-4D61-BAFD-BC6504DCA2CF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7E0-4D61-BAFD-BC6504DCA2CF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7E0-4D61-BAFD-BC6504DCA2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Sheet93!$B$9:$M$9</c:f>
              <c:strCache>
                <c:ptCount val="12"/>
                <c:pt idx="0">
                  <c:v>1 week</c:v>
                </c:pt>
                <c:pt idx="1">
                  <c:v>2 weeks</c:v>
                </c:pt>
                <c:pt idx="2">
                  <c:v>4 weeks</c:v>
                </c:pt>
                <c:pt idx="3">
                  <c:v>6 weeks</c:v>
                </c:pt>
                <c:pt idx="4">
                  <c:v>8 weeks</c:v>
                </c:pt>
                <c:pt idx="5">
                  <c:v>10 weeks</c:v>
                </c:pt>
                <c:pt idx="6">
                  <c:v>12 weeks</c:v>
                </c:pt>
                <c:pt idx="7">
                  <c:v>14 weeks</c:v>
                </c:pt>
                <c:pt idx="8">
                  <c:v>16 weeks</c:v>
                </c:pt>
                <c:pt idx="9">
                  <c:v>18 weeks</c:v>
                </c:pt>
                <c:pt idx="10">
                  <c:v>20 weeks</c:v>
                </c:pt>
                <c:pt idx="11">
                  <c:v>24 weeks</c:v>
                </c:pt>
              </c:strCache>
            </c:strRef>
          </c:cat>
          <c:val>
            <c:numRef>
              <c:f>Sheet93!$B$10:$M$10</c:f>
              <c:numCache>
                <c:formatCode>General</c:formatCode>
                <c:ptCount val="12"/>
                <c:pt idx="0">
                  <c:v>2</c:v>
                </c:pt>
                <c:pt idx="1">
                  <c:v>13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6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B7-498E-BA4B-3A709C572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947648"/>
        <c:axId val="111959712"/>
      </c:barChart>
      <c:catAx>
        <c:axId val="11194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59712"/>
        <c:crosses val="autoZero"/>
        <c:auto val="1"/>
        <c:lblAlgn val="ctr"/>
        <c:lblOffset val="100"/>
        <c:noMultiLvlLbl val="0"/>
      </c:catAx>
      <c:valAx>
        <c:axId val="11195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4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SVEF companies approach to parental leave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A63-4160-BBC9-983D831F98A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63-4160-BBC9-983D831F98A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63-4160-BBC9-983D831F98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'parental leave'!$B$12:$B$14</c:f>
              <c:strCache>
                <c:ptCount val="3"/>
                <c:pt idx="0">
                  <c:v>Paid</c:v>
                </c:pt>
                <c:pt idx="1">
                  <c:v>Unpaid</c:v>
                </c:pt>
                <c:pt idx="2">
                  <c:v>Partially paid</c:v>
                </c:pt>
              </c:strCache>
            </c:strRef>
          </c:cat>
          <c:val>
            <c:numRef>
              <c:f>'parental leave'!$C$12:$C$14</c:f>
              <c:numCache>
                <c:formatCode>General</c:formatCode>
                <c:ptCount val="3"/>
                <c:pt idx="0">
                  <c:v>9</c:v>
                </c:pt>
                <c:pt idx="1">
                  <c:v>32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D-47A3-B229-333E9371C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2656800"/>
        <c:axId val="1622658464"/>
      </c:barChart>
      <c:catAx>
        <c:axId val="16226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2658464"/>
        <c:crosses val="autoZero"/>
        <c:auto val="1"/>
        <c:lblAlgn val="ctr"/>
        <c:lblOffset val="100"/>
        <c:noMultiLvlLbl val="0"/>
      </c:catAx>
      <c:valAx>
        <c:axId val="162265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265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Duration of enhanced Shared Parental Leave Pay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SPL'!$A$12</c:f>
              <c:strCache>
                <c:ptCount val="1"/>
                <c:pt idx="0">
                  <c:v>Fully paid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SPL'!$B$11:$L$11</c:f>
              <c:strCache>
                <c:ptCount val="10"/>
                <c:pt idx="0">
                  <c:v>0 wks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24</c:v>
                </c:pt>
                <c:pt idx="7">
                  <c:v>26</c:v>
                </c:pt>
                <c:pt idx="8">
                  <c:v>37</c:v>
                </c:pt>
                <c:pt idx="9">
                  <c:v>50</c:v>
                </c:pt>
              </c:strCache>
            </c:strRef>
          </c:cat>
          <c:val>
            <c:numRef>
              <c:f>'pivot SPL'!$B$12:$L$12</c:f>
              <c:numCache>
                <c:formatCode>General</c:formatCode>
                <c:ptCount val="11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D-41F3-9CB9-1678B6B52112}"/>
            </c:ext>
          </c:extLst>
        </c:ser>
        <c:ser>
          <c:idx val="1"/>
          <c:order val="1"/>
          <c:tx>
            <c:strRef>
              <c:f>'pivot SPL'!$A$13</c:f>
              <c:strCache>
                <c:ptCount val="1"/>
                <c:pt idx="0">
                  <c:v>Partially paid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SPL'!$B$11:$L$11</c:f>
              <c:strCache>
                <c:ptCount val="10"/>
                <c:pt idx="0">
                  <c:v>0 wks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24</c:v>
                </c:pt>
                <c:pt idx="7">
                  <c:v>26</c:v>
                </c:pt>
                <c:pt idx="8">
                  <c:v>37</c:v>
                </c:pt>
                <c:pt idx="9">
                  <c:v>50</c:v>
                </c:pt>
              </c:strCache>
            </c:strRef>
          </c:cat>
          <c:val>
            <c:numRef>
              <c:f>'pivot SPL'!$B$13:$L$13</c:f>
              <c:numCache>
                <c:formatCode>General</c:formatCode>
                <c:ptCount val="11"/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6D-41F3-9CB9-1678B6B52112}"/>
            </c:ext>
          </c:extLst>
        </c:ser>
        <c:ser>
          <c:idx val="2"/>
          <c:order val="2"/>
          <c:tx>
            <c:strRef>
              <c:f>'pivot SPL'!$A$14</c:f>
              <c:strCache>
                <c:ptCount val="1"/>
                <c:pt idx="0">
                  <c:v>Statutory Shared Parental Leave Pay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SPL'!$B$11:$L$11</c:f>
              <c:strCache>
                <c:ptCount val="10"/>
                <c:pt idx="0">
                  <c:v>0 wks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24</c:v>
                </c:pt>
                <c:pt idx="7">
                  <c:v>26</c:v>
                </c:pt>
                <c:pt idx="8">
                  <c:v>37</c:v>
                </c:pt>
                <c:pt idx="9">
                  <c:v>50</c:v>
                </c:pt>
              </c:strCache>
            </c:strRef>
          </c:cat>
          <c:val>
            <c:numRef>
              <c:f>'pivot SPL'!$B$14:$L$14</c:f>
              <c:numCache>
                <c:formatCode>General</c:formatCode>
                <c:ptCount val="1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6D-41F3-9CB9-1678B6B52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0409919"/>
        <c:axId val="820411583"/>
      </c:barChart>
      <c:catAx>
        <c:axId val="82040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411583"/>
        <c:crosses val="autoZero"/>
        <c:auto val="1"/>
        <c:lblAlgn val="ctr"/>
        <c:lblOffset val="100"/>
        <c:noMultiLvlLbl val="0"/>
      </c:catAx>
      <c:valAx>
        <c:axId val="82041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40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Approach to company enhanced adoption pay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Sheet94!$A$12</c:f>
              <c:strCache>
                <c:ptCount val="1"/>
                <c:pt idx="0">
                  <c:v>Fully paid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Sheet94!$B$11:$L$11</c:f>
              <c:strCache>
                <c:ptCount val="11"/>
                <c:pt idx="0">
                  <c:v>10 weeks</c:v>
                </c:pt>
                <c:pt idx="1">
                  <c:v>12 weeks</c:v>
                </c:pt>
                <c:pt idx="2">
                  <c:v>14 weeks</c:v>
                </c:pt>
                <c:pt idx="3">
                  <c:v>16 weeks</c:v>
                </c:pt>
                <c:pt idx="4">
                  <c:v>18 weeks</c:v>
                </c:pt>
                <c:pt idx="5">
                  <c:v>22 weeks</c:v>
                </c:pt>
                <c:pt idx="6">
                  <c:v>24 weeks</c:v>
                </c:pt>
                <c:pt idx="7">
                  <c:v>26 weeks</c:v>
                </c:pt>
                <c:pt idx="8">
                  <c:v>39 weeks</c:v>
                </c:pt>
                <c:pt idx="9">
                  <c:v>44 weeks</c:v>
                </c:pt>
                <c:pt idx="10">
                  <c:v>52 weeks</c:v>
                </c:pt>
              </c:strCache>
            </c:strRef>
          </c:cat>
          <c:val>
            <c:numRef>
              <c:f>Sheet94!$B$12:$L$12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19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0-4107-812D-C169A210E9C8}"/>
            </c:ext>
          </c:extLst>
        </c:ser>
        <c:ser>
          <c:idx val="1"/>
          <c:order val="1"/>
          <c:tx>
            <c:strRef>
              <c:f>Sheet94!$A$13</c:f>
              <c:strCache>
                <c:ptCount val="1"/>
                <c:pt idx="0">
                  <c:v>Partially paid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Sheet94!$B$11:$L$11</c:f>
              <c:strCache>
                <c:ptCount val="11"/>
                <c:pt idx="0">
                  <c:v>10 weeks</c:v>
                </c:pt>
                <c:pt idx="1">
                  <c:v>12 weeks</c:v>
                </c:pt>
                <c:pt idx="2">
                  <c:v>14 weeks</c:v>
                </c:pt>
                <c:pt idx="3">
                  <c:v>16 weeks</c:v>
                </c:pt>
                <c:pt idx="4">
                  <c:v>18 weeks</c:v>
                </c:pt>
                <c:pt idx="5">
                  <c:v>22 weeks</c:v>
                </c:pt>
                <c:pt idx="6">
                  <c:v>24 weeks</c:v>
                </c:pt>
                <c:pt idx="7">
                  <c:v>26 weeks</c:v>
                </c:pt>
                <c:pt idx="8">
                  <c:v>39 weeks</c:v>
                </c:pt>
                <c:pt idx="9">
                  <c:v>44 weeks</c:v>
                </c:pt>
                <c:pt idx="10">
                  <c:v>52 weeks</c:v>
                </c:pt>
              </c:strCache>
            </c:strRef>
          </c:cat>
          <c:val>
            <c:numRef>
              <c:f>Sheet94!$B$13:$L$13</c:f>
              <c:numCache>
                <c:formatCode>General</c:formatCode>
                <c:ptCount val="11"/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0-4107-812D-C169A210E9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5448656"/>
        <c:axId val="111937248"/>
      </c:barChart>
      <c:catAx>
        <c:axId val="208544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7248"/>
        <c:crosses val="autoZero"/>
        <c:auto val="1"/>
        <c:lblAlgn val="ctr"/>
        <c:lblOffset val="100"/>
        <c:noMultiLvlLbl val="0"/>
      </c:catAx>
      <c:valAx>
        <c:axId val="11193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44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Offer Voluntary Benefits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'pivot voluntary'!$B$10</c:f>
              <c:strCache>
                <c:ptCount val="1"/>
                <c:pt idx="0">
                  <c:v>Provide voluntary benefits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63-4350-A19C-9D6386C8E8D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63-4350-A19C-9D6386C8E8D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63-4350-A19C-9D6386C8E8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voluntary'!$A$11:$A$13</c:f>
              <c:strCache>
                <c:ptCount val="3"/>
                <c:pt idx="0">
                  <c:v>No</c:v>
                </c:pt>
                <c:pt idx="1">
                  <c:v>Under consideration</c:v>
                </c:pt>
                <c:pt idx="2">
                  <c:v>Yes</c:v>
                </c:pt>
              </c:strCache>
            </c:strRef>
          </c:cat>
          <c:val>
            <c:numRef>
              <c:f>'pivot voluntary'!$B$11:$B$13</c:f>
              <c:numCache>
                <c:formatCode>General</c:formatCode>
                <c:ptCount val="3"/>
                <c:pt idx="0">
                  <c:v>19</c:v>
                </c:pt>
                <c:pt idx="1">
                  <c:v>2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63-4350-A19C-9D6386C8E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Voluntary Benefits Offered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'voluntary ben chart'!$B$57</c:f>
              <c:strCache>
                <c:ptCount val="1"/>
                <c:pt idx="0">
                  <c:v>Response providing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'voluntary ben chart'!$A$58:$A$71</c:f>
              <c:strCache>
                <c:ptCount val="14"/>
                <c:pt idx="0">
                  <c:v>Financial planning services</c:v>
                </c:pt>
                <c:pt idx="1">
                  <c:v>Donation match</c:v>
                </c:pt>
                <c:pt idx="2">
                  <c:v>Season ticket loan</c:v>
                </c:pt>
                <c:pt idx="3">
                  <c:v>Fitness/wellness allowance</c:v>
                </c:pt>
                <c:pt idx="4">
                  <c:v>Dining cards</c:v>
                </c:pt>
                <c:pt idx="5">
                  <c:v>Personal travel insurance</c:v>
                </c:pt>
                <c:pt idx="6">
                  <c:v>Eco allowance</c:v>
                </c:pt>
                <c:pt idx="7">
                  <c:v>Gym benefits</c:v>
                </c:pt>
                <c:pt idx="8">
                  <c:v>Menopause support</c:v>
                </c:pt>
                <c:pt idx="9">
                  <c:v>Legal services</c:v>
                </c:pt>
                <c:pt idx="10">
                  <c:v>Family insurance</c:v>
                </c:pt>
                <c:pt idx="11">
                  <c:v>Discounts</c:v>
                </c:pt>
                <c:pt idx="12">
                  <c:v>Health screening</c:v>
                </c:pt>
                <c:pt idx="13">
                  <c:v>Cycle to work</c:v>
                </c:pt>
              </c:strCache>
            </c:strRef>
          </c:cat>
          <c:val>
            <c:numRef>
              <c:f>'voluntary ben chart'!$B$58:$B$71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  <c:pt idx="10">
                  <c:v>9</c:v>
                </c:pt>
                <c:pt idx="11">
                  <c:v>13</c:v>
                </c:pt>
                <c:pt idx="12">
                  <c:v>14</c:v>
                </c:pt>
                <c:pt idx="1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9-4444-94D4-DA3741E9F3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24666624"/>
        <c:axId val="1924659968"/>
      </c:barChart>
      <c:catAx>
        <c:axId val="192466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659968"/>
        <c:crosses val="autoZero"/>
        <c:auto val="1"/>
        <c:lblAlgn val="ctr"/>
        <c:lblOffset val="100"/>
        <c:noMultiLvlLbl val="0"/>
      </c:catAx>
      <c:valAx>
        <c:axId val="192465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66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Benefits Included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'benefits in transportation'!$B$23</c:f>
              <c:strCache>
                <c:ptCount val="1"/>
                <c:pt idx="0">
                  <c:v>Benefits included in the transportation policies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618-4D8D-8380-F11FE75C5B1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18-4D8D-8380-F11FE75C5B1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18-4D8D-8380-F11FE75C5B1B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18-4D8D-8380-F11FE75C5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'benefits in transportation'!$A$24:$A$28</c:f>
              <c:strCache>
                <c:ptCount val="5"/>
                <c:pt idx="0">
                  <c:v>Car allowance</c:v>
                </c:pt>
                <c:pt idx="1">
                  <c:v>Car/car allowance</c:v>
                </c:pt>
                <c:pt idx="2">
                  <c:v>Public transportation</c:v>
                </c:pt>
                <c:pt idx="3">
                  <c:v>Walking/cycling allowance</c:v>
                </c:pt>
                <c:pt idx="4">
                  <c:v>Parking benefits</c:v>
                </c:pt>
              </c:strCache>
            </c:strRef>
          </c:cat>
          <c:val>
            <c:numRef>
              <c:f>'benefits in transportation'!$B$24:$B$28</c:f>
              <c:numCache>
                <c:formatCode>General</c:formatCode>
                <c:ptCount val="5"/>
                <c:pt idx="0">
                  <c:v>34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C-4618-BAF5-9DC228AC2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9092816"/>
        <c:axId val="111948480"/>
      </c:barChart>
      <c:catAx>
        <c:axId val="191909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48480"/>
        <c:crosses val="autoZero"/>
        <c:auto val="1"/>
        <c:lblAlgn val="ctr"/>
        <c:lblOffset val="100"/>
        <c:noMultiLvlLbl val="0"/>
      </c:catAx>
      <c:valAx>
        <c:axId val="11194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09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Sheet108!$B$11</c:f>
              <c:strCache>
                <c:ptCount val="1"/>
                <c:pt idx="0">
                  <c:v>How often transportation policy is reviewed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240-4BA3-A758-A8A4709531D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40-4BA3-A758-A8A4709531DD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240-4BA3-A758-A8A4709531D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40-4BA3-A758-A8A4709531D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240-4BA3-A758-A8A4709531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Sheet108!$A$12:$A$16</c:f>
              <c:strCache>
                <c:ptCount val="5"/>
                <c:pt idx="0">
                  <c:v>Ad hoc or as needed</c:v>
                </c:pt>
                <c:pt idx="1">
                  <c:v>Annually</c:v>
                </c:pt>
                <c:pt idx="2">
                  <c:v>Every 2-3 years</c:v>
                </c:pt>
                <c:pt idx="3">
                  <c:v>Every 4-5 years</c:v>
                </c:pt>
                <c:pt idx="4">
                  <c:v>More than once per year</c:v>
                </c:pt>
              </c:strCache>
            </c:strRef>
          </c:cat>
          <c:val>
            <c:numRef>
              <c:f>Sheet108!$B$12:$B$16</c:f>
              <c:numCache>
                <c:formatCode>General</c:formatCode>
                <c:ptCount val="5"/>
                <c:pt idx="0">
                  <c:v>21</c:v>
                </c:pt>
                <c:pt idx="1">
                  <c:v>11</c:v>
                </c:pt>
                <c:pt idx="2">
                  <c:v>8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5-4BBC-A563-AE8FEEB6CB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3140736"/>
        <c:axId val="1533149472"/>
      </c:barChart>
      <c:catAx>
        <c:axId val="153314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149472"/>
        <c:crosses val="autoZero"/>
        <c:auto val="1"/>
        <c:lblAlgn val="ctr"/>
        <c:lblOffset val="100"/>
        <c:noMultiLvlLbl val="0"/>
      </c:catAx>
      <c:valAx>
        <c:axId val="153314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14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Trans!$B$3</c:f>
              <c:strCache>
                <c:ptCount val="1"/>
                <c:pt idx="0">
                  <c:v>Implemented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Trans!$A$4:$A$8</c:f>
              <c:strCache>
                <c:ptCount val="5"/>
                <c:pt idx="0">
                  <c:v>Limited or reduced the number of company cars</c:v>
                </c:pt>
                <c:pt idx="1">
                  <c:v>Added hybrid or electric vehicles to company car fleet </c:v>
                </c:pt>
                <c:pt idx="2">
                  <c:v>Limited vehicle options to those with lower CO2 emissions </c:v>
                </c:pt>
                <c:pt idx="3">
                  <c:v>Offer subsidies or allowances for public transportation</c:v>
                </c:pt>
                <c:pt idx="4">
                  <c:v>Actively promoted other transportation (e.g., carpools, bicycles, etc.)</c:v>
                </c:pt>
              </c:strCache>
            </c:strRef>
          </c:cat>
          <c:val>
            <c:numRef>
              <c:f>Trans!$B$4:$B$8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4</c:v>
                </c:pt>
                <c:pt idx="3">
                  <c:v>15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1-4396-9CC4-9C30E66457D4}"/>
            </c:ext>
          </c:extLst>
        </c:ser>
        <c:ser>
          <c:idx val="1"/>
          <c:order val="1"/>
          <c:tx>
            <c:strRef>
              <c:f>Trans!$C$3</c:f>
              <c:strCache>
                <c:ptCount val="1"/>
                <c:pt idx="0">
                  <c:v>Plan to implement within 2 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Trans!$A$4:$A$8</c:f>
              <c:strCache>
                <c:ptCount val="5"/>
                <c:pt idx="0">
                  <c:v>Limited or reduced the number of company cars</c:v>
                </c:pt>
                <c:pt idx="1">
                  <c:v>Added hybrid or electric vehicles to company car fleet </c:v>
                </c:pt>
                <c:pt idx="2">
                  <c:v>Limited vehicle options to those with lower CO2 emissions </c:v>
                </c:pt>
                <c:pt idx="3">
                  <c:v>Offer subsidies or allowances for public transportation</c:v>
                </c:pt>
                <c:pt idx="4">
                  <c:v>Actively promoted other transportation (e.g., carpools, bicycles, etc.)</c:v>
                </c:pt>
              </c:strCache>
            </c:strRef>
          </c:cat>
          <c:val>
            <c:numRef>
              <c:f>Trans!$C$4:$C$8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1-4396-9CC4-9C30E66457D4}"/>
            </c:ext>
          </c:extLst>
        </c:ser>
        <c:ser>
          <c:idx val="2"/>
          <c:order val="2"/>
          <c:tx>
            <c:strRef>
              <c:f>Trans!$D$3</c:f>
              <c:strCache>
                <c:ptCount val="1"/>
                <c:pt idx="0">
                  <c:v>No plans to implement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Trans!$A$4:$A$8</c:f>
              <c:strCache>
                <c:ptCount val="5"/>
                <c:pt idx="0">
                  <c:v>Limited or reduced the number of company cars</c:v>
                </c:pt>
                <c:pt idx="1">
                  <c:v>Added hybrid or electric vehicles to company car fleet </c:v>
                </c:pt>
                <c:pt idx="2">
                  <c:v>Limited vehicle options to those with lower CO2 emissions </c:v>
                </c:pt>
                <c:pt idx="3">
                  <c:v>Offer subsidies or allowances for public transportation</c:v>
                </c:pt>
                <c:pt idx="4">
                  <c:v>Actively promoted other transportation (e.g., carpools, bicycles, etc.)</c:v>
                </c:pt>
              </c:strCache>
            </c:strRef>
          </c:cat>
          <c:val>
            <c:numRef>
              <c:f>Trans!$D$4:$D$8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10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81-4396-9CC4-9C30E66457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044128"/>
        <c:axId val="332040800"/>
      </c:barChart>
      <c:catAx>
        <c:axId val="33204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040800"/>
        <c:crosses val="autoZero"/>
        <c:auto val="1"/>
        <c:lblAlgn val="ctr"/>
        <c:lblOffset val="100"/>
        <c:noMultiLvlLbl val="0"/>
      </c:catAx>
      <c:valAx>
        <c:axId val="33204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Companies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04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Reasons for different medical plans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'num plans pmi'!$B$12</c:f>
              <c:strCache>
                <c:ptCount val="1"/>
                <c:pt idx="0">
                  <c:v>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A0-41A7-B0CD-24E29F99EC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A0-41A7-B0CD-24E29F99EC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A0-41A7-B0CD-24E29F99EC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'num plans pmi'!$A$13:$A$15</c:f>
              <c:strCache>
                <c:ptCount val="3"/>
                <c:pt idx="0">
                  <c:v>Cover based on job level</c:v>
                </c:pt>
                <c:pt idx="1">
                  <c:v>Flexible benefit plan</c:v>
                </c:pt>
                <c:pt idx="2">
                  <c:v>Executive plan</c:v>
                </c:pt>
              </c:strCache>
            </c:strRef>
          </c:cat>
          <c:val>
            <c:numRef>
              <c:f>'num plans pmi'!$B$13:$B$15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A0-41A7-B0CD-24E29F99E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Cover for Dependants Same as 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'dependent plan design'!$B$10</c:f>
              <c:strCache>
                <c:ptCount val="1"/>
                <c:pt idx="0">
                  <c:v>Cover for dependants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F1-4BC3-8529-E83F96B642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'dependent plan design'!$A$11:$A$12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'dependent plan design'!$B$11:$B$12</c:f>
              <c:numCache>
                <c:formatCode>General</c:formatCode>
                <c:ptCount val="2"/>
                <c:pt idx="0">
                  <c:v>53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6-4C09-A471-E4C870918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54880"/>
        <c:axId val="107764448"/>
      </c:barChart>
      <c:catAx>
        <c:axId val="1077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64448"/>
        <c:crosses val="autoZero"/>
        <c:auto val="1"/>
        <c:lblAlgn val="ctr"/>
        <c:lblOffset val="100"/>
        <c:noMultiLvlLbl val="0"/>
      </c:catAx>
      <c:valAx>
        <c:axId val="10776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5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Number of Medical Plans Offered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Sheet51!$B$13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0B9-495F-A399-6E01E400888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9-495F-A399-6E01E400888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0B9-495F-A399-6E01E400888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B9-495F-A399-6E01E40088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Sheet51!$A$14:$A$17</c:f>
              <c:strCache>
                <c:ptCount val="4"/>
                <c:pt idx="0">
                  <c:v>1 medical plan</c:v>
                </c:pt>
                <c:pt idx="1">
                  <c:v>2 medical plans</c:v>
                </c:pt>
                <c:pt idx="2">
                  <c:v>3 medical plans</c:v>
                </c:pt>
                <c:pt idx="3">
                  <c:v>4 medical plans</c:v>
                </c:pt>
              </c:strCache>
            </c:strRef>
          </c:cat>
          <c:val>
            <c:numRef>
              <c:f>Sheet51!$B$14:$B$17</c:f>
              <c:numCache>
                <c:formatCode>General</c:formatCode>
                <c:ptCount val="4"/>
                <c:pt idx="0">
                  <c:v>50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2-4536-9495-66AC0D138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67120"/>
        <c:axId val="107769616"/>
      </c:barChart>
      <c:catAx>
        <c:axId val="10776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69616"/>
        <c:crosses val="autoZero"/>
        <c:auto val="1"/>
        <c:lblAlgn val="ctr"/>
        <c:lblOffset val="100"/>
        <c:noMultiLvlLbl val="0"/>
      </c:catAx>
      <c:valAx>
        <c:axId val="10776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6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Weekly Hours Required for Eligibility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'PT hours'!$B$15</c:f>
              <c:strCache>
                <c:ptCount val="1"/>
                <c:pt idx="0">
                  <c:v>Hours required for eligibility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DD6-42D7-B772-66418E106A1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D6-42D7-B772-66418E106A1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DD6-42D7-B772-66418E106A1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D6-42D7-B772-66418E106A1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D6-42D7-B772-66418E106A13}"/>
              </c:ext>
            </c:extLst>
          </c:dPt>
          <c:dPt>
            <c:idx val="5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D6-42D7-B772-66418E106A13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D6-42D7-B772-66418E106A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'PT hours'!$A$16:$A$22</c:f>
              <c:strCache>
                <c:ptCount val="7"/>
                <c:pt idx="0">
                  <c:v>0 hours</c:v>
                </c:pt>
                <c:pt idx="1">
                  <c:v>1 hour</c:v>
                </c:pt>
                <c:pt idx="2">
                  <c:v>7 hours</c:v>
                </c:pt>
                <c:pt idx="3">
                  <c:v>8 hours</c:v>
                </c:pt>
                <c:pt idx="4">
                  <c:v>10 hours</c:v>
                </c:pt>
                <c:pt idx="5">
                  <c:v>15 hours</c:v>
                </c:pt>
                <c:pt idx="6">
                  <c:v>20 hours</c:v>
                </c:pt>
              </c:strCache>
            </c:strRef>
          </c:cat>
          <c:val>
            <c:numRef>
              <c:f>'PT hours'!$B$16:$B$22</c:f>
              <c:numCache>
                <c:formatCode>General</c:formatCode>
                <c:ptCount val="7"/>
                <c:pt idx="0">
                  <c:v>18</c:v>
                </c:pt>
                <c:pt idx="1">
                  <c:v>10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E-4479-B406-DA89C5D9A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121296"/>
        <c:axId val="139124208"/>
      </c:barChart>
      <c:catAx>
        <c:axId val="13912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24208"/>
        <c:crosses val="autoZero"/>
        <c:auto val="1"/>
        <c:lblAlgn val="ctr"/>
        <c:lblOffset val="100"/>
        <c:noMultiLvlLbl val="0"/>
      </c:catAx>
      <c:valAx>
        <c:axId val="13912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2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Part-time Employees Eligibility for PMI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'part time ees'!$B$9</c:f>
              <c:strCache>
                <c:ptCount val="1"/>
                <c:pt idx="0">
                  <c:v>Part-time employees eligibility for PMI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57-494D-8C05-081EF27330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57-494D-8C05-081EF273306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57-494D-8C05-081EF27330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 time ees'!$A$10:$A$12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Under consideration</c:v>
                </c:pt>
              </c:strCache>
            </c:strRef>
          </c:cat>
          <c:val>
            <c:numRef>
              <c:f>'part time ees'!$B$10:$B$12</c:f>
              <c:numCache>
                <c:formatCode>General</c:formatCode>
                <c:ptCount val="3"/>
                <c:pt idx="0">
                  <c:v>49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57-494D-8C05-081EF2733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Deductibles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deductible!$B$10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deductible!$A$11:$A$13</c:f>
              <c:strCache>
                <c:ptCount val="3"/>
                <c:pt idx="0">
                  <c:v>£100 deductible</c:v>
                </c:pt>
                <c:pt idx="1">
                  <c:v>£120 deductible</c:v>
                </c:pt>
                <c:pt idx="2">
                  <c:v>No deductible</c:v>
                </c:pt>
              </c:strCache>
            </c:strRef>
          </c:cat>
          <c:val>
            <c:numRef>
              <c:f>deductible!$B$11:$B$13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1-43F2-B1A5-512906BE7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570960"/>
        <c:axId val="189561392"/>
      </c:barChart>
      <c:catAx>
        <c:axId val="18957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61392"/>
        <c:crosses val="autoZero"/>
        <c:auto val="1"/>
        <c:lblAlgn val="ctr"/>
        <c:lblOffset val="100"/>
        <c:noMultiLvlLbl val="0"/>
      </c:catAx>
      <c:valAx>
        <c:axId val="18956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7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Annual Maximum for Hospital and/or Surgical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caps'!$B$9</c:f>
              <c:strCache>
                <c:ptCount val="1"/>
                <c:pt idx="0">
                  <c:v>Annual maximum for hospital and/or surgical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1CA-40D3-9142-BB166CC5137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CA-40D3-9142-BB166CC513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'annual caps'!$A$10:$A$11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'annual caps'!$B$10:$B$11</c:f>
              <c:numCache>
                <c:formatCode>General</c:formatCode>
                <c:ptCount val="2"/>
                <c:pt idx="0">
                  <c:v>38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1-44A0-9AA4-F541FD3B4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956384"/>
        <c:axId val="111952640"/>
      </c:barChart>
      <c:catAx>
        <c:axId val="11195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52640"/>
        <c:crosses val="autoZero"/>
        <c:auto val="1"/>
        <c:lblAlgn val="ctr"/>
        <c:lblOffset val="100"/>
        <c:noMultiLvlLbl val="0"/>
      </c:catAx>
      <c:valAx>
        <c:axId val="11195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5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Outpatient Covered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'outpatient data'!$B$9</c:f>
              <c:strCache>
                <c:ptCount val="1"/>
                <c:pt idx="0">
                  <c:v>Outpatient covered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2F-4F4D-990F-664C49F10FF0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2F-4F4D-990F-664C49F10FF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32F-4F4D-990F-664C49F10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'outpatient data'!$A$10:$A$11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'outpatient data'!$B$10:$B$11</c:f>
              <c:numCache>
                <c:formatCode>General</c:formatCode>
                <c:ptCount val="2"/>
                <c:pt idx="0">
                  <c:v>1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2F-4F4D-990F-664C49F10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Amount Covered per Year (N=7)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outpat'!$B$10</c:f>
              <c:strCache>
                <c:ptCount val="1"/>
                <c:pt idx="0">
                  <c:v>Amount covered per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AF0-4DCF-8B04-353F77310A1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0-4DCF-8B04-353F77310A1D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AF0-4DCF-8B04-353F77310A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'annual outpat'!$A$11:$A$13</c:f>
              <c:numCache>
                <c:formatCode>"£"#,##0_);[Red]\("£"#,##0\)</c:formatCode>
                <c:ptCount val="3"/>
                <c:pt idx="0">
                  <c:v>1000</c:v>
                </c:pt>
                <c:pt idx="1">
                  <c:v>1250</c:v>
                </c:pt>
                <c:pt idx="2">
                  <c:v>1500</c:v>
                </c:pt>
              </c:numCache>
            </c:numRef>
          </c:cat>
          <c:val>
            <c:numRef>
              <c:f>'annual outpat'!$B$11:$B$13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9-4A44-AD1F-C33C5E0D1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560976"/>
        <c:axId val="189569712"/>
      </c:barChart>
      <c:catAx>
        <c:axId val="189560976"/>
        <c:scaling>
          <c:orientation val="minMax"/>
        </c:scaling>
        <c:delete val="0"/>
        <c:axPos val="b"/>
        <c:numFmt formatCode="&quot;£&quot;#,##0_);[Red]\(&quot;£&quot;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69712"/>
        <c:crosses val="autoZero"/>
        <c:auto val="1"/>
        <c:lblAlgn val="ctr"/>
        <c:lblOffset val="100"/>
        <c:noMultiLvlLbl val="0"/>
      </c:catAx>
      <c:valAx>
        <c:axId val="1895697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6097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Vision Financing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'vision vendors'!$D$19</c:f>
              <c:strCache>
                <c:ptCount val="1"/>
                <c:pt idx="0">
                  <c:v>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3C-4D92-8CD0-2E921E1D2C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3C-4D92-8CD0-2E921E1D2C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3C-4D92-8CD0-2E921E1D2C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'vision vendors'!$C$20:$C$22</c:f>
              <c:strCache>
                <c:ptCount val="3"/>
                <c:pt idx="0">
                  <c:v>Specialist eye vendor or retailer</c:v>
                </c:pt>
                <c:pt idx="1">
                  <c:v>Insurance carrier</c:v>
                </c:pt>
                <c:pt idx="2">
                  <c:v>Reimbursement</c:v>
                </c:pt>
              </c:strCache>
            </c:strRef>
          </c:cat>
          <c:val>
            <c:numRef>
              <c:f>'vision vendors'!$D$20:$D$22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3C-4D92-8CD0-2E921E1D2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Vision Vendors (N=26)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'vision vendors'!$A$44:$A$54</c:f>
              <c:strCache>
                <c:ptCount val="11"/>
                <c:pt idx="0">
                  <c:v>ASE Eyecare</c:v>
                </c:pt>
                <c:pt idx="1">
                  <c:v>AXA</c:v>
                </c:pt>
                <c:pt idx="2">
                  <c:v>Boots</c:v>
                </c:pt>
                <c:pt idx="3">
                  <c:v>BUPA</c:v>
                </c:pt>
                <c:pt idx="4">
                  <c:v>Cigna</c:v>
                </c:pt>
                <c:pt idx="5">
                  <c:v>Edenred</c:v>
                </c:pt>
                <c:pt idx="6">
                  <c:v>Healthshield cash plan</c:v>
                </c:pt>
                <c:pt idx="7">
                  <c:v>Smart Employee Eyecare</c:v>
                </c:pt>
                <c:pt idx="8">
                  <c:v>Specsavers</c:v>
                </c:pt>
                <c:pt idx="9">
                  <c:v>Unum</c:v>
                </c:pt>
                <c:pt idx="10">
                  <c:v>VSP</c:v>
                </c:pt>
              </c:strCache>
            </c:strRef>
          </c:cat>
          <c:val>
            <c:numRef>
              <c:f>'vision vendors'!$B$44:$B$54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FA-4A7E-977D-ECA64108F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455808"/>
        <c:axId val="110453312"/>
      </c:barChart>
      <c:catAx>
        <c:axId val="11045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53312"/>
        <c:crosses val="autoZero"/>
        <c:auto val="1"/>
        <c:lblAlgn val="ctr"/>
        <c:lblOffset val="100"/>
        <c:noMultiLvlLbl val="0"/>
      </c:catAx>
      <c:valAx>
        <c:axId val="11045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5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Additional Days Based on Tenure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Sheet115!$B$14</c:f>
              <c:strCache>
                <c:ptCount val="1"/>
                <c:pt idx="0">
                  <c:v>Additional days based on tenure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322-4438-97DD-D66E128EF7F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2-4438-97DD-D66E128EF7F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322-4438-97DD-D66E128EF7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22-4438-97DD-D66E128EF7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Sheet115!$A$15:$A$18</c:f>
              <c:strCache>
                <c:ptCount val="4"/>
                <c:pt idx="0">
                  <c:v>2 days</c:v>
                </c:pt>
                <c:pt idx="1">
                  <c:v>3 days</c:v>
                </c:pt>
                <c:pt idx="2">
                  <c:v>4 days</c:v>
                </c:pt>
                <c:pt idx="3">
                  <c:v>5 days</c:v>
                </c:pt>
              </c:strCache>
            </c:strRef>
          </c:cat>
          <c:val>
            <c:numRef>
              <c:f>Sheet115!$B$15:$B$18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C-4811-B586-DAE67BE62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0669808"/>
        <c:axId val="1460686864"/>
      </c:barChart>
      <c:catAx>
        <c:axId val="146066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686864"/>
        <c:crosses val="autoZero"/>
        <c:auto val="1"/>
        <c:lblAlgn val="ctr"/>
        <c:lblOffset val="100"/>
        <c:noMultiLvlLbl val="0"/>
      </c:catAx>
      <c:valAx>
        <c:axId val="146068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66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Approach to Financing Private Medical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'financing pmi'!$B$10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FB6-4887-9F63-B0D79D2E5359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B6-4887-9F63-B0D79D2E53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'financing pmi'!$A$11:$A$12</c:f>
              <c:strCache>
                <c:ptCount val="2"/>
                <c:pt idx="0">
                  <c:v>Carrier insured</c:v>
                </c:pt>
                <c:pt idx="1">
                  <c:v>Self-insured</c:v>
                </c:pt>
              </c:strCache>
            </c:strRef>
          </c:cat>
          <c:val>
            <c:numRef>
              <c:f>'financing pmi'!$B$11:$B$12</c:f>
              <c:numCache>
                <c:formatCode>General</c:formatCode>
                <c:ptCount val="2"/>
                <c:pt idx="0">
                  <c:v>44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F-4708-BE3B-8A41AF4F5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9463536"/>
        <c:axId val="2089448976"/>
      </c:barChart>
      <c:catAx>
        <c:axId val="208946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448976"/>
        <c:crosses val="autoZero"/>
        <c:auto val="1"/>
        <c:lblAlgn val="ctr"/>
        <c:lblOffset val="100"/>
        <c:noMultiLvlLbl val="0"/>
      </c:catAx>
      <c:valAx>
        <c:axId val="208944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46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Maximum Weeks of Leave Based on Tenure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Sheet114!$B$12</c:f>
              <c:strCache>
                <c:ptCount val="1"/>
                <c:pt idx="0">
                  <c:v>Maximum weeks of leave based on tenure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Sheet114!$A$13:$A$18</c:f>
              <c:strCache>
                <c:ptCount val="6"/>
                <c:pt idx="0">
                  <c:v>5 weeks</c:v>
                </c:pt>
                <c:pt idx="1">
                  <c:v>5.2 weeks</c:v>
                </c:pt>
                <c:pt idx="2">
                  <c:v>5.4 weeks</c:v>
                </c:pt>
                <c:pt idx="3">
                  <c:v>5.6 weeks</c:v>
                </c:pt>
                <c:pt idx="4">
                  <c:v>5.8 weeks</c:v>
                </c:pt>
                <c:pt idx="5">
                  <c:v>6 weeks</c:v>
                </c:pt>
              </c:strCache>
            </c:strRef>
          </c:cat>
          <c:val>
            <c:numRef>
              <c:f>Sheet114!$B$13:$B$18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B-47FD-B1FA-578C29C2C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174640"/>
        <c:axId val="178175888"/>
      </c:barChart>
      <c:catAx>
        <c:axId val="17817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75888"/>
        <c:crosses val="autoZero"/>
        <c:auto val="1"/>
        <c:lblAlgn val="ctr"/>
        <c:lblOffset val="100"/>
        <c:noMultiLvlLbl val="0"/>
      </c:catAx>
      <c:valAx>
        <c:axId val="17817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746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Annual Allowance in GBP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allowance in GBP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E4D-46E9-8959-53F4E864567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4D-46E9-8959-53F4E864567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E4D-46E9-8959-53F4E864567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4D-46E9-8959-53F4E864567E}"/>
              </c:ext>
            </c:extLst>
          </c:dPt>
          <c:dPt>
            <c:idx val="4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E4D-46E9-8959-53F4E864567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4D-46E9-8959-53F4E86456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Head of Industry</c:v>
                </c:pt>
                <c:pt idx="1">
                  <c:v>Head of Sales</c:v>
                </c:pt>
                <c:pt idx="2">
                  <c:v>Other Executives (non sales)</c:v>
                </c:pt>
                <c:pt idx="3">
                  <c:v>Sales Executives</c:v>
                </c:pt>
                <c:pt idx="4">
                  <c:v>Other staff excluding sales</c:v>
                </c:pt>
                <c:pt idx="5">
                  <c:v>Other staff sales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10633</c:v>
                </c:pt>
                <c:pt idx="1">
                  <c:v>10461</c:v>
                </c:pt>
                <c:pt idx="2">
                  <c:v>9052</c:v>
                </c:pt>
                <c:pt idx="3">
                  <c:v>8362</c:v>
                </c:pt>
                <c:pt idx="4">
                  <c:v>6647</c:v>
                </c:pt>
                <c:pt idx="5">
                  <c:v>6819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7-4658-86F0-2C081E69F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619727"/>
        <c:axId val="246624719"/>
      </c:barChart>
      <c:catAx>
        <c:axId val="24661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624719"/>
        <c:crosses val="autoZero"/>
        <c:auto val="1"/>
        <c:lblAlgn val="ctr"/>
        <c:lblOffset val="100"/>
        <c:noMultiLvlLbl val="0"/>
      </c:catAx>
      <c:valAx>
        <c:axId val="24662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61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Factors Considered to Calculate Car Allowance (N=14)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Sheet105!$B$18</c:f>
              <c:strCache>
                <c:ptCount val="1"/>
                <c:pt idx="0">
                  <c:v>Factors to calculate car allowance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Sheet105!$A$19:$A$22</c:f>
              <c:strCache>
                <c:ptCount val="4"/>
                <c:pt idx="0">
                  <c:v>Value of company car</c:v>
                </c:pt>
                <c:pt idx="1">
                  <c:v>Maintenance</c:v>
                </c:pt>
                <c:pt idx="2">
                  <c:v>Insurance</c:v>
                </c:pt>
                <c:pt idx="3">
                  <c:v>Market competitiveness/job level</c:v>
                </c:pt>
              </c:strCache>
            </c:strRef>
          </c:cat>
          <c:val>
            <c:numRef>
              <c:f>Sheet105!$B$19:$B$22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6-4192-88FA-72C19AD31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2698320"/>
        <c:axId val="552680432"/>
      </c:barChart>
      <c:catAx>
        <c:axId val="55269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680432"/>
        <c:crosses val="autoZero"/>
        <c:auto val="1"/>
        <c:lblAlgn val="ctr"/>
        <c:lblOffset val="100"/>
        <c:noMultiLvlLbl val="0"/>
      </c:catAx>
      <c:valAx>
        <c:axId val="552680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69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Functions responsible for transportation policy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Sheet107!$E$12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0ED-44F9-9464-8D6CE6207B8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ED-44F9-9464-8D6CE6207B8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0ED-44F9-9464-8D6CE6207B8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ED-44F9-9464-8D6CE6207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Sheet107!$D$13:$D$17</c:f>
              <c:strCache>
                <c:ptCount val="5"/>
                <c:pt idx="0">
                  <c:v>Benefits</c:v>
                </c:pt>
                <c:pt idx="1">
                  <c:v>Facilities</c:v>
                </c:pt>
                <c:pt idx="2">
                  <c:v>HR</c:v>
                </c:pt>
                <c:pt idx="3">
                  <c:v>Procurement</c:v>
                </c:pt>
                <c:pt idx="4">
                  <c:v>Finance</c:v>
                </c:pt>
              </c:strCache>
            </c:strRef>
          </c:cat>
          <c:val>
            <c:numRef>
              <c:f>Sheet107!$E$13:$E$17</c:f>
              <c:numCache>
                <c:formatCode>General</c:formatCode>
                <c:ptCount val="5"/>
                <c:pt idx="0">
                  <c:v>24</c:v>
                </c:pt>
                <c:pt idx="1">
                  <c:v>10</c:v>
                </c:pt>
                <c:pt idx="2">
                  <c:v>19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0-43B5-8596-70B70A7D7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9587824"/>
        <c:axId val="134409264"/>
      </c:barChart>
      <c:catAx>
        <c:axId val="192958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409264"/>
        <c:crosses val="autoZero"/>
        <c:auto val="1"/>
        <c:lblAlgn val="ctr"/>
        <c:lblOffset val="100"/>
        <c:noMultiLvlLbl val="0"/>
      </c:catAx>
      <c:valAx>
        <c:axId val="13440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58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Carriers Used to Insure or Administer PMI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'carrier pmi'!$B$15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'carrier pmi'!$A$16:$A$21</c:f>
              <c:strCache>
                <c:ptCount val="6"/>
                <c:pt idx="0">
                  <c:v>AVIVA</c:v>
                </c:pt>
                <c:pt idx="1">
                  <c:v>AXA</c:v>
                </c:pt>
                <c:pt idx="2">
                  <c:v>BUPA</c:v>
                </c:pt>
                <c:pt idx="3">
                  <c:v>VITALITY</c:v>
                </c:pt>
                <c:pt idx="4">
                  <c:v>CIGNA</c:v>
                </c:pt>
                <c:pt idx="5">
                  <c:v>WPA PROTOCOL PLC</c:v>
                </c:pt>
              </c:strCache>
            </c:strRef>
          </c:cat>
          <c:val>
            <c:numRef>
              <c:f>'carrier pmi'!$B$16:$B$21</c:f>
              <c:numCache>
                <c:formatCode>General</c:formatCode>
                <c:ptCount val="6"/>
                <c:pt idx="0">
                  <c:v>5</c:v>
                </c:pt>
                <c:pt idx="1">
                  <c:v>21</c:v>
                </c:pt>
                <c:pt idx="2">
                  <c:v>26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1-4C7E-9AEB-F3CB8879B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755712"/>
        <c:axId val="107758208"/>
      </c:barChart>
      <c:catAx>
        <c:axId val="107755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58208"/>
        <c:crosses val="autoZero"/>
        <c:auto val="1"/>
        <c:lblAlgn val="ctr"/>
        <c:lblOffset val="100"/>
        <c:noMultiLvlLbl val="0"/>
      </c:catAx>
      <c:valAx>
        <c:axId val="107758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How Employee Premiums are Paid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Sheet50!$B$10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627-455E-85D9-8A3107B30B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27-455E-85D9-8A3107B30BA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627-455E-85D9-8A3107B30B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Sheet50!$A$11:$A$13</c:f>
              <c:strCache>
                <c:ptCount val="3"/>
                <c:pt idx="0">
                  <c:v>Company and employee share cost</c:v>
                </c:pt>
                <c:pt idx="1">
                  <c:v>Company pays full cost</c:v>
                </c:pt>
                <c:pt idx="2">
                  <c:v>Employee pays full cost</c:v>
                </c:pt>
              </c:strCache>
            </c:strRef>
          </c:cat>
          <c:val>
            <c:numRef>
              <c:f>Sheet50!$B$11:$B$13</c:f>
              <c:numCache>
                <c:formatCode>General</c:formatCode>
                <c:ptCount val="3"/>
                <c:pt idx="0">
                  <c:v>2</c:v>
                </c:pt>
                <c:pt idx="1">
                  <c:v>53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A-4521-973D-810A24B6E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9468528"/>
        <c:axId val="2089473104"/>
      </c:barChart>
      <c:catAx>
        <c:axId val="208946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473104"/>
        <c:crosses val="autoZero"/>
        <c:auto val="1"/>
        <c:lblAlgn val="ctr"/>
        <c:lblOffset val="100"/>
        <c:noMultiLvlLbl val="0"/>
      </c:catAx>
      <c:valAx>
        <c:axId val="208947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46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0" dirty="0"/>
              <a:t>How Dependant Premiums are Paid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'who pays pmi'!$B$22</c:f>
              <c:strCache>
                <c:ptCount val="1"/>
                <c:pt idx="0">
                  <c:v>Company fully pays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 pays pmi'!$A$23:$A$26</c:f>
              <c:strCache>
                <c:ptCount val="4"/>
                <c:pt idx="0">
                  <c:v>Spouse</c:v>
                </c:pt>
                <c:pt idx="1">
                  <c:v>Domestic partner</c:v>
                </c:pt>
                <c:pt idx="2">
                  <c:v>Child (1 only)</c:v>
                </c:pt>
                <c:pt idx="3">
                  <c:v>Children (no limit)</c:v>
                </c:pt>
              </c:strCache>
            </c:strRef>
          </c:cat>
          <c:val>
            <c:numRef>
              <c:f>'who pays pmi'!$B$23:$B$26</c:f>
              <c:numCache>
                <c:formatCode>General</c:formatCode>
                <c:ptCount val="4"/>
                <c:pt idx="0">
                  <c:v>32</c:v>
                </c:pt>
                <c:pt idx="1">
                  <c:v>31</c:v>
                </c:pt>
                <c:pt idx="2">
                  <c:v>4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A-47B2-8D8D-1F1018B8149D}"/>
            </c:ext>
          </c:extLst>
        </c:ser>
        <c:ser>
          <c:idx val="1"/>
          <c:order val="1"/>
          <c:tx>
            <c:strRef>
              <c:f>'who pays pmi'!$C$22</c:f>
              <c:strCache>
                <c:ptCount val="1"/>
                <c:pt idx="0">
                  <c:v>Employee pays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 pays pmi'!$A$23:$A$26</c:f>
              <c:strCache>
                <c:ptCount val="4"/>
                <c:pt idx="0">
                  <c:v>Spouse</c:v>
                </c:pt>
                <c:pt idx="1">
                  <c:v>Domestic partner</c:v>
                </c:pt>
                <c:pt idx="2">
                  <c:v>Child (1 only)</c:v>
                </c:pt>
                <c:pt idx="3">
                  <c:v>Children (no limit)</c:v>
                </c:pt>
              </c:strCache>
            </c:strRef>
          </c:cat>
          <c:val>
            <c:numRef>
              <c:f>'who pays pmi'!$C$23:$C$26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2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A-47B2-8D8D-1F1018B8149D}"/>
            </c:ext>
          </c:extLst>
        </c:ser>
        <c:ser>
          <c:idx val="2"/>
          <c:order val="2"/>
          <c:tx>
            <c:strRef>
              <c:f>'who pays pmi'!$D$22</c:f>
              <c:strCache>
                <c:ptCount val="1"/>
                <c:pt idx="0">
                  <c:v>Employee and company cost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 pays pmi'!$A$23:$A$26</c:f>
              <c:strCache>
                <c:ptCount val="4"/>
                <c:pt idx="0">
                  <c:v>Spouse</c:v>
                </c:pt>
                <c:pt idx="1">
                  <c:v>Domestic partner</c:v>
                </c:pt>
                <c:pt idx="2">
                  <c:v>Child (1 only)</c:v>
                </c:pt>
                <c:pt idx="3">
                  <c:v>Children (no limit)</c:v>
                </c:pt>
              </c:strCache>
            </c:strRef>
          </c:cat>
          <c:val>
            <c:numRef>
              <c:f>'who pays pmi'!$D$23:$D$26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AA-47B2-8D8D-1F1018B81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119632"/>
        <c:axId val="139108816"/>
      </c:barChart>
      <c:catAx>
        <c:axId val="139119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08816"/>
        <c:crosses val="autoZero"/>
        <c:auto val="1"/>
        <c:lblAlgn val="ctr"/>
        <c:lblOffset val="100"/>
        <c:noMultiLvlLbl val="0"/>
      </c:catAx>
      <c:valAx>
        <c:axId val="13910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1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902578354176319E-2"/>
          <c:y val="0.8671810831518949"/>
          <c:w val="0.94709742164582367"/>
          <c:h val="0.11530706187384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Base only</cx:pt>
          <cx:pt idx="1">Base plus bonus</cx:pt>
          <cx:pt idx="2">Base &amp; commissions</cx:pt>
          <cx:pt idx="3">Base, bonus, commission</cx:pt>
          <cx:pt idx="4">Other</cx:pt>
        </cx:lvl>
        <cx:lvl ptCount="0"/>
        <cx:lvl ptCount="0"/>
      </cx:strDim>
      <cx:numDim type="size">
        <cx:f>Sheet1!$B$2:$B$6</cx:f>
        <cx:lvl ptCount="5" formatCode="General">
          <cx:pt idx="0">30</cx:pt>
          <cx:pt idx="1">1</cx:pt>
          <cx:pt idx="2">1</cx:pt>
          <cx:pt idx="3">5</cx:pt>
          <cx:pt idx="4">4</cx:pt>
        </cx:lvl>
      </cx:numDim>
    </cx:data>
  </cx:chartData>
  <cx:chart>
    <cx:title pos="t" align="ctr" overlay="0">
      <cx:tx>
        <cx:txData>
          <cx:v>Compensation used to calculate contributions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 b="1"/>
          </a:pPr>
          <a:r>
            <a:rPr lang="en-US" sz="1440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rPr>
            <a:t>Compensation used to calculate contributions</a:t>
          </a:r>
        </a:p>
      </cx:txPr>
    </cx:title>
    <cx:plotArea>
      <cx:plotAreaRegion>
        <cx:series layoutId="treemap" uniqueId="{5BAE44C1-50FE-4F1F-8109-23C1832BBC65}">
          <cx:tx>
            <cx:txData>
              <cx:f>Sheet1!$B$1</cx:f>
              <cx:v>Responses</cx:v>
            </cx:txData>
          </cx:tx>
          <cx:dataLabels>
            <cx:visibility seriesName="0" categoryName="0" value="1"/>
            <cx:separator>, </cx:separator>
            <cx:dataLabel idx="1">
              <cx:visibility seriesName="0" categoryName="0" value="1"/>
              <cx:separator>, </cx:separator>
            </cx:dataLabel>
            <cx:dataLabel idx="2">
              <cx:visibility seriesName="0" categoryName="0" value="1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0.54575</cdr:x>
      <cdr:y>0.3773</cdr:y>
    </cdr:from>
    <cdr:to>
      <cdr:x>0.95254</cdr:x>
      <cdr:y>0.5895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49EB82A4-911A-4309-9C10-79FC5DE10B21}"/>
            </a:ext>
          </a:extLst>
        </cdr:cNvPr>
        <cdr:cNvSpPr txBox="1"/>
      </cdr:nvSpPr>
      <cdr:spPr>
        <a:xfrm xmlns:a="http://schemas.openxmlformats.org/drawingml/2006/main">
          <a:off x="2827866" y="1641773"/>
          <a:ext cx="2107820" cy="9233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For those that are self-insured, what are the advantages?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6A72C-0193-4B7E-8266-ACE259FC3BAD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C1C4D-0E68-4B53-B7D6-FF92C73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736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20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00549"/>
            <a:ext cx="6711043" cy="48740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5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85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16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49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94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42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24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32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0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2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27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99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46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15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41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96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129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24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24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4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803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81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37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01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65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9175" y="4229100"/>
            <a:ext cx="6619649" cy="4229100"/>
          </a:xfrm>
        </p:spPr>
        <p:txBody>
          <a:bodyPr/>
          <a:lstStyle/>
          <a:p>
            <a:endParaRPr lang="en-GB" sz="1100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314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68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39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568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3137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9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417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04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179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73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68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04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972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4613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657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973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33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67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776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5139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4157" y="4400549"/>
            <a:ext cx="5568043" cy="4024993"/>
          </a:xfrm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281B-A608-41A4-91EB-414867A8396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069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468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47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367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267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097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074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3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075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225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790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207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812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0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821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0453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582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7645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3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110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5939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419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502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005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4958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29122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F281B-A608-41A4-91EB-414867A83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7918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440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4013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75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857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3868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6502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059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895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7971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0874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3769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606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5868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4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7982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4952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9673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5524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1053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044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0142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0467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C1C4D-0E68-4B53-B7D6-FF92C734B362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738" y="2331748"/>
            <a:ext cx="9144000" cy="112453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6738" y="3796771"/>
            <a:ext cx="262519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00355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37FF1-A9DD-41A0-9EBF-E0733A8E5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412" y="136525"/>
            <a:ext cx="3810000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7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738" y="2331748"/>
            <a:ext cx="9144000" cy="112453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6738" y="3796771"/>
            <a:ext cx="262519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00355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37CFC7-FBC4-4EA9-86C1-B3CB10920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" y="422759"/>
            <a:ext cx="3651076" cy="11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4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F7CF5E-F1ED-479C-9B61-D69DA3C19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6209410"/>
            <a:ext cx="2044733" cy="6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8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000" b="0" baseline="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00355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sub-title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0DEC113-6EC6-48EA-B895-A0C9A3C40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6209410"/>
            <a:ext cx="2044733" cy="6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>
            <a:lvl1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C355195-6C3D-41CC-BD43-C30316418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" y="6258718"/>
            <a:ext cx="2091000" cy="5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97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355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>
            <a:lvl1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355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4" y="6258718"/>
            <a:ext cx="19812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1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B01DC0D-3281-428C-82B0-84EFE6623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6236706"/>
            <a:ext cx="2044733" cy="6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34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1D43ED5-CC88-481D-8764-13567A507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6209410"/>
            <a:ext cx="2044733" cy="6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8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E50D385-E13D-4A75-8ADE-34EF9EB67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6209410"/>
            <a:ext cx="2044733" cy="6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71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A7688E3-886C-47C9-9C4A-CD08F067B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6209410"/>
            <a:ext cx="2044733" cy="6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4CC959-8738-4FF0-9B23-8E5E8F878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82" y="6273431"/>
            <a:ext cx="1981200" cy="5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000" b="0" baseline="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00355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sub-title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E5883-1488-427C-B73E-B049CC7AD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82" y="6273431"/>
            <a:ext cx="1981200" cy="5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2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>
            <a:lvl1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A226009-92C3-4ABA-8F33-B90DD27F47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6209410"/>
            <a:ext cx="2044733" cy="6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3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355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>
            <a:lvl1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355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F1240EA-642C-4B7E-854B-05BA8E4D7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6209410"/>
            <a:ext cx="2044733" cy="6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2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E1BCE0-F151-45D6-A392-C9A133B96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686" y="6161088"/>
            <a:ext cx="2090997" cy="5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5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BC670A-9F71-414C-933D-2F08BC70E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6209410"/>
            <a:ext cx="2044733" cy="6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DAB127-F559-4E4F-96D3-310A9C8AEE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30" y="6209856"/>
            <a:ext cx="2090997" cy="5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1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52881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465EABD-9FB2-427B-8DC6-1D61370CF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6209410"/>
            <a:ext cx="2044733" cy="6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1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0EFE-8F14-4B3F-8693-4F13D78D7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9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hyperlink" Target="http://www.pngall.com/life-insurance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28.sv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12" Type="http://schemas.openxmlformats.org/officeDocument/2006/relationships/hyperlink" Target="https://www.pngall.com/sick-p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39.svg"/><Relationship Id="rId4" Type="http://schemas.openxmlformats.org/officeDocument/2006/relationships/image" Target="../media/image37.sv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27.png"/><Relationship Id="rId7" Type="http://schemas.openxmlformats.org/officeDocument/2006/relationships/image" Target="../media/image56.png"/><Relationship Id="rId12" Type="http://schemas.openxmlformats.org/officeDocument/2006/relationships/hyperlink" Target="https://commons.wikimedia.org/wiki/Category:Sick_smilie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28.sv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27.png"/><Relationship Id="rId7" Type="http://schemas.openxmlformats.org/officeDocument/2006/relationships/image" Target="../media/image58.png"/><Relationship Id="rId12" Type="http://schemas.openxmlformats.org/officeDocument/2006/relationships/hyperlink" Target="https://pursuit.unimelb.edu.au/articles/fighting-for-the-rights-of-australians-with-disabilit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11" Type="http://schemas.openxmlformats.org/officeDocument/2006/relationships/image" Target="../media/image69.jpg"/><Relationship Id="rId5" Type="http://schemas.openxmlformats.org/officeDocument/2006/relationships/image" Target="../media/image65.png"/><Relationship Id="rId10" Type="http://schemas.openxmlformats.org/officeDocument/2006/relationships/image" Target="../media/image68.svg"/><Relationship Id="rId4" Type="http://schemas.openxmlformats.org/officeDocument/2006/relationships/image" Target="../media/image28.sv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cserver.org/i/insurance.html" TargetMode="External"/><Relationship Id="rId5" Type="http://schemas.openxmlformats.org/officeDocument/2006/relationships/image" Target="../media/image72.jpg"/><Relationship Id="rId4" Type="http://schemas.openxmlformats.org/officeDocument/2006/relationships/image" Target="../media/image7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10817-calendar-transparent" TargetMode="External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3.xml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87.png"/><Relationship Id="rId3" Type="http://schemas.openxmlformats.org/officeDocument/2006/relationships/image" Target="../media/image29.png"/><Relationship Id="rId7" Type="http://schemas.openxmlformats.org/officeDocument/2006/relationships/image" Target="../media/image83.png"/><Relationship Id="rId12" Type="http://schemas.openxmlformats.org/officeDocument/2006/relationships/image" Target="../media/image86.svg"/><Relationship Id="rId2" Type="http://schemas.openxmlformats.org/officeDocument/2006/relationships/notesSlide" Target="../notesSlides/notesSlide39.xml"/><Relationship Id="rId16" Type="http://schemas.openxmlformats.org/officeDocument/2006/relationships/hyperlink" Target="https://bond.libguides.com/student-wellness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svg"/><Relationship Id="rId11" Type="http://schemas.openxmlformats.org/officeDocument/2006/relationships/image" Target="../media/image85.png"/><Relationship Id="rId5" Type="http://schemas.openxmlformats.org/officeDocument/2006/relationships/image" Target="../media/image81.png"/><Relationship Id="rId15" Type="http://schemas.openxmlformats.org/officeDocument/2006/relationships/image" Target="../media/image89.jpg"/><Relationship Id="rId10" Type="http://schemas.openxmlformats.org/officeDocument/2006/relationships/image" Target="../media/image22.svg"/><Relationship Id="rId4" Type="http://schemas.openxmlformats.org/officeDocument/2006/relationships/image" Target="../media/image30.svg"/><Relationship Id="rId9" Type="http://schemas.openxmlformats.org/officeDocument/2006/relationships/image" Target="../media/image21.png"/><Relationship Id="rId14" Type="http://schemas.openxmlformats.org/officeDocument/2006/relationships/image" Target="../media/image8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eople-equation.com/why-empowering-your-sales-team-is-good-business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12" Type="http://schemas.openxmlformats.org/officeDocument/2006/relationships/hyperlink" Target="https://tnccsdv100.pressbooks.com/chapter/college-overview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svg"/><Relationship Id="rId11" Type="http://schemas.openxmlformats.org/officeDocument/2006/relationships/image" Target="../media/image109.jpg"/><Relationship Id="rId5" Type="http://schemas.openxmlformats.org/officeDocument/2006/relationships/image" Target="../media/image81.png"/><Relationship Id="rId10" Type="http://schemas.openxmlformats.org/officeDocument/2006/relationships/image" Target="../media/image108.svg"/><Relationship Id="rId4" Type="http://schemas.openxmlformats.org/officeDocument/2006/relationships/image" Target="../media/image103.svg"/><Relationship Id="rId9" Type="http://schemas.openxmlformats.org/officeDocument/2006/relationships/image" Target="../media/image10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svg"/><Relationship Id="rId5" Type="http://schemas.openxmlformats.org/officeDocument/2006/relationships/image" Target="../media/image112.png"/><Relationship Id="rId4" Type="http://schemas.openxmlformats.org/officeDocument/2006/relationships/image" Target="../media/image111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svg"/><Relationship Id="rId5" Type="http://schemas.openxmlformats.org/officeDocument/2006/relationships/image" Target="../media/image118.png"/><Relationship Id="rId10" Type="http://schemas.openxmlformats.org/officeDocument/2006/relationships/hyperlink" Target="http://drdeborahserani.blogspot.com/2017/07/stigma-and-mental-illness.html" TargetMode="External"/><Relationship Id="rId4" Type="http://schemas.openxmlformats.org/officeDocument/2006/relationships/image" Target="../media/image117.svg"/><Relationship Id="rId9" Type="http://schemas.openxmlformats.org/officeDocument/2006/relationships/image" Target="../media/image1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0.xml"/><Relationship Id="rId4" Type="http://schemas.openxmlformats.org/officeDocument/2006/relationships/hyperlink" Target="https://freesvg.org/stork-carrying-baby-gir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13" Type="http://schemas.openxmlformats.org/officeDocument/2006/relationships/image" Target="../media/image134.jp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sv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sv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svg"/><Relationship Id="rId4" Type="http://schemas.openxmlformats.org/officeDocument/2006/relationships/image" Target="../media/image125.svg"/><Relationship Id="rId9" Type="http://schemas.openxmlformats.org/officeDocument/2006/relationships/image" Target="../media/image130.png"/><Relationship Id="rId14" Type="http://schemas.openxmlformats.org/officeDocument/2006/relationships/hyperlink" Target="https://www.peoplematters.in/article/culture/indian-employees-are-sceptical-of-taking-leave-ba-survey-17729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svg"/><Relationship Id="rId3" Type="http://schemas.openxmlformats.org/officeDocument/2006/relationships/image" Target="../media/image25.png"/><Relationship Id="rId7" Type="http://schemas.openxmlformats.org/officeDocument/2006/relationships/image" Target="../media/image135.png"/><Relationship Id="rId12" Type="http://schemas.openxmlformats.org/officeDocument/2006/relationships/hyperlink" Target="https://www.peoplemattersglobal.com/blog/employee-relations/freedom-of-choice-in-employee-benefits-29287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139.jpg"/><Relationship Id="rId5" Type="http://schemas.openxmlformats.org/officeDocument/2006/relationships/image" Target="../media/image21.png"/><Relationship Id="rId10" Type="http://schemas.openxmlformats.org/officeDocument/2006/relationships/image" Target="../media/image138.svg"/><Relationship Id="rId4" Type="http://schemas.openxmlformats.org/officeDocument/2006/relationships/image" Target="../media/image26.svg"/><Relationship Id="rId9" Type="http://schemas.openxmlformats.org/officeDocument/2006/relationships/image" Target="../media/image13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sv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svg"/><Relationship Id="rId3" Type="http://schemas.openxmlformats.org/officeDocument/2006/relationships/image" Target="../media/image143.png"/><Relationship Id="rId7" Type="http://schemas.openxmlformats.org/officeDocument/2006/relationships/image" Target="../media/image145.png"/><Relationship Id="rId12" Type="http://schemas.openxmlformats.org/officeDocument/2006/relationships/image" Target="../media/image149.sv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svg"/><Relationship Id="rId11" Type="http://schemas.openxmlformats.org/officeDocument/2006/relationships/image" Target="../media/image148.png"/><Relationship Id="rId5" Type="http://schemas.openxmlformats.org/officeDocument/2006/relationships/image" Target="../media/image135.png"/><Relationship Id="rId10" Type="http://schemas.openxmlformats.org/officeDocument/2006/relationships/hyperlink" Target="https://www.quoteinspector.com/images/investing/strong-buy-dart/" TargetMode="External"/><Relationship Id="rId4" Type="http://schemas.openxmlformats.org/officeDocument/2006/relationships/image" Target="../media/image144.svg"/><Relationship Id="rId9" Type="http://schemas.openxmlformats.org/officeDocument/2006/relationships/image" Target="../media/image14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tatawarrior.com/2017/05/treatment-beyond.html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lickr.com/photos/lwr/9502215774/" TargetMode="External"/><Relationship Id="rId5" Type="http://schemas.openxmlformats.org/officeDocument/2006/relationships/image" Target="../media/image152.jpg"/><Relationship Id="rId4" Type="http://schemas.openxmlformats.org/officeDocument/2006/relationships/chart" Target="../charts/chart5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sv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7.png"/><Relationship Id="rId4" Type="http://schemas.openxmlformats.org/officeDocument/2006/relationships/image" Target="../media/image156.sv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sv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1.sv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5.png"/><Relationship Id="rId4" Type="http://schemas.openxmlformats.org/officeDocument/2006/relationships/image" Target="../media/image164.sv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svg"/><Relationship Id="rId5" Type="http://schemas.openxmlformats.org/officeDocument/2006/relationships/image" Target="../media/image168.png"/><Relationship Id="rId4" Type="http://schemas.openxmlformats.org/officeDocument/2006/relationships/image" Target="../media/image167.sv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2.png"/><Relationship Id="rId4" Type="http://schemas.openxmlformats.org/officeDocument/2006/relationships/image" Target="../media/image171.sv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sv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sv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sv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sv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sv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echnofaq.org/posts/2020/02/6-tips-on-communication-and-teamwork-to-strengthen-team-collaboration/" TargetMode="External"/><Relationship Id="rId4" Type="http://schemas.openxmlformats.org/officeDocument/2006/relationships/image" Target="../media/image18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12423"/>
            <a:ext cx="12192000" cy="2903602"/>
          </a:xfrm>
          <a:solidFill>
            <a:srgbClr val="003552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Silicon Valley Employers Forum (SVEF)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2021 United Kingdom (UK) Benchmark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4616025"/>
            <a:ext cx="12192000" cy="65454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5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Summary of Results – 9 December 2021</a:t>
            </a:r>
          </a:p>
        </p:txBody>
      </p:sp>
    </p:spTree>
    <p:extLst>
      <p:ext uri="{BB962C8B-B14F-4D97-AF65-F5344CB8AC3E}">
        <p14:creationId xmlns:p14="http://schemas.microsoft.com/office/powerpoint/2010/main" val="274372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F4FD-C9DA-4A29-974C-D9885D10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" y="160849"/>
            <a:ext cx="11541608" cy="1082976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Private Medical – Who Pays for Coverage</a:t>
            </a:r>
            <a:br>
              <a:rPr lang="en-GB" dirty="0"/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Most prevalent is for the company to pay all employee and dependant premiums…what is the rationale for these different contribution strategies?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3B5E7-1137-44B5-A5D5-0A2F321F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6E901-BFFB-4093-A0BF-01DEFDE3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11" name="Content Placeholder 21">
            <a:extLst>
              <a:ext uri="{FF2B5EF4-FFF2-40B4-BE49-F238E27FC236}">
                <a16:creationId xmlns:a16="http://schemas.microsoft.com/office/drawing/2014/main" id="{02A4DB65-BCC6-4936-B2BF-B6308777D0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8616468"/>
              </p:ext>
            </p:extLst>
          </p:nvPr>
        </p:nvGraphicFramePr>
        <p:xfrm>
          <a:off x="539750" y="1520824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6463376-86FF-4C02-9860-37BBD2ECB9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6738666"/>
              </p:ext>
            </p:extLst>
          </p:nvPr>
        </p:nvGraphicFramePr>
        <p:xfrm>
          <a:off x="6179126" y="1520824"/>
          <a:ext cx="547312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516590-C9E0-471B-9248-98C19748BAE4}"/>
              </a:ext>
            </a:extLst>
          </p:cNvPr>
          <p:cNvSpPr txBox="1"/>
          <p:nvPr/>
        </p:nvSpPr>
        <p:spPr>
          <a:xfrm>
            <a:off x="2822743" y="5975756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6468D-8691-4136-ADFF-58853731277D}"/>
              </a:ext>
            </a:extLst>
          </p:cNvPr>
          <p:cNvSpPr txBox="1"/>
          <p:nvPr/>
        </p:nvSpPr>
        <p:spPr>
          <a:xfrm>
            <a:off x="8801267" y="5872162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13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CA49-D581-402C-AF70-7D51B784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47" y="99219"/>
            <a:ext cx="11046323" cy="132556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Private Medical – Cover Provided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Inpatient and outpatient mental health care, outpatient care, and digital GP are frequently provided in the majority of plans</a:t>
            </a:r>
            <a:endParaRPr lang="en-GB" sz="31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CCDBE-2F0B-47DF-B515-E33CC023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56CB5-A0E7-434D-B01E-150EC54F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B46FE37-6BEA-44BE-9BA9-EFF066B87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286024"/>
              </p:ext>
            </p:extLst>
          </p:nvPr>
        </p:nvGraphicFramePr>
        <p:xfrm>
          <a:off x="591127" y="1424781"/>
          <a:ext cx="10769600" cy="477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B51026-7811-4AD2-AA72-51DA0C24B021}"/>
              </a:ext>
            </a:extLst>
          </p:cNvPr>
          <p:cNvSpPr txBox="1"/>
          <p:nvPr/>
        </p:nvSpPr>
        <p:spPr>
          <a:xfrm>
            <a:off x="6378550" y="6158720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57</a:t>
            </a:r>
          </a:p>
        </p:txBody>
      </p:sp>
    </p:spTree>
    <p:extLst>
      <p:ext uri="{BB962C8B-B14F-4D97-AF65-F5344CB8AC3E}">
        <p14:creationId xmlns:p14="http://schemas.microsoft.com/office/powerpoint/2010/main" val="294660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CCF79B-46E3-4ADB-9473-DC9B22A0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2" y="0"/>
            <a:ext cx="10515600" cy="1325562"/>
          </a:xfrm>
        </p:spPr>
        <p:txBody>
          <a:bodyPr/>
          <a:lstStyle/>
          <a:p>
            <a:r>
              <a:rPr lang="en-GB" sz="3200" dirty="0">
                <a:latin typeface="Arial Narrow" panose="020B0606020202030204" pitchFamily="34" charset="0"/>
              </a:rPr>
              <a:t>Private Medical - Maternity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companies do not provide maternity cover in the medical plan design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EBEE7A7-2DD8-45C9-A9CB-812B6DC193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8446450"/>
              </p:ext>
            </p:extLst>
          </p:nvPr>
        </p:nvGraphicFramePr>
        <p:xfrm>
          <a:off x="473075" y="125333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1FC88-FC79-4937-802D-D85D10F1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29B59-21D1-446B-9B01-A5F1B6C1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D55871E-B724-47BD-B48A-ACF69D86D24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8333768"/>
              </p:ext>
            </p:extLst>
          </p:nvPr>
        </p:nvGraphicFramePr>
        <p:xfrm>
          <a:off x="6191250" y="1248172"/>
          <a:ext cx="5867400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40443A-221A-4C9F-88A2-5B323E6AF4A1}"/>
              </a:ext>
            </a:extLst>
          </p:cNvPr>
          <p:cNvSpPr txBox="1"/>
          <p:nvPr/>
        </p:nvSpPr>
        <p:spPr>
          <a:xfrm>
            <a:off x="10164089" y="6029930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08594-F500-4E1B-B220-6AA668AFA6C4}"/>
              </a:ext>
            </a:extLst>
          </p:cNvPr>
          <p:cNvSpPr txBox="1"/>
          <p:nvPr/>
        </p:nvSpPr>
        <p:spPr>
          <a:xfrm>
            <a:off x="2756068" y="5604669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56</a:t>
            </a:r>
          </a:p>
        </p:txBody>
      </p:sp>
    </p:spTree>
    <p:extLst>
      <p:ext uri="{BB962C8B-B14F-4D97-AF65-F5344CB8AC3E}">
        <p14:creationId xmlns:p14="http://schemas.microsoft.com/office/powerpoint/2010/main" val="62759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A0A6-1FC3-4E2C-9BC5-9F938ACC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0"/>
            <a:ext cx="10515600" cy="13255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Private Medical - Enhancements due to COVID-19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companies did not make changes to plan design due to COVID-19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F383B-E29C-4035-B1FB-CEDA2C02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868E-D124-4F2B-B744-10A3A299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E4B087-8A9C-443A-AB7C-7CFBFB5088A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1470769"/>
              </p:ext>
            </p:extLst>
          </p:nvPr>
        </p:nvGraphicFramePr>
        <p:xfrm>
          <a:off x="654050" y="132556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39BCE7B8-A2BE-4FF5-8AC6-47177FD7F1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4711667"/>
              </p:ext>
            </p:extLst>
          </p:nvPr>
        </p:nvGraphicFramePr>
        <p:xfrm>
          <a:off x="6448425" y="132556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40E2FC-7A0C-4BB8-BF43-5F823F0ACA93}"/>
              </a:ext>
            </a:extLst>
          </p:cNvPr>
          <p:cNvSpPr txBox="1"/>
          <p:nvPr/>
        </p:nvSpPr>
        <p:spPr>
          <a:xfrm>
            <a:off x="2844970" y="5676900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F0B19-1B13-4F65-A1C2-9728DFE9033F}"/>
              </a:ext>
            </a:extLst>
          </p:cNvPr>
          <p:cNvSpPr txBox="1"/>
          <p:nvPr/>
        </p:nvSpPr>
        <p:spPr>
          <a:xfrm>
            <a:off x="8731418" y="5703509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21</a:t>
            </a:r>
          </a:p>
        </p:txBody>
      </p:sp>
    </p:spTree>
    <p:extLst>
      <p:ext uri="{BB962C8B-B14F-4D97-AF65-F5344CB8AC3E}">
        <p14:creationId xmlns:p14="http://schemas.microsoft.com/office/powerpoint/2010/main" val="271367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8DDD-FD90-4A2D-BF0D-1BE0153F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77" y="136525"/>
            <a:ext cx="11089698" cy="132556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Dental - Overview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members provide some form of dental benefit and the majority use a carrier to insure</a:t>
            </a:r>
            <a:endParaRPr lang="en-GB" sz="3100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7FD52-869C-43EA-BDEE-C4372FCB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83B5-CC74-4B59-AFE7-2B8E2ADD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850632B-B365-48A7-A2F3-1715642AF1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8484144"/>
              </p:ext>
            </p:extLst>
          </p:nvPr>
        </p:nvGraphicFramePr>
        <p:xfrm>
          <a:off x="406977" y="1462087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A4C18E8-8E6A-405B-A7E9-CCE3E410994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2841690"/>
              </p:ext>
            </p:extLst>
          </p:nvPr>
        </p:nvGraphicFramePr>
        <p:xfrm>
          <a:off x="6457952" y="1425613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067F3FB-50EA-445C-BE1C-150EBA571BED}"/>
              </a:ext>
            </a:extLst>
          </p:cNvPr>
          <p:cNvSpPr txBox="1"/>
          <p:nvPr/>
        </p:nvSpPr>
        <p:spPr>
          <a:xfrm>
            <a:off x="2841793" y="5839251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DD3D5-2AC3-478F-BE26-A8E0EAB581A9}"/>
              </a:ext>
            </a:extLst>
          </p:cNvPr>
          <p:cNvSpPr txBox="1"/>
          <p:nvPr/>
        </p:nvSpPr>
        <p:spPr>
          <a:xfrm>
            <a:off x="8877302" y="5839251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49</a:t>
            </a:r>
          </a:p>
        </p:txBody>
      </p:sp>
    </p:spTree>
    <p:extLst>
      <p:ext uri="{BB962C8B-B14F-4D97-AF65-F5344CB8AC3E}">
        <p14:creationId xmlns:p14="http://schemas.microsoft.com/office/powerpoint/2010/main" val="135269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2E66-A7AB-4914-92FB-765C88EB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51" y="136525"/>
            <a:ext cx="11470698" cy="132556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Dental - Employee Participation and Employee Cover Cost Sharing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companies allow employees to choose to take out dental cover, and if they do so the company pays for the employee premiums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5F576-DC39-49EB-B50D-5ED0C8C3E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E2E76-1216-462E-9AC5-8B6EEE3A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B26657E-FE0A-47D7-A0E7-70BB20886FE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5000240"/>
              </p:ext>
            </p:extLst>
          </p:nvPr>
        </p:nvGraphicFramePr>
        <p:xfrm>
          <a:off x="682625" y="155257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2573262-2A1D-48FD-8C16-959C4B3D9C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4636319"/>
              </p:ext>
            </p:extLst>
          </p:nvPr>
        </p:nvGraphicFramePr>
        <p:xfrm>
          <a:off x="6327775" y="155257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4AF42FC-F134-46E6-B995-A50BCE181E9B}"/>
              </a:ext>
            </a:extLst>
          </p:cNvPr>
          <p:cNvSpPr txBox="1"/>
          <p:nvPr/>
        </p:nvSpPr>
        <p:spPr>
          <a:xfrm>
            <a:off x="2841793" y="5839251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10C92-E097-4D8E-8C22-86F648334820}"/>
              </a:ext>
            </a:extLst>
          </p:cNvPr>
          <p:cNvSpPr txBox="1"/>
          <p:nvPr/>
        </p:nvSpPr>
        <p:spPr>
          <a:xfrm>
            <a:off x="8554027" y="5839250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49</a:t>
            </a:r>
          </a:p>
        </p:txBody>
      </p:sp>
    </p:spTree>
    <p:extLst>
      <p:ext uri="{BB962C8B-B14F-4D97-AF65-F5344CB8AC3E}">
        <p14:creationId xmlns:p14="http://schemas.microsoft.com/office/powerpoint/2010/main" val="2806669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D247-8232-48A5-B285-5FE9B6F5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77" y="205194"/>
            <a:ext cx="11775498" cy="132556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Dental – Dependant Cover Cost Sharing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Just over half of employers pay for part or all of the premiums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5DDE-F4AE-42F4-8505-FCF5F53E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1ED65-530E-4B7E-A732-75433FA3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9266C9-DAF9-401B-9860-799BE8847D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1295677"/>
              </p:ext>
            </p:extLst>
          </p:nvPr>
        </p:nvGraphicFramePr>
        <p:xfrm>
          <a:off x="5909829" y="151646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F365C26-AE5E-4795-AF14-378907F739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9151027"/>
              </p:ext>
            </p:extLst>
          </p:nvPr>
        </p:nvGraphicFramePr>
        <p:xfrm>
          <a:off x="85725" y="146984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AC67F7-8535-46CD-8E20-C73E6C895C61}"/>
              </a:ext>
            </a:extLst>
          </p:cNvPr>
          <p:cNvSpPr txBox="1"/>
          <p:nvPr/>
        </p:nvSpPr>
        <p:spPr>
          <a:xfrm>
            <a:off x="2368718" y="5845783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96CEBF-9265-4171-B068-37F82C140395}"/>
              </a:ext>
            </a:extLst>
          </p:cNvPr>
          <p:cNvSpPr txBox="1"/>
          <p:nvPr/>
        </p:nvSpPr>
        <p:spPr>
          <a:xfrm>
            <a:off x="9373514" y="5849162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45</a:t>
            </a:r>
          </a:p>
        </p:txBody>
      </p:sp>
    </p:spTree>
    <p:extLst>
      <p:ext uri="{BB962C8B-B14F-4D97-AF65-F5344CB8AC3E}">
        <p14:creationId xmlns:p14="http://schemas.microsoft.com/office/powerpoint/2010/main" val="1980954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9C94-9621-47DC-BB44-664D836F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52" y="0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Vision – Overview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Vision benefit plan design is mainly aligned to health and safety requirements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1B64-DEB3-4215-93F8-12D50332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6000D-0FA5-4CB2-BE35-311C0C2E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021C0FC-06C1-4212-8C64-69112476B9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4912385"/>
              </p:ext>
            </p:extLst>
          </p:nvPr>
        </p:nvGraphicFramePr>
        <p:xfrm>
          <a:off x="473652" y="124737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0F70123-FBF0-4C67-AFE1-13977F27222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4557135"/>
              </p:ext>
            </p:extLst>
          </p:nvPr>
        </p:nvGraphicFramePr>
        <p:xfrm>
          <a:off x="6591300" y="125333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39C1C-C025-4778-8F5E-0FDA66C541AA}"/>
              </a:ext>
            </a:extLst>
          </p:cNvPr>
          <p:cNvSpPr txBox="1"/>
          <p:nvPr/>
        </p:nvSpPr>
        <p:spPr>
          <a:xfrm>
            <a:off x="2889995" y="5610622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C7320-2A72-4694-AC17-BD4C62A1D594}"/>
              </a:ext>
            </a:extLst>
          </p:cNvPr>
          <p:cNvSpPr txBox="1"/>
          <p:nvPr/>
        </p:nvSpPr>
        <p:spPr>
          <a:xfrm>
            <a:off x="9109820" y="5610621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43</a:t>
            </a:r>
          </a:p>
        </p:txBody>
      </p:sp>
    </p:spTree>
    <p:extLst>
      <p:ext uri="{BB962C8B-B14F-4D97-AF65-F5344CB8AC3E}">
        <p14:creationId xmlns:p14="http://schemas.microsoft.com/office/powerpoint/2010/main" val="2426026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672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712423"/>
            <a:ext cx="12192000" cy="1720326"/>
          </a:xfrm>
          <a:prstGeom prst="rect">
            <a:avLst/>
          </a:prstGeom>
          <a:solidFill>
            <a:srgbClr val="00355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52881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2021 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</a:rPr>
              <a:t>UK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Benchmark Survey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3391622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Supplemental Life, Accident, and Critical Illness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148"/>
          <a:stretch/>
        </p:blipFill>
        <p:spPr>
          <a:xfrm>
            <a:off x="10043410" y="1712423"/>
            <a:ext cx="2148590" cy="21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1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02" y="-114348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Employee Supplemental Life Assurance – Overview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19</a:t>
            </a:fld>
            <a:endParaRPr lang="en-US" dirty="0"/>
          </a:p>
        </p:txBody>
      </p:sp>
      <p:pic>
        <p:nvPicPr>
          <p:cNvPr id="11" name="Graphic 10" descr="Care outline">
            <a:extLst>
              <a:ext uri="{FF2B5EF4-FFF2-40B4-BE49-F238E27FC236}">
                <a16:creationId xmlns:a16="http://schemas.microsoft.com/office/drawing/2014/main" id="{DD9EE0F9-772C-4FC3-85C9-0847E643B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3357" y="1822856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4F8BB7-DD8B-4077-898A-532CE0B2EDD2}"/>
              </a:ext>
            </a:extLst>
          </p:cNvPr>
          <p:cNvSpPr txBox="1"/>
          <p:nvPr/>
        </p:nvSpPr>
        <p:spPr>
          <a:xfrm>
            <a:off x="2591203" y="1793716"/>
            <a:ext cx="3504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companies surveyed (58) provide supplemental Life assurance to all employees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BC6EB-D4D7-4713-9E4D-38DDC3EA72F6}"/>
              </a:ext>
            </a:extLst>
          </p:cNvPr>
          <p:cNvSpPr txBox="1"/>
          <p:nvPr/>
        </p:nvSpPr>
        <p:spPr>
          <a:xfrm>
            <a:off x="2591203" y="3209413"/>
            <a:ext cx="3382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Six (6) companies also provide Dependant coverage, mostly to Spouses and Domestic Partners</a:t>
            </a:r>
          </a:p>
        </p:txBody>
      </p:sp>
      <p:pic>
        <p:nvPicPr>
          <p:cNvPr id="15" name="Graphic 14" descr="Family with two children outline">
            <a:extLst>
              <a:ext uri="{FF2B5EF4-FFF2-40B4-BE49-F238E27FC236}">
                <a16:creationId xmlns:a16="http://schemas.microsoft.com/office/drawing/2014/main" id="{5794CE11-7A6F-4A39-B9AF-3CDC4CF7F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3960" y="3218343"/>
            <a:ext cx="914400" cy="914400"/>
          </a:xfrm>
          <a:prstGeom prst="rect">
            <a:avLst/>
          </a:prstGeom>
        </p:spPr>
      </p:pic>
      <p:pic>
        <p:nvPicPr>
          <p:cNvPr id="17" name="Graphic 16" descr="Shopping cart outline">
            <a:extLst>
              <a:ext uri="{FF2B5EF4-FFF2-40B4-BE49-F238E27FC236}">
                <a16:creationId xmlns:a16="http://schemas.microsoft.com/office/drawing/2014/main" id="{BFF7D3A6-A016-4C53-B299-4F7CB6336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9283" y="2412182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462D2E-041E-4702-903B-F105C6413FFE}"/>
              </a:ext>
            </a:extLst>
          </p:cNvPr>
          <p:cNvSpPr txBox="1"/>
          <p:nvPr/>
        </p:nvSpPr>
        <p:spPr>
          <a:xfrm>
            <a:off x="7656965" y="2412182"/>
            <a:ext cx="337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Six (6) companies allow employees to buy extra coverage through a Flex plan</a:t>
            </a:r>
          </a:p>
        </p:txBody>
      </p:sp>
      <p:pic>
        <p:nvPicPr>
          <p:cNvPr id="20" name="Graphic 19" descr="Contract outline">
            <a:extLst>
              <a:ext uri="{FF2B5EF4-FFF2-40B4-BE49-F238E27FC236}">
                <a16:creationId xmlns:a16="http://schemas.microsoft.com/office/drawing/2014/main" id="{1F3216DE-2EC8-47EA-8802-CA774E51D6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6924" y="3899391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FFD0A1-3FA2-48F3-9263-CC07AA3573E7}"/>
              </a:ext>
            </a:extLst>
          </p:cNvPr>
          <p:cNvSpPr txBox="1"/>
          <p:nvPr/>
        </p:nvSpPr>
        <p:spPr>
          <a:xfrm>
            <a:off x="7656965" y="3836928"/>
            <a:ext cx="337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Only one company self insures its Life coverage, while the others use a carrier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0ED51E-4254-4900-9C8A-AC989480FD18}"/>
              </a:ext>
            </a:extLst>
          </p:cNvPr>
          <p:cNvSpPr txBox="1"/>
          <p:nvPr/>
        </p:nvSpPr>
        <p:spPr>
          <a:xfrm>
            <a:off x="2591203" y="4625110"/>
            <a:ext cx="338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most common design is 4x Base Salary</a:t>
            </a:r>
          </a:p>
        </p:txBody>
      </p:sp>
      <p:pic>
        <p:nvPicPr>
          <p:cNvPr id="6" name="Graphic 5" descr="Piggy Bank outline">
            <a:extLst>
              <a:ext uri="{FF2B5EF4-FFF2-40B4-BE49-F238E27FC236}">
                <a16:creationId xmlns:a16="http://schemas.microsoft.com/office/drawing/2014/main" id="{B0481024-A627-4DC2-A14B-2EDEB85574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83357" y="4491075"/>
            <a:ext cx="914400" cy="9144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4B5B9F0-E1D1-4CD1-A81C-C9BC760D48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714494" y="60160"/>
            <a:ext cx="2400010" cy="20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1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grayscl/>
            <a:lum/>
          </a:blip>
          <a:srcRect/>
          <a:stretch>
            <a:fillRect t="-39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72" y="136525"/>
            <a:ext cx="8199555" cy="75717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2021 UK Benchmark Survey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Overview and Agenda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32384" y="6225796"/>
            <a:ext cx="4114800" cy="365125"/>
          </a:xfrm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17972" y="1081788"/>
            <a:ext cx="8516023" cy="55022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Participating Companies</a:t>
            </a: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Medical, Dental, and Vision</a:t>
            </a: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Supplemental Life, Accident, and Critical Illness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Short-Term Disability and Income Protection</a:t>
            </a: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Retirement</a:t>
            </a: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Wellbeing Benefits</a:t>
            </a: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Employee Assistance Program (EAP)</a:t>
            </a: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Leaves</a:t>
            </a: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Voluntary Benefits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Perks &amp; Allowances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Transportation</a:t>
            </a: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Survey Resources</a:t>
            </a:r>
          </a:p>
          <a:p>
            <a:pPr marL="228600" marR="0" lvl="0" indent="-228600" algn="l" defTabSz="914400" rtl="0" eaLnBrk="1" fontAlgn="b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Appendix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5A7235-BBD5-4EEC-9572-40E219AA4941}"/>
              </a:ext>
            </a:extLst>
          </p:cNvPr>
          <p:cNvSpPr txBox="1">
            <a:spLocks/>
          </p:cNvSpPr>
          <p:nvPr/>
        </p:nvSpPr>
        <p:spPr>
          <a:xfrm>
            <a:off x="8617527" y="60587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E50EFE-8F14-4B3F-8693-4F13D78D71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13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58CB-C66B-4031-9E2C-AB802231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52" y="0"/>
            <a:ext cx="10515600" cy="1325562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Employee Supplemental Life Assurance – Core Coverage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79% offer 4x eligible compensation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B04F8-8E69-457D-96D4-9104782F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16FF-AAF8-440F-918F-05DEB5FA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42FABC7-C684-4937-96B8-F67B70D498CB}"/>
              </a:ext>
            </a:extLst>
          </p:cNvPr>
          <p:cNvSpPr txBox="1"/>
          <p:nvPr/>
        </p:nvSpPr>
        <p:spPr>
          <a:xfrm>
            <a:off x="2992010" y="5966107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CFDA6D6-3D29-47D8-B017-35B9F5B74861}"/>
              </a:ext>
            </a:extLst>
          </p:cNvPr>
          <p:cNvSpPr txBox="1"/>
          <p:nvPr/>
        </p:nvSpPr>
        <p:spPr>
          <a:xfrm>
            <a:off x="6721816" y="1325562"/>
            <a:ext cx="470549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Two companies are not included because they offer a fixed benefit amount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8 companies offer below 4x while 2 offer twice as much (8x)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This excludes any additional coverage that employees can buy through Flex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50D94-C9CB-47E9-86F2-C69A04C2A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4694" y="1220259"/>
            <a:ext cx="5070246" cy="4632604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0FABA9F9-E78C-44FC-B235-CD95C9C33630}"/>
              </a:ext>
            </a:extLst>
          </p:cNvPr>
          <p:cNvSpPr txBox="1"/>
          <p:nvPr/>
        </p:nvSpPr>
        <p:spPr>
          <a:xfrm>
            <a:off x="6721816" y="3552218"/>
            <a:ext cx="470549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25 companies cap the benefit; might want to check how many employees are currently impacted and expected to be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Min: GBP750,000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Max: GBP20,000,000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Average: GBP3,302,000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Median: GBP1,500,000</a:t>
            </a:r>
          </a:p>
        </p:txBody>
      </p:sp>
    </p:spTree>
    <p:extLst>
      <p:ext uri="{BB962C8B-B14F-4D97-AF65-F5344CB8AC3E}">
        <p14:creationId xmlns:p14="http://schemas.microsoft.com/office/powerpoint/2010/main" val="364276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77" y="136524"/>
            <a:ext cx="10515600" cy="10266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Employee Supplemental Accident Assurance – Overview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21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F8BB7-DD8B-4077-898A-532CE0B2EDD2}"/>
              </a:ext>
            </a:extLst>
          </p:cNvPr>
          <p:cNvSpPr txBox="1"/>
          <p:nvPr/>
        </p:nvSpPr>
        <p:spPr>
          <a:xfrm>
            <a:off x="2598129" y="2367438"/>
            <a:ext cx="3504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26% (15 companies) currently provide supplemental Accident insurance, while one (1) is considering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BC6EB-D4D7-4713-9E4D-38DDC3EA72F6}"/>
              </a:ext>
            </a:extLst>
          </p:cNvPr>
          <p:cNvSpPr txBox="1"/>
          <p:nvPr/>
        </p:nvSpPr>
        <p:spPr>
          <a:xfrm>
            <a:off x="2591203" y="3852880"/>
            <a:ext cx="3382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benefit based on Base Salary only and covering Accidental Death and Disability is the most common coverage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62D2E-041E-4702-903B-F105C6413FFE}"/>
              </a:ext>
            </a:extLst>
          </p:cNvPr>
          <p:cNvSpPr txBox="1"/>
          <p:nvPr/>
        </p:nvSpPr>
        <p:spPr>
          <a:xfrm>
            <a:off x="7656965" y="2367438"/>
            <a:ext cx="3376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/>
              </a:rPr>
              <a:t>Most companies who provide the benefit (12) pay for the full cost, while the others are fully employee paid</a:t>
            </a:r>
          </a:p>
        </p:txBody>
      </p:sp>
      <p:pic>
        <p:nvPicPr>
          <p:cNvPr id="20" name="Graphic 19" descr="Contract outline">
            <a:extLst>
              <a:ext uri="{FF2B5EF4-FFF2-40B4-BE49-F238E27FC236}">
                <a16:creationId xmlns:a16="http://schemas.microsoft.com/office/drawing/2014/main" id="{1F3216DE-2EC8-47EA-8802-CA774E51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9283" y="3868102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FFD0A1-3FA2-48F3-9263-CC07AA3573E7}"/>
              </a:ext>
            </a:extLst>
          </p:cNvPr>
          <p:cNvSpPr txBox="1"/>
          <p:nvPr/>
        </p:nvSpPr>
        <p:spPr>
          <a:xfrm>
            <a:off x="7656965" y="3818068"/>
            <a:ext cx="337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67% of companies responded that they use a Stand Alone Policy for their Accident coverage</a:t>
            </a:r>
          </a:p>
        </p:txBody>
      </p:sp>
      <p:pic>
        <p:nvPicPr>
          <p:cNvPr id="7" name="Graphic 6" descr="Health And Safety outline">
            <a:extLst>
              <a:ext uri="{FF2B5EF4-FFF2-40B4-BE49-F238E27FC236}">
                <a16:creationId xmlns:a16="http://schemas.microsoft.com/office/drawing/2014/main" id="{A0C084F4-5DAA-4F34-9C71-7657071D6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64484" y="2466323"/>
            <a:ext cx="914400" cy="914400"/>
          </a:xfrm>
          <a:prstGeom prst="rect">
            <a:avLst/>
          </a:prstGeom>
        </p:spPr>
      </p:pic>
      <p:pic>
        <p:nvPicPr>
          <p:cNvPr id="9" name="Graphic 8" descr="Money outline">
            <a:extLst>
              <a:ext uri="{FF2B5EF4-FFF2-40B4-BE49-F238E27FC236}">
                <a16:creationId xmlns:a16="http://schemas.microsoft.com/office/drawing/2014/main" id="{713B0419-3E95-4BB5-8688-A3AA006E6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9283" y="2466323"/>
            <a:ext cx="914400" cy="914400"/>
          </a:xfrm>
          <a:prstGeom prst="rect">
            <a:avLst/>
          </a:prstGeom>
        </p:spPr>
      </p:pic>
      <p:pic>
        <p:nvPicPr>
          <p:cNvPr id="14" name="Graphic 13" descr="Pie chart outline">
            <a:extLst>
              <a:ext uri="{FF2B5EF4-FFF2-40B4-BE49-F238E27FC236}">
                <a16:creationId xmlns:a16="http://schemas.microsoft.com/office/drawing/2014/main" id="{D0E6F64A-1391-438B-B8DC-D473C662BB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64484" y="39958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08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51" y="0"/>
            <a:ext cx="10515601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Employee Supplemental Accident Assurance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Approach to insuring accident insurance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22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9E2AA-4133-4FFB-B47C-1C02DE3889F7}"/>
              </a:ext>
            </a:extLst>
          </p:cNvPr>
          <p:cNvSpPr txBox="1"/>
          <p:nvPr/>
        </p:nvSpPr>
        <p:spPr>
          <a:xfrm flipH="1">
            <a:off x="3833788" y="6096300"/>
            <a:ext cx="61561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15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D2EDD53-F83A-4881-B22A-A467957F8712}"/>
              </a:ext>
            </a:extLst>
          </p:cNvPr>
          <p:cNvSpPr txBox="1"/>
          <p:nvPr/>
        </p:nvSpPr>
        <p:spPr>
          <a:xfrm>
            <a:off x="7697747" y="2854337"/>
            <a:ext cx="41148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Companies surveyed uses a variety of insurers, with Chubb being slightly more popular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Accident coverage is typically not poolable in the 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99A3F-0644-457B-9B0F-485811116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5836" y="1672750"/>
            <a:ext cx="6371532" cy="43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1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03B0-6066-44EA-A8D2-D68B5217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2" y="6383"/>
            <a:ext cx="10515600" cy="1325562"/>
          </a:xfrm>
        </p:spPr>
        <p:txBody>
          <a:bodyPr/>
          <a:lstStyle/>
          <a:p>
            <a:r>
              <a:rPr lang="en-US" sz="3200" dirty="0">
                <a:latin typeface="Arial Narrow"/>
              </a:rPr>
              <a:t>Employee Supplemental Accident Assurance – Coverage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Core coverage levels for company paid benefits vary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C79730-E662-4EDE-BAFF-8DA84D0CA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9948" y="2374433"/>
            <a:ext cx="5774631" cy="37026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A8597-89FB-4D06-833F-B39AFF28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B65A9-56EF-4762-B3E2-83BA7257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41FC5-05D1-4887-8245-A6DA53119E9D}"/>
              </a:ext>
            </a:extLst>
          </p:cNvPr>
          <p:cNvSpPr txBox="1"/>
          <p:nvPr/>
        </p:nvSpPr>
        <p:spPr>
          <a:xfrm>
            <a:off x="3447852" y="6133537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C8974-6709-4CE4-A29D-CA44600D2B79}"/>
              </a:ext>
            </a:extLst>
          </p:cNvPr>
          <p:cNvSpPr txBox="1"/>
          <p:nvPr/>
        </p:nvSpPr>
        <p:spPr>
          <a:xfrm flipH="1">
            <a:off x="9013684" y="6133555"/>
            <a:ext cx="61561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006031-1A89-4101-B4F8-64DF4B5C2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418" y="2374433"/>
            <a:ext cx="4267901" cy="3702671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1DA7288E-11BE-4165-B1C2-FF30016DF643}"/>
              </a:ext>
            </a:extLst>
          </p:cNvPr>
          <p:cNvSpPr txBox="1"/>
          <p:nvPr/>
        </p:nvSpPr>
        <p:spPr>
          <a:xfrm>
            <a:off x="849948" y="1417163"/>
            <a:ext cx="105481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No consistence in coverage levels paid by the company, with 2x and 4x being slightly more popular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Of the companies who provided information, 60% offer an Accident benefit less than the Life benefit</a:t>
            </a:r>
          </a:p>
        </p:txBody>
      </p:sp>
    </p:spTree>
    <p:extLst>
      <p:ext uri="{BB962C8B-B14F-4D97-AF65-F5344CB8AC3E}">
        <p14:creationId xmlns:p14="http://schemas.microsoft.com/office/powerpoint/2010/main" val="1721349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-8512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Employee Critical Illness Insurance – Overview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24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F8BB7-DD8B-4077-898A-532CE0B2EDD2}"/>
              </a:ext>
            </a:extLst>
          </p:cNvPr>
          <p:cNvSpPr txBox="1"/>
          <p:nvPr/>
        </p:nvSpPr>
        <p:spPr>
          <a:xfrm>
            <a:off x="2598129" y="2367438"/>
            <a:ext cx="3504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40% (23 companies) currently provide Critical Illness coverage, while one is considering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BC6EB-D4D7-4713-9E4D-38DDC3EA72F6}"/>
              </a:ext>
            </a:extLst>
          </p:cNvPr>
          <p:cNvSpPr txBox="1"/>
          <p:nvPr/>
        </p:nvSpPr>
        <p:spPr>
          <a:xfrm>
            <a:off x="7650039" y="2313913"/>
            <a:ext cx="3382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None of the companies surveyed provide the same level of Critical Illness benefit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62D2E-041E-4702-903B-F105C6413FFE}"/>
              </a:ext>
            </a:extLst>
          </p:cNvPr>
          <p:cNvSpPr txBox="1"/>
          <p:nvPr/>
        </p:nvSpPr>
        <p:spPr>
          <a:xfrm>
            <a:off x="2598129" y="4075054"/>
            <a:ext cx="337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/>
              </a:rPr>
              <a:t>About half of companies cover the full cost of the benefit</a:t>
            </a:r>
          </a:p>
        </p:txBody>
      </p:sp>
      <p:pic>
        <p:nvPicPr>
          <p:cNvPr id="9" name="Graphic 8" descr="Money outline">
            <a:extLst>
              <a:ext uri="{FF2B5EF4-FFF2-40B4-BE49-F238E27FC236}">
                <a16:creationId xmlns:a16="http://schemas.microsoft.com/office/drawing/2014/main" id="{713B0419-3E95-4BB5-8688-A3AA006E6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56" y="3941020"/>
            <a:ext cx="914400" cy="914400"/>
          </a:xfrm>
          <a:prstGeom prst="rect">
            <a:avLst/>
          </a:prstGeom>
        </p:spPr>
      </p:pic>
      <p:pic>
        <p:nvPicPr>
          <p:cNvPr id="14" name="Graphic 13" descr="Warning outline">
            <a:extLst>
              <a:ext uri="{FF2B5EF4-FFF2-40B4-BE49-F238E27FC236}">
                <a16:creationId xmlns:a16="http://schemas.microsoft.com/office/drawing/2014/main" id="{D0E6F64A-1391-438B-B8DC-D473C662B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419283" y="2322843"/>
            <a:ext cx="914400" cy="914400"/>
          </a:xfrm>
          <a:prstGeom prst="rect">
            <a:avLst/>
          </a:prstGeom>
        </p:spPr>
      </p:pic>
      <p:pic>
        <p:nvPicPr>
          <p:cNvPr id="6" name="Graphic 5" descr="Inpatient outline">
            <a:extLst>
              <a:ext uri="{FF2B5EF4-FFF2-40B4-BE49-F238E27FC236}">
                <a16:creationId xmlns:a16="http://schemas.microsoft.com/office/drawing/2014/main" id="{CCF2C0A5-AF4A-4028-92D6-D922983D2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7373" y="2358971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19FDEA-E61D-4847-9764-25D7A8BD0E4A}"/>
              </a:ext>
            </a:extLst>
          </p:cNvPr>
          <p:cNvSpPr txBox="1"/>
          <p:nvPr/>
        </p:nvSpPr>
        <p:spPr>
          <a:xfrm>
            <a:off x="7650039" y="4076484"/>
            <a:ext cx="3382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Overall, almost half the companies (12) provide a flat amount</a:t>
            </a:r>
          </a:p>
        </p:txBody>
      </p:sp>
      <p:pic>
        <p:nvPicPr>
          <p:cNvPr id="15" name="Graphic 14" descr="Pie chart outline">
            <a:extLst>
              <a:ext uri="{FF2B5EF4-FFF2-40B4-BE49-F238E27FC236}">
                <a16:creationId xmlns:a16="http://schemas.microsoft.com/office/drawing/2014/main" id="{3D62A5C5-E4B5-4A89-8794-3BD53349BD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5281" y="394101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527AF-3E50-4930-9046-A037E679ED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972218" y="136525"/>
            <a:ext cx="1824517" cy="18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73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51" y="-21967"/>
            <a:ext cx="10515601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Employee Critical Illness Insurance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Cost sharing &amp; benefit formula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25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BA1BE3-1FFF-4CED-B033-A9E33918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789" y="1625328"/>
            <a:ext cx="4024368" cy="3847473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CABAF719-30DC-4FB6-848A-42C0C7B022AB}"/>
              </a:ext>
            </a:extLst>
          </p:cNvPr>
          <p:cNvSpPr txBox="1"/>
          <p:nvPr/>
        </p:nvSpPr>
        <p:spPr>
          <a:xfrm>
            <a:off x="4506364" y="1979404"/>
            <a:ext cx="2549028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Just over half the companies offer a flat amount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However, when only looking at plans paid at least in part by the company, the split between flat amount, multiple of earnings and percent of earnings is the same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4A2CF0-49FB-43D7-AECC-F1B3A25AD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44599" y="1625328"/>
            <a:ext cx="4646423" cy="3847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19760-3E31-4B8A-931C-A30F4C4DBEDE}"/>
              </a:ext>
            </a:extLst>
          </p:cNvPr>
          <p:cNvSpPr txBox="1"/>
          <p:nvPr/>
        </p:nvSpPr>
        <p:spPr>
          <a:xfrm flipH="1">
            <a:off x="2167090" y="5559321"/>
            <a:ext cx="61561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069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672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712423"/>
            <a:ext cx="12192000" cy="1720326"/>
          </a:xfrm>
          <a:prstGeom prst="rect">
            <a:avLst/>
          </a:prstGeom>
          <a:solidFill>
            <a:srgbClr val="00355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52881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2021 UK Benchmark Survey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3429000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Short Term Disability</a:t>
            </a:r>
            <a:r>
              <a:rPr lang="en-US" dirty="0">
                <a:solidFill>
                  <a:prstClr val="white"/>
                </a:solidFill>
                <a:latin typeface="Arial Narrow" panose="020B0606020202030204" pitchFamily="34" charset="0"/>
              </a:rPr>
              <a:t>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Income Protection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148"/>
          <a:stretch/>
        </p:blipFill>
        <p:spPr>
          <a:xfrm>
            <a:off x="10043410" y="1736276"/>
            <a:ext cx="2148590" cy="21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77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97" y="136525"/>
            <a:ext cx="10515600" cy="85146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Short Term Disability – Overview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27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F8BB7-DD8B-4077-898A-532CE0B2EDD2}"/>
              </a:ext>
            </a:extLst>
          </p:cNvPr>
          <p:cNvSpPr txBox="1"/>
          <p:nvPr/>
        </p:nvSpPr>
        <p:spPr>
          <a:xfrm>
            <a:off x="2186467" y="1589573"/>
            <a:ext cx="3504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57% (33 companies) currently provide Short Term Disability above Statutory Sick Pay (SSP), while one is considering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BC6EB-D4D7-4713-9E4D-38DDC3EA72F6}"/>
              </a:ext>
            </a:extLst>
          </p:cNvPr>
          <p:cNvSpPr txBox="1"/>
          <p:nvPr/>
        </p:nvSpPr>
        <p:spPr>
          <a:xfrm>
            <a:off x="2186467" y="3121612"/>
            <a:ext cx="3382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About half of these companies (16) provide the benefit in addition to the minimum legally required, while the other half include 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62D2E-041E-4702-903B-F105C6413FFE}"/>
              </a:ext>
            </a:extLst>
          </p:cNvPr>
          <p:cNvSpPr txBox="1"/>
          <p:nvPr/>
        </p:nvSpPr>
        <p:spPr>
          <a:xfrm>
            <a:off x="7412151" y="1708217"/>
            <a:ext cx="337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/>
              </a:rPr>
              <a:t>The most common design is to continue paying Base Pay for 180 days</a:t>
            </a:r>
          </a:p>
        </p:txBody>
      </p:sp>
      <p:pic>
        <p:nvPicPr>
          <p:cNvPr id="20" name="Graphic 19" descr="Contract outline">
            <a:extLst>
              <a:ext uri="{FF2B5EF4-FFF2-40B4-BE49-F238E27FC236}">
                <a16:creationId xmlns:a16="http://schemas.microsoft.com/office/drawing/2014/main" id="{1F3216DE-2EC8-47EA-8802-CA774E51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935" y="3214970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FFD0A1-3FA2-48F3-9263-CC07AA3573E7}"/>
              </a:ext>
            </a:extLst>
          </p:cNvPr>
          <p:cNvSpPr txBox="1"/>
          <p:nvPr/>
        </p:nvSpPr>
        <p:spPr>
          <a:xfrm>
            <a:off x="7412151" y="3316786"/>
            <a:ext cx="337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Only one company uses an insured policy</a:t>
            </a:r>
          </a:p>
        </p:txBody>
      </p:sp>
      <p:pic>
        <p:nvPicPr>
          <p:cNvPr id="7" name="Graphic 6" descr="Fever outline">
            <a:extLst>
              <a:ext uri="{FF2B5EF4-FFF2-40B4-BE49-F238E27FC236}">
                <a16:creationId xmlns:a16="http://schemas.microsoft.com/office/drawing/2014/main" id="{A0C084F4-5DAA-4F34-9C71-7657071D6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0277" y="1618647"/>
            <a:ext cx="914400" cy="914400"/>
          </a:xfrm>
          <a:prstGeom prst="rect">
            <a:avLst/>
          </a:prstGeom>
        </p:spPr>
      </p:pic>
      <p:pic>
        <p:nvPicPr>
          <p:cNvPr id="14" name="Graphic 13" descr="Harvey Balls 50% outline">
            <a:extLst>
              <a:ext uri="{FF2B5EF4-FFF2-40B4-BE49-F238E27FC236}">
                <a16:creationId xmlns:a16="http://schemas.microsoft.com/office/drawing/2014/main" id="{D0E6F64A-1391-438B-B8DC-D473C662B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60257" y="3121612"/>
            <a:ext cx="914400" cy="914400"/>
          </a:xfrm>
          <a:prstGeom prst="rect">
            <a:avLst/>
          </a:prstGeom>
        </p:spPr>
      </p:pic>
      <p:pic>
        <p:nvPicPr>
          <p:cNvPr id="16" name="Graphic 15" descr="Magnifying glass outline">
            <a:extLst>
              <a:ext uri="{FF2B5EF4-FFF2-40B4-BE49-F238E27FC236}">
                <a16:creationId xmlns:a16="http://schemas.microsoft.com/office/drawing/2014/main" id="{9821E521-56F1-402A-A1D3-8875C0F147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205935" y="1639019"/>
            <a:ext cx="914400" cy="9144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73457E57-B07D-44A4-A1D5-8BFA110508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562352" y="136525"/>
            <a:ext cx="1422851" cy="1422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C46E0-C4F2-40DA-B59F-3AA00BBA326E}"/>
              </a:ext>
            </a:extLst>
          </p:cNvPr>
          <p:cNvSpPr txBox="1"/>
          <p:nvPr/>
        </p:nvSpPr>
        <p:spPr>
          <a:xfrm>
            <a:off x="2997776" y="4932585"/>
            <a:ext cx="5386977" cy="92333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Is Short Term Disability combined with supplemental sick pay or kept separate?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If combined, what learnings can you share?</a:t>
            </a:r>
          </a:p>
        </p:txBody>
      </p:sp>
    </p:spTree>
    <p:extLst>
      <p:ext uri="{BB962C8B-B14F-4D97-AF65-F5344CB8AC3E}">
        <p14:creationId xmlns:p14="http://schemas.microsoft.com/office/powerpoint/2010/main" val="2049977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58CB-C66B-4031-9E2C-AB802231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0"/>
            <a:ext cx="10515600" cy="1325562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Short Term Sickness Absence/Company Sick Pay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Core coverage levels – 69% provide 100% of earnings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B04F8-8E69-457D-96D4-9104782F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16FF-AAF8-440F-918F-05DEB5FA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42FABC7-C684-4937-96B8-F67B70D498CB}"/>
              </a:ext>
            </a:extLst>
          </p:cNvPr>
          <p:cNvSpPr txBox="1"/>
          <p:nvPr/>
        </p:nvSpPr>
        <p:spPr>
          <a:xfrm>
            <a:off x="2247992" y="5953329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32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5828A-1165-4A3B-A510-6F536BF31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8400" y="1699233"/>
            <a:ext cx="4114799" cy="4192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A30F68-A425-40C7-9BDB-DE7268D68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41748" y="1691322"/>
            <a:ext cx="6990533" cy="4207893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4A4B549A-6BD3-4435-B099-0A53BC941829}"/>
              </a:ext>
            </a:extLst>
          </p:cNvPr>
          <p:cNvSpPr txBox="1"/>
          <p:nvPr/>
        </p:nvSpPr>
        <p:spPr>
          <a:xfrm>
            <a:off x="8337014" y="5953329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27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B82A4-911A-4309-9C10-79FC5DE10B21}"/>
              </a:ext>
            </a:extLst>
          </p:cNvPr>
          <p:cNvSpPr txBox="1"/>
          <p:nvPr/>
        </p:nvSpPr>
        <p:spPr>
          <a:xfrm>
            <a:off x="9179346" y="3822325"/>
            <a:ext cx="1981200" cy="6463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Average Days: 209</a:t>
            </a:r>
          </a:p>
          <a:p>
            <a:r>
              <a:rPr lang="en-US" dirty="0"/>
              <a:t>Median Days: 180</a:t>
            </a:r>
          </a:p>
        </p:txBody>
      </p:sp>
    </p:spTree>
    <p:extLst>
      <p:ext uri="{BB962C8B-B14F-4D97-AF65-F5344CB8AC3E}">
        <p14:creationId xmlns:p14="http://schemas.microsoft.com/office/powerpoint/2010/main" val="1554990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-113041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Income Protection – Overview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29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F8BB7-DD8B-4077-898A-532CE0B2EDD2}"/>
              </a:ext>
            </a:extLst>
          </p:cNvPr>
          <p:cNvSpPr txBox="1"/>
          <p:nvPr/>
        </p:nvSpPr>
        <p:spPr>
          <a:xfrm>
            <a:off x="2598129" y="2457393"/>
            <a:ext cx="3504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93% (54 companies) currently provide Income Protection benefits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BC6EB-D4D7-4713-9E4D-38DDC3EA72F6}"/>
              </a:ext>
            </a:extLst>
          </p:cNvPr>
          <p:cNvSpPr txBox="1"/>
          <p:nvPr/>
        </p:nvSpPr>
        <p:spPr>
          <a:xfrm>
            <a:off x="2591203" y="3852880"/>
            <a:ext cx="3382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Only one (1) company provides a Lump Sum benefit. Everyone else provides the benefit through Regular Payments.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62D2E-041E-4702-903B-F105C6413FFE}"/>
              </a:ext>
            </a:extLst>
          </p:cNvPr>
          <p:cNvSpPr txBox="1"/>
          <p:nvPr/>
        </p:nvSpPr>
        <p:spPr>
          <a:xfrm>
            <a:off x="7650781" y="2255799"/>
            <a:ext cx="3376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/>
              </a:rPr>
              <a:t>The most common design is to provide 75% of Base Pay until Retirement Age, after a waiting period of 182 days, to employees who are unable to continue their own occupation </a:t>
            </a:r>
          </a:p>
        </p:txBody>
      </p:sp>
      <p:pic>
        <p:nvPicPr>
          <p:cNvPr id="20" name="Graphic 19" descr="Contract outline">
            <a:extLst>
              <a:ext uri="{FF2B5EF4-FFF2-40B4-BE49-F238E27FC236}">
                <a16:creationId xmlns:a16="http://schemas.microsoft.com/office/drawing/2014/main" id="{1F3216DE-2EC8-47EA-8802-CA774E51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9283" y="4259907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FFD0A1-3FA2-48F3-9263-CC07AA3573E7}"/>
              </a:ext>
            </a:extLst>
          </p:cNvPr>
          <p:cNvSpPr txBox="1"/>
          <p:nvPr/>
        </p:nvSpPr>
        <p:spPr>
          <a:xfrm>
            <a:off x="7650781" y="4259907"/>
            <a:ext cx="337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72% of the companies who provide the benefit insure it on a Stand Alone basis</a:t>
            </a:r>
          </a:p>
        </p:txBody>
      </p:sp>
      <p:pic>
        <p:nvPicPr>
          <p:cNvPr id="7" name="Graphic 6" descr="Person in wheelchair outline">
            <a:extLst>
              <a:ext uri="{FF2B5EF4-FFF2-40B4-BE49-F238E27FC236}">
                <a16:creationId xmlns:a16="http://schemas.microsoft.com/office/drawing/2014/main" id="{A0C084F4-5DAA-4F34-9C71-7657071D6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64484" y="2466323"/>
            <a:ext cx="914400" cy="914400"/>
          </a:xfrm>
          <a:prstGeom prst="rect">
            <a:avLst/>
          </a:prstGeom>
        </p:spPr>
      </p:pic>
      <p:pic>
        <p:nvPicPr>
          <p:cNvPr id="9" name="Graphic 8" descr="Magnifying glass outline">
            <a:extLst>
              <a:ext uri="{FF2B5EF4-FFF2-40B4-BE49-F238E27FC236}">
                <a16:creationId xmlns:a16="http://schemas.microsoft.com/office/drawing/2014/main" id="{713B0419-3E95-4BB5-8688-A3AA006E6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419283" y="2466323"/>
            <a:ext cx="914400" cy="914400"/>
          </a:xfrm>
          <a:prstGeom prst="rect">
            <a:avLst/>
          </a:prstGeom>
        </p:spPr>
      </p:pic>
      <p:pic>
        <p:nvPicPr>
          <p:cNvPr id="14" name="Graphic 13" descr="Transfer1 outline">
            <a:extLst>
              <a:ext uri="{FF2B5EF4-FFF2-40B4-BE49-F238E27FC236}">
                <a16:creationId xmlns:a16="http://schemas.microsoft.com/office/drawing/2014/main" id="{D0E6F64A-1391-438B-B8DC-D473C662BB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64484" y="3995844"/>
            <a:ext cx="914400" cy="914400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082089F8-9F31-46E1-88AD-E6B008D9FB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122898" y="0"/>
            <a:ext cx="3069102" cy="16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501" y="153017"/>
            <a:ext cx="11492110" cy="980495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58 Participating Companies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800" i="1" dirty="0">
                <a:solidFill>
                  <a:srgbClr val="003552"/>
                </a:solidFill>
                <a:latin typeface="Arial Narrow" panose="020B0606020202030204" pitchFamily="34" charset="0"/>
              </a:rPr>
              <a:t>Data from all companies are included in presentation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527" y="605875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220956" y="758914"/>
            <a:ext cx="5181600" cy="1837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3FDB7-948A-49FB-8D3E-20C183D0CE9D}"/>
              </a:ext>
            </a:extLst>
          </p:cNvPr>
          <p:cNvSpPr txBox="1"/>
          <p:nvPr/>
        </p:nvSpPr>
        <p:spPr>
          <a:xfrm>
            <a:off x="874395" y="1241642"/>
            <a:ext cx="20938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Adobe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Airbnb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Alibaba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Applied Materials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Autodesk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Cadence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Ciena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Cisco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Citrix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DocuSign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eBay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Electronic Arts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B1A8E-B5D8-469F-BA9C-AB98872A781B}"/>
              </a:ext>
            </a:extLst>
          </p:cNvPr>
          <p:cNvSpPr txBox="1"/>
          <p:nvPr/>
        </p:nvSpPr>
        <p:spPr>
          <a:xfrm>
            <a:off x="3141880" y="1241642"/>
            <a:ext cx="27373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Google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Hewlett Packard Enterprise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Hitachi Vantara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HP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Intuit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Juniper Networks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Keysight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Lam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Lenovo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Lumentum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Marvell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47DBD7-8100-4640-B70C-888285E46FEB}"/>
              </a:ext>
            </a:extLst>
          </p:cNvPr>
          <p:cNvSpPr txBox="1"/>
          <p:nvPr/>
        </p:nvSpPr>
        <p:spPr>
          <a:xfrm>
            <a:off x="5973726" y="1241642"/>
            <a:ext cx="22937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Micron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Microsoft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NetApp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Netflix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NortonLifeLock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NVIDIA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NXP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Oracle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Palo Alto Networks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PayPal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Pure Storage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Qualcomm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Salesforce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Seagate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ServiceNow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0571E-305B-48F5-B1D1-64758B56B977}"/>
              </a:ext>
            </a:extLst>
          </p:cNvPr>
          <p:cNvSpPr txBox="1"/>
          <p:nvPr/>
        </p:nvSpPr>
        <p:spPr>
          <a:xfrm>
            <a:off x="8617527" y="1241642"/>
            <a:ext cx="22937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Sony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Splunk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Square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Stripe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Synopsys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Tesla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Veritas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Visa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VMware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Western Digital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Workday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Zendesk</a:t>
            </a:r>
          </a:p>
        </p:txBody>
      </p:sp>
    </p:spTree>
    <p:extLst>
      <p:ext uri="{BB962C8B-B14F-4D97-AF65-F5344CB8AC3E}">
        <p14:creationId xmlns:p14="http://schemas.microsoft.com/office/powerpoint/2010/main" val="3086945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6" y="-47472"/>
            <a:ext cx="10515601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Income Protection – Approach to Insuring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85% use a carrier to insure income protection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30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9E2AA-4133-4FFB-B47C-1C02DE3889F7}"/>
              </a:ext>
            </a:extLst>
          </p:cNvPr>
          <p:cNvSpPr txBox="1"/>
          <p:nvPr/>
        </p:nvSpPr>
        <p:spPr>
          <a:xfrm flipH="1">
            <a:off x="3605839" y="5971248"/>
            <a:ext cx="61561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9ACF7-F473-4344-A380-3E7FFA4E4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5374" y="1492202"/>
            <a:ext cx="6080855" cy="4413195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8AC9B871-72C1-449E-A18E-1AB8304624F1}"/>
              </a:ext>
            </a:extLst>
          </p:cNvPr>
          <p:cNvSpPr txBox="1"/>
          <p:nvPr/>
        </p:nvSpPr>
        <p:spPr>
          <a:xfrm>
            <a:off x="7311201" y="2430705"/>
            <a:ext cx="434494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All companies using self insurance provide the benefit as a regular payment; might consider looking into insurance to minimize cash flow and reserve management</a:t>
            </a:r>
          </a:p>
        </p:txBody>
      </p:sp>
      <p:pic>
        <p:nvPicPr>
          <p:cNvPr id="9" name="Picture 8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76DCBB99-55A6-4E7A-9207-CAE2E6FD4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6038" y="0"/>
            <a:ext cx="31959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08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2B71FA-8D9B-46C3-9644-6569AB1F4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82572" y="1710492"/>
            <a:ext cx="6708883" cy="4116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1F58CB-C66B-4031-9E2C-AB802231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0"/>
            <a:ext cx="10515600" cy="1325562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Income Protection – Core Coverage Levels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61% provide 75% of Earnings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B04F8-8E69-457D-96D4-9104782F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16FF-AAF8-440F-918F-05DEB5FA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42FABC7-C684-4937-96B8-F67B70D498CB}"/>
              </a:ext>
            </a:extLst>
          </p:cNvPr>
          <p:cNvSpPr txBox="1"/>
          <p:nvPr/>
        </p:nvSpPr>
        <p:spPr>
          <a:xfrm>
            <a:off x="2247992" y="5953329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51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A4B549A-6BD3-4435-B099-0A53BC941829}"/>
              </a:ext>
            </a:extLst>
          </p:cNvPr>
          <p:cNvSpPr txBox="1"/>
          <p:nvPr/>
        </p:nvSpPr>
        <p:spPr>
          <a:xfrm>
            <a:off x="8337014" y="5953329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4</a:t>
            </a:r>
            <a:r>
              <a:rPr lang="en-US" sz="1200" dirty="0">
                <a:latin typeface="Calibri"/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B82A4-911A-4309-9C10-79FC5DE10B21}"/>
              </a:ext>
            </a:extLst>
          </p:cNvPr>
          <p:cNvSpPr txBox="1"/>
          <p:nvPr/>
        </p:nvSpPr>
        <p:spPr>
          <a:xfrm>
            <a:off x="8617527" y="2552325"/>
            <a:ext cx="1981200" cy="6463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Average Days: 171</a:t>
            </a:r>
          </a:p>
          <a:p>
            <a:r>
              <a:rPr lang="en-US" dirty="0"/>
              <a:t>Median Days: 182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95F9B7-56E6-4FC4-9EA0-B6EAEC394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9201" y="1710492"/>
            <a:ext cx="4040929" cy="41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80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2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Income Protection – Maximum Duration</a:t>
            </a:r>
            <a:br>
              <a:rPr lang="en-US" sz="3200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76% continue the benefit until retirement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A4C684-121F-467F-B6A4-3EA96FE2B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68670" y="1256783"/>
            <a:ext cx="5258862" cy="481507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6B7A3A-9D99-44F3-9D17-1B1258165A6F}"/>
              </a:ext>
            </a:extLst>
          </p:cNvPr>
          <p:cNvSpPr txBox="1"/>
          <p:nvPr/>
        </p:nvSpPr>
        <p:spPr>
          <a:xfrm>
            <a:off x="5290295" y="6134871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50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8573B0-922D-4DFC-88B3-2F7658A1C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85177" y="136525"/>
            <a:ext cx="2084022" cy="20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56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31552"/>
            <a:ext cx="12192000" cy="1720326"/>
          </a:xfrm>
          <a:solidFill>
            <a:srgbClr val="00355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2021 UK Benchmark Survey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0" y="3210751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Retirement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031" b="-1"/>
          <a:stretch/>
        </p:blipFill>
        <p:spPr>
          <a:xfrm>
            <a:off x="10003676" y="1531552"/>
            <a:ext cx="2188324" cy="220098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797024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EE83-FD14-43DC-8C74-BEFD3B1F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2" y="0"/>
            <a:ext cx="10515600" cy="1325562"/>
          </a:xfrm>
        </p:spPr>
        <p:txBody>
          <a:bodyPr anchor="ctr"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Retirement Benefits - Overview</a:t>
            </a:r>
            <a:br>
              <a:rPr lang="en-GB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Defined contribution structure is the norm</a:t>
            </a:r>
            <a:endParaRPr lang="en-GB" sz="280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ontent Placeholder 10">
                <a:extLst>
                  <a:ext uri="{FF2B5EF4-FFF2-40B4-BE49-F238E27FC236}">
                    <a16:creationId xmlns:a16="http://schemas.microsoft.com/office/drawing/2014/main" id="{650D18B9-2B4A-4647-9DA2-6228A8E4AA1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727421410"/>
                  </p:ext>
                </p:extLst>
              </p:nvPr>
            </p:nvGraphicFramePr>
            <p:xfrm>
              <a:off x="6243977" y="1277202"/>
              <a:ext cx="5181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Content Placeholder 10">
                <a:extLst>
                  <a:ext uri="{FF2B5EF4-FFF2-40B4-BE49-F238E27FC236}">
                    <a16:creationId xmlns:a16="http://schemas.microsoft.com/office/drawing/2014/main" id="{650D18B9-2B4A-4647-9DA2-6228A8E4AA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3977" y="1277202"/>
                <a:ext cx="5181600" cy="435133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3BA09-2A3A-4FAC-8C37-54C64962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C0CBC-3755-4027-8723-993B01A2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E0559-51AB-4046-9780-8B2004F613A8}"/>
              </a:ext>
            </a:extLst>
          </p:cNvPr>
          <p:cNvSpPr txBox="1"/>
          <p:nvPr/>
        </p:nvSpPr>
        <p:spPr>
          <a:xfrm>
            <a:off x="6867729" y="5829941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N=30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FB0A81C-599D-4D53-80FA-40A388480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771356"/>
              </p:ext>
            </p:extLst>
          </p:nvPr>
        </p:nvGraphicFramePr>
        <p:xfrm>
          <a:off x="392368" y="1325562"/>
          <a:ext cx="5364398" cy="425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">
            <a:extLst>
              <a:ext uri="{FF2B5EF4-FFF2-40B4-BE49-F238E27FC236}">
                <a16:creationId xmlns:a16="http://schemas.microsoft.com/office/drawing/2014/main" id="{0A48A3B2-E4D4-4855-860A-E36DB7C9AE85}"/>
              </a:ext>
            </a:extLst>
          </p:cNvPr>
          <p:cNvSpPr txBox="1"/>
          <p:nvPr/>
        </p:nvSpPr>
        <p:spPr>
          <a:xfrm>
            <a:off x="3049418" y="5646807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53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DE34C7EC-623E-495F-AE90-676DD2C6A271}"/>
              </a:ext>
            </a:extLst>
          </p:cNvPr>
          <p:cNvSpPr txBox="1"/>
          <p:nvPr/>
        </p:nvSpPr>
        <p:spPr>
          <a:xfrm>
            <a:off x="8526970" y="5673479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41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3757C-83A4-4594-B99F-F82C349F4069}"/>
              </a:ext>
            </a:extLst>
          </p:cNvPr>
          <p:cNvSpPr txBox="1"/>
          <p:nvPr/>
        </p:nvSpPr>
        <p:spPr>
          <a:xfrm>
            <a:off x="6766258" y="266966"/>
            <a:ext cx="4137036" cy="646331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those with a master trust, what are the advantages of using one?</a:t>
            </a:r>
          </a:p>
        </p:txBody>
      </p:sp>
    </p:spTree>
    <p:extLst>
      <p:ext uri="{BB962C8B-B14F-4D97-AF65-F5344CB8AC3E}">
        <p14:creationId xmlns:p14="http://schemas.microsoft.com/office/powerpoint/2010/main" val="3652768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2B60B5E-AAC6-43BA-B267-9AC96C46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51" y="136525"/>
            <a:ext cx="11423073" cy="13255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Defined Contribution Plan - Employer Contributions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Companies contribute above legal minimum, but most require employee contributions to the pension plan</a:t>
            </a:r>
            <a:endParaRPr lang="en-US" sz="31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FB7DD-B68E-44A9-97CE-EC3DA90D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C2719-0C26-432C-AE57-C9AEB7EB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377" y="635634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EAF510-A9C9-403F-BE38-080EBF1ED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269846"/>
              </p:ext>
            </p:extLst>
          </p:nvPr>
        </p:nvGraphicFramePr>
        <p:xfrm>
          <a:off x="6279070" y="1618132"/>
          <a:ext cx="5181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25BEF60-0AF2-4AEC-B747-D2FA531A110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7192487"/>
              </p:ext>
            </p:extLst>
          </p:nvPr>
        </p:nvGraphicFramePr>
        <p:xfrm>
          <a:off x="114300" y="1618132"/>
          <a:ext cx="579863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">
            <a:extLst>
              <a:ext uri="{FF2B5EF4-FFF2-40B4-BE49-F238E27FC236}">
                <a16:creationId xmlns:a16="http://schemas.microsoft.com/office/drawing/2014/main" id="{99CCA395-B6A7-4D91-8F49-B328289F87B1}"/>
              </a:ext>
            </a:extLst>
          </p:cNvPr>
          <p:cNvSpPr txBox="1"/>
          <p:nvPr/>
        </p:nvSpPr>
        <p:spPr>
          <a:xfrm>
            <a:off x="4133850" y="6024410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41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B74219A-4A65-40C2-A0D4-42431BEB8E21}"/>
              </a:ext>
            </a:extLst>
          </p:cNvPr>
          <p:cNvSpPr txBox="1"/>
          <p:nvPr/>
        </p:nvSpPr>
        <p:spPr>
          <a:xfrm>
            <a:off x="8845122" y="5967151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24</a:t>
            </a:r>
          </a:p>
        </p:txBody>
      </p:sp>
    </p:spTree>
    <p:extLst>
      <p:ext uri="{BB962C8B-B14F-4D97-AF65-F5344CB8AC3E}">
        <p14:creationId xmlns:p14="http://schemas.microsoft.com/office/powerpoint/2010/main" val="3320848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5007B8-459C-48B2-9F89-6CE8C59B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52" y="0"/>
            <a:ext cx="10515600" cy="13255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Defined Contribution Plan - Employee Contributions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companies require employee contributions and match with a cap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13295-F351-4952-A92C-8217D2E2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08F6C-70CA-4314-AD71-D32A529E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F47A6CD-36D5-4E89-8B02-8DA8E22C399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948614"/>
              </p:ext>
            </p:extLst>
          </p:nvPr>
        </p:nvGraphicFramePr>
        <p:xfrm>
          <a:off x="6480175" y="140970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07E5F7D-48EB-476E-AEB0-7D50703BB8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0165471"/>
              </p:ext>
            </p:extLst>
          </p:nvPr>
        </p:nvGraphicFramePr>
        <p:xfrm>
          <a:off x="530225" y="140970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61FC2B88-B2E0-4456-BB41-61C7EEF9BAD0}"/>
              </a:ext>
            </a:extLst>
          </p:cNvPr>
          <p:cNvSpPr txBox="1"/>
          <p:nvPr/>
        </p:nvSpPr>
        <p:spPr>
          <a:xfrm>
            <a:off x="2945320" y="5781694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36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89FFAA8-6052-4840-99FB-4DE05995C693}"/>
              </a:ext>
            </a:extLst>
          </p:cNvPr>
          <p:cNvSpPr txBox="1"/>
          <p:nvPr/>
        </p:nvSpPr>
        <p:spPr>
          <a:xfrm>
            <a:off x="8860345" y="5781693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20</a:t>
            </a:r>
          </a:p>
        </p:txBody>
      </p:sp>
    </p:spTree>
    <p:extLst>
      <p:ext uri="{BB962C8B-B14F-4D97-AF65-F5344CB8AC3E}">
        <p14:creationId xmlns:p14="http://schemas.microsoft.com/office/powerpoint/2010/main" val="2253061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B405E9-7E9F-4145-B0B9-9D22456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0"/>
            <a:ext cx="10515600" cy="1325562"/>
          </a:xfrm>
        </p:spPr>
        <p:txBody>
          <a:bodyPr anchor="ctr"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Alternative Provisions for Annual Allowance Tapering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Nearly half of respondents provide an alternative pension benefit </a:t>
            </a:r>
            <a:endParaRPr lang="en-GB" sz="31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A8917-9B8A-4A29-B8BB-C8544E14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6BD55-41AF-451F-A61A-00D4D0EB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7B21BA7-2D8E-40FD-A0A2-C8103F2B8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900993"/>
              </p:ext>
            </p:extLst>
          </p:nvPr>
        </p:nvGraphicFramePr>
        <p:xfrm>
          <a:off x="292677" y="1325562"/>
          <a:ext cx="5181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2323D0CA-51BE-48A8-829C-FC7C126840F1}"/>
              </a:ext>
            </a:extLst>
          </p:cNvPr>
          <p:cNvSpPr txBox="1"/>
          <p:nvPr/>
        </p:nvSpPr>
        <p:spPr>
          <a:xfrm>
            <a:off x="2575670" y="5750308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52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9BBE2024-FBAA-4D39-B2CE-3601665BAF15}"/>
              </a:ext>
            </a:extLst>
          </p:cNvPr>
          <p:cNvSpPr txBox="1"/>
          <p:nvPr/>
        </p:nvSpPr>
        <p:spPr>
          <a:xfrm>
            <a:off x="8834006" y="5750307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21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3D53AD7-42EC-4175-9387-860BCECBF99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7035356"/>
              </p:ext>
            </p:extLst>
          </p:nvPr>
        </p:nvGraphicFramePr>
        <p:xfrm>
          <a:off x="6367897" y="1362266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647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672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712423"/>
            <a:ext cx="12192000" cy="1720326"/>
          </a:xfrm>
          <a:prstGeom prst="rect">
            <a:avLst/>
          </a:prstGeom>
          <a:solidFill>
            <a:srgbClr val="00355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52881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2021 UK Benchmark Survey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3391622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Wellbeing Benefits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148"/>
          <a:stretch/>
        </p:blipFill>
        <p:spPr>
          <a:xfrm>
            <a:off x="10043410" y="1712423"/>
            <a:ext cx="2148590" cy="21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84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Piggy Bank outline">
            <a:extLst>
              <a:ext uri="{FF2B5EF4-FFF2-40B4-BE49-F238E27FC236}">
                <a16:creationId xmlns:a16="http://schemas.microsoft.com/office/drawing/2014/main" id="{1F3216DE-2EC8-47EA-8802-CA774E51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5245" y="1825589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136525"/>
            <a:ext cx="10515600" cy="107267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Wellbeing – Overview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39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F8BB7-DD8B-4077-898A-532CE0B2EDD2}"/>
              </a:ext>
            </a:extLst>
          </p:cNvPr>
          <p:cNvSpPr txBox="1"/>
          <p:nvPr/>
        </p:nvSpPr>
        <p:spPr>
          <a:xfrm>
            <a:off x="2607578" y="1879009"/>
            <a:ext cx="3504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81% (43 companies</a:t>
            </a:r>
            <a:r>
              <a:rPr lang="en-US" dirty="0"/>
              <a:t>) indicated that perceptions of mental illness greatly or somewhat affects Wellness program utilization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BC6EB-D4D7-4713-9E4D-38DDC3EA72F6}"/>
              </a:ext>
            </a:extLst>
          </p:cNvPr>
          <p:cNvSpPr txBox="1"/>
          <p:nvPr/>
        </p:nvSpPr>
        <p:spPr>
          <a:xfrm>
            <a:off x="2607578" y="3380244"/>
            <a:ext cx="3382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Flexible Work Policies (81%) and Work/Life Balance Support (74%) are the most popular Wellbeing programs offered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62D2E-041E-4702-903B-F105C6413FFE}"/>
              </a:ext>
            </a:extLst>
          </p:cNvPr>
          <p:cNvSpPr txBox="1"/>
          <p:nvPr/>
        </p:nvSpPr>
        <p:spPr>
          <a:xfrm>
            <a:off x="2613661" y="4935469"/>
            <a:ext cx="337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/>
              </a:rPr>
              <a:t>Companies surveyed offer on average eight (8) different Wellbeing programs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FFD0A1-3FA2-48F3-9263-CC07AA3573E7}"/>
              </a:ext>
            </a:extLst>
          </p:cNvPr>
          <p:cNvSpPr txBox="1"/>
          <p:nvPr/>
        </p:nvSpPr>
        <p:spPr>
          <a:xfrm>
            <a:off x="7874847" y="1850298"/>
            <a:ext cx="337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 (35 companies) have a Financial Wellbeing program in place</a:t>
            </a:r>
            <a:endParaRPr lang="en-GB" dirty="0"/>
          </a:p>
        </p:txBody>
      </p:sp>
      <p:pic>
        <p:nvPicPr>
          <p:cNvPr id="7" name="Graphic 6" descr="Plant outline">
            <a:extLst>
              <a:ext uri="{FF2B5EF4-FFF2-40B4-BE49-F238E27FC236}">
                <a16:creationId xmlns:a16="http://schemas.microsoft.com/office/drawing/2014/main" id="{A0C084F4-5DAA-4F34-9C71-7657071D6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73933" y="1977894"/>
            <a:ext cx="914400" cy="914400"/>
          </a:xfrm>
          <a:prstGeom prst="rect">
            <a:avLst/>
          </a:prstGeom>
        </p:spPr>
      </p:pic>
      <p:pic>
        <p:nvPicPr>
          <p:cNvPr id="14" name="Graphic 13" descr="Yoga outline">
            <a:extLst>
              <a:ext uri="{FF2B5EF4-FFF2-40B4-BE49-F238E27FC236}">
                <a16:creationId xmlns:a16="http://schemas.microsoft.com/office/drawing/2014/main" id="{D0E6F64A-1391-438B-B8DC-D473C662B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80799" y="3523208"/>
            <a:ext cx="914400" cy="914400"/>
          </a:xfrm>
          <a:prstGeom prst="rect">
            <a:avLst/>
          </a:prstGeom>
        </p:spPr>
      </p:pic>
      <p:pic>
        <p:nvPicPr>
          <p:cNvPr id="16" name="Graphic 15" descr="Care outline">
            <a:extLst>
              <a:ext uri="{FF2B5EF4-FFF2-40B4-BE49-F238E27FC236}">
                <a16:creationId xmlns:a16="http://schemas.microsoft.com/office/drawing/2014/main" id="{9821E521-56F1-402A-A1D3-8875C0F147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57557" y="4991023"/>
            <a:ext cx="914400" cy="914400"/>
          </a:xfrm>
          <a:prstGeom prst="rect">
            <a:avLst/>
          </a:prstGeom>
        </p:spPr>
      </p:pic>
      <p:pic>
        <p:nvPicPr>
          <p:cNvPr id="15" name="Graphic 14" descr="Meeting outline">
            <a:extLst>
              <a:ext uri="{FF2B5EF4-FFF2-40B4-BE49-F238E27FC236}">
                <a16:creationId xmlns:a16="http://schemas.microsoft.com/office/drawing/2014/main" id="{4B93F7E7-C280-4F96-849B-502933BC40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515245" y="4708720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F3FC04-289E-4672-96D6-B732474C7055}"/>
              </a:ext>
            </a:extLst>
          </p:cNvPr>
          <p:cNvSpPr txBox="1"/>
          <p:nvPr/>
        </p:nvSpPr>
        <p:spPr>
          <a:xfrm>
            <a:off x="7874847" y="4557256"/>
            <a:ext cx="3376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32% (18 companies) have a local Wellness Committee, and 7% (4 companies) are considering establishing one. HR and the Benefits Team are typically involved.</a:t>
            </a:r>
            <a:endParaRPr lang="en-GB" dirty="0"/>
          </a:p>
        </p:txBody>
      </p:sp>
      <p:pic>
        <p:nvPicPr>
          <p:cNvPr id="19" name="Graphic 18" descr="Blueprint outline">
            <a:extLst>
              <a:ext uri="{FF2B5EF4-FFF2-40B4-BE49-F238E27FC236}">
                <a16:creationId xmlns:a16="http://schemas.microsoft.com/office/drawing/2014/main" id="{D5A8150B-F810-4ACB-8CB3-0528C77681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536422" y="3114508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EEAB4B-7D68-4226-BCD5-2711F4C564D9}"/>
              </a:ext>
            </a:extLst>
          </p:cNvPr>
          <p:cNvSpPr txBox="1"/>
          <p:nvPr/>
        </p:nvSpPr>
        <p:spPr>
          <a:xfrm>
            <a:off x="7896024" y="3139217"/>
            <a:ext cx="3376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Retirement planning tools and calculators (77%) are the most popular Financial Wellbeing benefit</a:t>
            </a:r>
            <a:endParaRPr lang="en-GB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729B2E-305A-4659-A0B3-684B07DA38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14522" y="181336"/>
            <a:ext cx="3521848" cy="9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1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22" y="148385"/>
            <a:ext cx="6586588" cy="75717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Thank You to Our Survey Team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3100" i="1" dirty="0">
                <a:solidFill>
                  <a:srgbClr val="003552"/>
                </a:solidFill>
                <a:latin typeface="Arial Narrow" panose="020B0606020202030204" pitchFamily="34" charset="0"/>
              </a:rPr>
              <a:t>With much appreciation!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8925" y="1292682"/>
            <a:ext cx="6126193" cy="4635637"/>
          </a:xfrm>
        </p:spPr>
        <p:txBody>
          <a:bodyPr>
            <a:noAutofit/>
          </a:bodyPr>
          <a:lstStyle/>
          <a:p>
            <a:pPr fontAlgn="b"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Anthea Cassano		VMware</a:t>
            </a:r>
          </a:p>
          <a:p>
            <a:pPr fontAlgn="b"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Santiago Friedenthal		Salesforce</a:t>
            </a:r>
          </a:p>
          <a:p>
            <a:pPr fontAlgn="b"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Ian Grimshaw		Microsoft</a:t>
            </a:r>
          </a:p>
          <a:p>
            <a:pPr fontAlgn="b"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Nicky Jones		Autodesk</a:t>
            </a:r>
          </a:p>
          <a:p>
            <a:pPr fontAlgn="b"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Marcela Kopecka		Hewlett Packard Enterprise</a:t>
            </a:r>
          </a:p>
          <a:p>
            <a:pPr fontAlgn="b"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Andrew Miozga		Salesforce</a:t>
            </a:r>
          </a:p>
          <a:p>
            <a:pPr fontAlgn="b"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Dupe Olowokere		Visa</a:t>
            </a:r>
          </a:p>
          <a:p>
            <a:pPr fontAlgn="b"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Ray O’Sullivan		Adobe</a:t>
            </a:r>
          </a:p>
          <a:p>
            <a:pPr fontAlgn="b"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Karen Sancto		Microsoft</a:t>
            </a:r>
          </a:p>
          <a:p>
            <a:pPr fontAlgn="b"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Mirka Slater		Meta</a:t>
            </a:r>
          </a:p>
          <a:p>
            <a:pPr fontAlgn="b">
              <a:buFont typeface="Arial" panose="020B0604020202020204" pitchFamily="34" charset="0"/>
              <a:buChar char="•"/>
              <a:tabLst>
                <a:tab pos="2566988" algn="l"/>
                <a:tab pos="2743200" algn="l"/>
              </a:tabLs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32384" y="6225796"/>
            <a:ext cx="4114800" cy="365125"/>
          </a:xfrm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picture containing person, cutting, woman, people&#10;&#10;Description automatically generated">
            <a:extLst>
              <a:ext uri="{FF2B5EF4-FFF2-40B4-BE49-F238E27FC236}">
                <a16:creationId xmlns:a16="http://schemas.microsoft.com/office/drawing/2014/main" id="{D7C05F2F-3DA6-405C-9EE4-591EF77A7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96497" y="1292682"/>
            <a:ext cx="4948046" cy="454599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D8A7B3-5573-451F-8830-AF60C96FA4B2}"/>
              </a:ext>
            </a:extLst>
          </p:cNvPr>
          <p:cNvSpPr txBox="1">
            <a:spLocks/>
          </p:cNvSpPr>
          <p:nvPr/>
        </p:nvSpPr>
        <p:spPr>
          <a:xfrm>
            <a:off x="8617527" y="60587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E50EFE-8F14-4B3F-8693-4F13D78D71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68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Wellbeing – Utilization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Perceptions of mental health greatly impact wellness program utilization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40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6B7A3A-9D99-44F3-9D17-1B1258165A6F}"/>
              </a:ext>
            </a:extLst>
          </p:cNvPr>
          <p:cNvSpPr txBox="1"/>
          <p:nvPr/>
        </p:nvSpPr>
        <p:spPr>
          <a:xfrm>
            <a:off x="2373465" y="6054677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CA2B56-0A98-4BC6-84D2-6B8E3F715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31292" y="1691322"/>
            <a:ext cx="6997354" cy="4212000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93A57D34-181F-42EB-8EE3-877E3E7EAE4D}"/>
              </a:ext>
            </a:extLst>
          </p:cNvPr>
          <p:cNvSpPr txBox="1"/>
          <p:nvPr/>
        </p:nvSpPr>
        <p:spPr>
          <a:xfrm>
            <a:off x="8309720" y="6000996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FF73E-F340-43A0-834B-D07A4BFED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88" y="1691322"/>
            <a:ext cx="3895077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46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7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Wellbeing – Methods to Embed with other Programs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Campaigns and webinars are widely used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41</a:t>
            </a:fld>
            <a:endParaRPr lang="en-US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3A57D34-181F-42EB-8EE3-877E3E7EAE4D}"/>
              </a:ext>
            </a:extLst>
          </p:cNvPr>
          <p:cNvSpPr txBox="1"/>
          <p:nvPr/>
        </p:nvSpPr>
        <p:spPr>
          <a:xfrm>
            <a:off x="4742495" y="6041513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56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0544947-2A27-4C7A-A230-BD25BB1D7ADE}"/>
              </a:ext>
            </a:extLst>
          </p:cNvPr>
          <p:cNvSpPr txBox="1"/>
          <p:nvPr/>
        </p:nvSpPr>
        <p:spPr>
          <a:xfrm>
            <a:off x="9660836" y="2379964"/>
            <a:ext cx="237213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On average, companies use 5 different methods to embed Wellbeing with Medical and Wellness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FAE74-A13D-49B9-B60F-6F0FB2D18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64" y="1363401"/>
            <a:ext cx="9220951" cy="46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73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Wellbeing – Type of Programs Offered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All companies offer some type of wellbeing program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42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6B7A3A-9D99-44F3-9D17-1B1258165A6F}"/>
              </a:ext>
            </a:extLst>
          </p:cNvPr>
          <p:cNvSpPr txBox="1"/>
          <p:nvPr/>
        </p:nvSpPr>
        <p:spPr>
          <a:xfrm>
            <a:off x="4433523" y="6285582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7DF90-7F5F-40A3-840D-D72F07DB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4131" y="1115482"/>
            <a:ext cx="8534399" cy="5172076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07089841-0C11-48ED-AC33-D4A281014AFB}"/>
              </a:ext>
            </a:extLst>
          </p:cNvPr>
          <p:cNvSpPr txBox="1"/>
          <p:nvPr/>
        </p:nvSpPr>
        <p:spPr>
          <a:xfrm>
            <a:off x="9211733" y="2063546"/>
            <a:ext cx="274320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On average, companies provide 8 different programs, with the maximum being 16 and the minimum being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Might want to examine utilization to achieve a balance between choice, value to employees and manageable number of programs</a:t>
            </a:r>
          </a:p>
        </p:txBody>
      </p:sp>
    </p:spTree>
    <p:extLst>
      <p:ext uri="{BB962C8B-B14F-4D97-AF65-F5344CB8AC3E}">
        <p14:creationId xmlns:p14="http://schemas.microsoft.com/office/powerpoint/2010/main" val="2540930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52" y="2912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Wellbeing – Incentive for Participating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Most companies do not offer incentives for participating in a well-being program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43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6B7A3A-9D99-44F3-9D17-1B1258165A6F}"/>
              </a:ext>
            </a:extLst>
          </p:cNvPr>
          <p:cNvSpPr txBox="1"/>
          <p:nvPr/>
        </p:nvSpPr>
        <p:spPr>
          <a:xfrm>
            <a:off x="8001914" y="5745735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8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7089841-0C11-48ED-AC33-D4A281014AFB}"/>
              </a:ext>
            </a:extLst>
          </p:cNvPr>
          <p:cNvSpPr txBox="1"/>
          <p:nvPr/>
        </p:nvSpPr>
        <p:spPr>
          <a:xfrm>
            <a:off x="561600" y="2269126"/>
            <a:ext cx="419946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Only 8 companies offer incentive to participate in the well-being program, while 2 are considering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When provided, 2 incentives are offered on average, with a maximum of 4 and a minimum of 1</a:t>
            </a:r>
            <a:endParaRPr lang="en-US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1ECBB-6B89-4125-81A1-383656AC0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71438" y="1633624"/>
            <a:ext cx="6163924" cy="40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2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Wellbeing – Financial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Retirement planning tools &amp; calculators is the most prevalent program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44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6B7A3A-9D99-44F3-9D17-1B1258165A6F}"/>
              </a:ext>
            </a:extLst>
          </p:cNvPr>
          <p:cNvSpPr txBox="1"/>
          <p:nvPr/>
        </p:nvSpPr>
        <p:spPr>
          <a:xfrm>
            <a:off x="4022645" y="5985126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34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7DF90-7F5F-40A3-840D-D72F07DB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3250" y="1545693"/>
            <a:ext cx="7494405" cy="4398158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07089841-0C11-48ED-AC33-D4A281014AFB}"/>
              </a:ext>
            </a:extLst>
          </p:cNvPr>
          <p:cNvSpPr txBox="1"/>
          <p:nvPr/>
        </p:nvSpPr>
        <p:spPr>
          <a:xfrm>
            <a:off x="8617527" y="1482615"/>
            <a:ext cx="3207327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35 of the companies surveyed currently offer a financial wellbeing program, while 2 are considering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When provided, 3 programs are offered on average, with a maximum of 6 and a minimum of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The most popular Financial Well-Being program (retirement planning tools and calculators) is 30% more popular than the 2</a:t>
            </a:r>
            <a:r>
              <a:rPr lang="en-US" baseline="30000" dirty="0">
                <a:cs typeface="Calibri"/>
              </a:rPr>
              <a:t>nd</a:t>
            </a:r>
            <a:r>
              <a:rPr lang="en-US" dirty="0">
                <a:cs typeface="Calibri"/>
              </a:rPr>
              <a:t> one (financial counseling)</a:t>
            </a:r>
          </a:p>
        </p:txBody>
      </p:sp>
    </p:spTree>
    <p:extLst>
      <p:ext uri="{BB962C8B-B14F-4D97-AF65-F5344CB8AC3E}">
        <p14:creationId xmlns:p14="http://schemas.microsoft.com/office/powerpoint/2010/main" val="463023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Wellbeing – Committee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 Few companies have established a wellness committee. Why?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45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6B7A3A-9D99-44F3-9D17-1B1258165A6F}"/>
              </a:ext>
            </a:extLst>
          </p:cNvPr>
          <p:cNvSpPr txBox="1"/>
          <p:nvPr/>
        </p:nvSpPr>
        <p:spPr>
          <a:xfrm>
            <a:off x="7787258" y="5986146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7DF90-7F5F-40A3-840D-D72F07DB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1757" y="1500852"/>
            <a:ext cx="7306617" cy="439815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07089841-0C11-48ED-AC33-D4A281014AFB}"/>
              </a:ext>
            </a:extLst>
          </p:cNvPr>
          <p:cNvSpPr txBox="1"/>
          <p:nvPr/>
        </p:nvSpPr>
        <p:spPr>
          <a:xfrm>
            <a:off x="504342" y="1714771"/>
            <a:ext cx="366192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18 companies have a local Wellness Committee, and 4 are considering establishing 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Benefits Team and HR are typically involved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On average, 3 different groups take part in the Wellness Committee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Cross functional teams can help bring a diverse perspective and innovative 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946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31552"/>
            <a:ext cx="12192000" cy="1720326"/>
          </a:xfrm>
          <a:solidFill>
            <a:srgbClr val="00355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2021 UK Benchmark Survey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0" y="3210751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Employee Assistance Program (EAP)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031" b="-1"/>
          <a:stretch/>
        </p:blipFill>
        <p:spPr>
          <a:xfrm>
            <a:off x="10003676" y="1531552"/>
            <a:ext cx="2188324" cy="220098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248243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Call center outline">
            <a:extLst>
              <a:ext uri="{FF2B5EF4-FFF2-40B4-BE49-F238E27FC236}">
                <a16:creationId xmlns:a16="http://schemas.microsoft.com/office/drawing/2014/main" id="{1F3216DE-2EC8-47EA-8802-CA774E51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62846" y="2348097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7" y="-84498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EAP – Overview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47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F8BB7-DD8B-4077-898A-532CE0B2EDD2}"/>
              </a:ext>
            </a:extLst>
          </p:cNvPr>
          <p:cNvSpPr txBox="1"/>
          <p:nvPr/>
        </p:nvSpPr>
        <p:spPr>
          <a:xfrm>
            <a:off x="2455179" y="2316850"/>
            <a:ext cx="3504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but one company provide EAP, and that company is considering implementing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BC6EB-D4D7-4713-9E4D-38DDC3EA72F6}"/>
              </a:ext>
            </a:extLst>
          </p:cNvPr>
          <p:cNvSpPr txBox="1"/>
          <p:nvPr/>
        </p:nvSpPr>
        <p:spPr>
          <a:xfrm>
            <a:off x="2455179" y="3716487"/>
            <a:ext cx="3382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53% (30 companies) use “per Incident” as the </a:t>
            </a:r>
            <a:r>
              <a:rPr lang="en-US" dirty="0"/>
              <a:t>approach to determining the number of EAP sessions, while the rest (27 companies) use “per Year”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FFD0A1-3FA2-48F3-9263-CC07AA3573E7}"/>
              </a:ext>
            </a:extLst>
          </p:cNvPr>
          <p:cNvSpPr txBox="1"/>
          <p:nvPr/>
        </p:nvSpPr>
        <p:spPr>
          <a:xfrm>
            <a:off x="7722448" y="2372806"/>
            <a:ext cx="337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there is a wide range of sessions provided, six (6) sessions is the most common</a:t>
            </a:r>
            <a:endParaRPr lang="en-GB" dirty="0"/>
          </a:p>
        </p:txBody>
      </p:sp>
      <p:pic>
        <p:nvPicPr>
          <p:cNvPr id="7" name="Graphic 6" descr="Plant outline">
            <a:extLst>
              <a:ext uri="{FF2B5EF4-FFF2-40B4-BE49-F238E27FC236}">
                <a16:creationId xmlns:a16="http://schemas.microsoft.com/office/drawing/2014/main" id="{A0C084F4-5DAA-4F34-9C71-7657071D6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21534" y="2415735"/>
            <a:ext cx="914400" cy="914400"/>
          </a:xfrm>
          <a:prstGeom prst="rect">
            <a:avLst/>
          </a:prstGeom>
        </p:spPr>
      </p:pic>
      <p:pic>
        <p:nvPicPr>
          <p:cNvPr id="14" name="Graphic 13" descr="Daily calendar outline">
            <a:extLst>
              <a:ext uri="{FF2B5EF4-FFF2-40B4-BE49-F238E27FC236}">
                <a16:creationId xmlns:a16="http://schemas.microsoft.com/office/drawing/2014/main" id="{D0E6F64A-1391-438B-B8DC-D473C662B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21534" y="3952950"/>
            <a:ext cx="914400" cy="914400"/>
          </a:xfrm>
          <a:prstGeom prst="rect">
            <a:avLst/>
          </a:prstGeom>
        </p:spPr>
      </p:pic>
      <p:pic>
        <p:nvPicPr>
          <p:cNvPr id="19" name="Graphic 18" descr="Downward trend graph outline">
            <a:extLst>
              <a:ext uri="{FF2B5EF4-FFF2-40B4-BE49-F238E27FC236}">
                <a16:creationId xmlns:a16="http://schemas.microsoft.com/office/drawing/2014/main" id="{D5A8150B-F810-4ACB-8CB3-0528C77681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84023" y="3753128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EEAB4B-7D68-4226-BCD5-2711F4C564D9}"/>
              </a:ext>
            </a:extLst>
          </p:cNvPr>
          <p:cNvSpPr txBox="1"/>
          <p:nvPr/>
        </p:nvSpPr>
        <p:spPr>
          <a:xfrm>
            <a:off x="7743625" y="3777837"/>
            <a:ext cx="361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Utilization is generally low (1% - 5%), mostly because it’s </a:t>
            </a:r>
            <a:r>
              <a:rPr lang="en-US" dirty="0">
                <a:cs typeface="Calibri"/>
              </a:rPr>
              <a:t>not part of the culture and it’s not properly communicated</a:t>
            </a:r>
            <a:endParaRPr lang="en-GB" dirty="0"/>
          </a:p>
        </p:txBody>
      </p:sp>
      <p:pic>
        <p:nvPicPr>
          <p:cNvPr id="6" name="Picture 5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B69F5683-978F-435D-ACEC-C51F7F9873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675534" y="136525"/>
            <a:ext cx="2379785" cy="18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1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D8895-B2A3-4636-B211-2C79BB30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2" y="-4935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EAP – Number of Sessions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6 is the most prevalent, irrespective of the approach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B18D4-BCB5-4CFD-9E9C-6E4413C4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6A741-2E91-4AC4-984C-A0473138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C5BC4-17C8-489C-9E96-19BFFD1B6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5669" y="2673210"/>
            <a:ext cx="5037592" cy="3218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43E1F4-21CB-4303-A368-A5733FA4D11D}"/>
              </a:ext>
            </a:extLst>
          </p:cNvPr>
          <p:cNvSpPr txBox="1"/>
          <p:nvPr/>
        </p:nvSpPr>
        <p:spPr>
          <a:xfrm>
            <a:off x="2625444" y="3665365"/>
            <a:ext cx="2047393" cy="6463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Average sessions: 7</a:t>
            </a:r>
          </a:p>
          <a:p>
            <a:r>
              <a:rPr lang="en-US" dirty="0"/>
              <a:t>Median sessions: 6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89C189E3-EABD-47DC-9FC7-69BFF0E86370}"/>
              </a:ext>
            </a:extLst>
          </p:cNvPr>
          <p:cNvSpPr txBox="1"/>
          <p:nvPr/>
        </p:nvSpPr>
        <p:spPr>
          <a:xfrm>
            <a:off x="2974465" y="5966637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E1B29B-7CEF-471A-B2D0-F4ABF333A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33887" y="2640589"/>
            <a:ext cx="5989285" cy="32834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98C062-20FE-4C40-9DAE-0B4BBC845CF5}"/>
              </a:ext>
            </a:extLst>
          </p:cNvPr>
          <p:cNvSpPr txBox="1"/>
          <p:nvPr/>
        </p:nvSpPr>
        <p:spPr>
          <a:xfrm>
            <a:off x="9211736" y="3665365"/>
            <a:ext cx="2232884" cy="6463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Average sessions: 13</a:t>
            </a:r>
          </a:p>
          <a:p>
            <a:r>
              <a:rPr lang="en-US" dirty="0"/>
              <a:t>Median sessions: 8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E316344-F3FF-43BF-A726-8827479C2E5D}"/>
              </a:ext>
            </a:extLst>
          </p:cNvPr>
          <p:cNvSpPr txBox="1"/>
          <p:nvPr/>
        </p:nvSpPr>
        <p:spPr>
          <a:xfrm>
            <a:off x="8596123" y="6001676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26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4BA49854-B8AE-450B-9818-61CD50BB3781}"/>
              </a:ext>
            </a:extLst>
          </p:cNvPr>
          <p:cNvSpPr txBox="1"/>
          <p:nvPr/>
        </p:nvSpPr>
        <p:spPr>
          <a:xfrm>
            <a:off x="836179" y="1487539"/>
            <a:ext cx="1075419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As expected, companies using “per Year” allow on average a higher number of sessions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Might want to look at utilization to check if most people using the benefit max out of the number of sessions</a:t>
            </a:r>
          </a:p>
        </p:txBody>
      </p:sp>
    </p:spTree>
    <p:extLst>
      <p:ext uri="{BB962C8B-B14F-4D97-AF65-F5344CB8AC3E}">
        <p14:creationId xmlns:p14="http://schemas.microsoft.com/office/powerpoint/2010/main" val="3400479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B661-4BB2-4462-95E6-4D75A8A8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52" y="0"/>
            <a:ext cx="11094332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EAP – Utilization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93% receive a utilization report from their vendor. What steps/success stories can you share about increasing EAP usage?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28CA1-5C9F-4617-AF44-E7EA3CEA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B3D08-ECCB-4EFB-B5B8-4A5B7433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2A9DA-819E-4835-A5D2-81DF9E1B3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43414" y="1571798"/>
            <a:ext cx="5390369" cy="4507553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D38AF3B-9B24-486F-B3C1-63CB188C888F}"/>
              </a:ext>
            </a:extLst>
          </p:cNvPr>
          <p:cNvSpPr txBox="1"/>
          <p:nvPr/>
        </p:nvSpPr>
        <p:spPr>
          <a:xfrm>
            <a:off x="3730793" y="6079351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51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3D784E0-5A79-4DDD-9970-F1B1337C6C01}"/>
              </a:ext>
            </a:extLst>
          </p:cNvPr>
          <p:cNvSpPr txBox="1"/>
          <p:nvPr/>
        </p:nvSpPr>
        <p:spPr>
          <a:xfrm>
            <a:off x="7414928" y="1980602"/>
            <a:ext cx="365105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Despite receiving a utilization report, 11 companies don’t know the percentage of employees using the EAP benefit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Only 4 companies have a utilization above 10%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The main reasons mentioned for the low utilization are that it’s not part of the culture and it’s not properly communicated</a:t>
            </a:r>
          </a:p>
        </p:txBody>
      </p:sp>
    </p:spTree>
    <p:extLst>
      <p:ext uri="{BB962C8B-B14F-4D97-AF65-F5344CB8AC3E}">
        <p14:creationId xmlns:p14="http://schemas.microsoft.com/office/powerpoint/2010/main" val="25665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1727C1-E6BB-435F-ABB1-D4493D520258}"/>
              </a:ext>
            </a:extLst>
          </p:cNvPr>
          <p:cNvSpPr txBox="1"/>
          <p:nvPr/>
        </p:nvSpPr>
        <p:spPr>
          <a:xfrm>
            <a:off x="5918821" y="5940851"/>
            <a:ext cx="61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= 58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C141CD-E349-45E9-8822-ADD364DD9294}"/>
              </a:ext>
            </a:extLst>
          </p:cNvPr>
          <p:cNvSpPr txBox="1">
            <a:spLocks/>
          </p:cNvSpPr>
          <p:nvPr/>
        </p:nvSpPr>
        <p:spPr>
          <a:xfrm>
            <a:off x="466322" y="148385"/>
            <a:ext cx="6586588" cy="952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52881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Benefits Summary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900" i="1" dirty="0">
                <a:solidFill>
                  <a:srgbClr val="003552"/>
                </a:solidFill>
                <a:latin typeface="Arial Narrow" panose="020B0606020202030204" pitchFamily="34" charset="0"/>
              </a:rPr>
              <a:t>Number of companies offering each benefit</a:t>
            </a:r>
            <a:endParaRPr lang="en-US" sz="3100" i="1" dirty="0">
              <a:solidFill>
                <a:srgbClr val="00355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ADBD0B5-030A-40B7-AEE0-368079492A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19184"/>
              </p:ext>
            </p:extLst>
          </p:nvPr>
        </p:nvGraphicFramePr>
        <p:xfrm>
          <a:off x="261257" y="1101212"/>
          <a:ext cx="11930743" cy="525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204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Boardroom outline">
            <a:extLst>
              <a:ext uri="{FF2B5EF4-FFF2-40B4-BE49-F238E27FC236}">
                <a16:creationId xmlns:a16="http://schemas.microsoft.com/office/drawing/2014/main" id="{1F3216DE-2EC8-47EA-8802-CA774E51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62846" y="2391636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02" y="1924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EAP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Services outside of EAP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50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F8BB7-DD8B-4077-898A-532CE0B2EDD2}"/>
              </a:ext>
            </a:extLst>
          </p:cNvPr>
          <p:cNvSpPr txBox="1"/>
          <p:nvPr/>
        </p:nvSpPr>
        <p:spPr>
          <a:xfrm>
            <a:off x="2446991" y="2453421"/>
            <a:ext cx="3544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13 companies provide services outside of EAP, while 2 are considering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BC6EB-D4D7-4713-9E4D-38DDC3EA72F6}"/>
              </a:ext>
            </a:extLst>
          </p:cNvPr>
          <p:cNvSpPr txBox="1"/>
          <p:nvPr/>
        </p:nvSpPr>
        <p:spPr>
          <a:xfrm>
            <a:off x="3198709" y="4397876"/>
            <a:ext cx="665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most cases, these outside services are offered either through the Life and Income protection insurer, or through a specialized vendor (Happify, Modern Health, Sanvello and Spring Health)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FFD0A1-3FA2-48F3-9263-CC07AA3573E7}"/>
              </a:ext>
            </a:extLst>
          </p:cNvPr>
          <p:cNvSpPr txBox="1"/>
          <p:nvPr/>
        </p:nvSpPr>
        <p:spPr>
          <a:xfrm>
            <a:off x="7722448" y="2416345"/>
            <a:ext cx="3376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other outside EAP services offered: some form of counseling and consultation, mental health first aiders, cash allowance</a:t>
            </a:r>
            <a:endParaRPr lang="en-GB" dirty="0"/>
          </a:p>
        </p:txBody>
      </p:sp>
      <p:pic>
        <p:nvPicPr>
          <p:cNvPr id="7" name="Graphic 6" descr="Right And Left Brain outline">
            <a:extLst>
              <a:ext uri="{FF2B5EF4-FFF2-40B4-BE49-F238E27FC236}">
                <a16:creationId xmlns:a16="http://schemas.microsoft.com/office/drawing/2014/main" id="{A0C084F4-5DAA-4F34-9C71-7657071D6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21534" y="2391636"/>
            <a:ext cx="914400" cy="914400"/>
          </a:xfrm>
          <a:prstGeom prst="rect">
            <a:avLst/>
          </a:prstGeom>
        </p:spPr>
      </p:pic>
      <p:pic>
        <p:nvPicPr>
          <p:cNvPr id="14" name="Graphic 13" descr="Target Audience outline">
            <a:extLst>
              <a:ext uri="{FF2B5EF4-FFF2-40B4-BE49-F238E27FC236}">
                <a16:creationId xmlns:a16="http://schemas.microsoft.com/office/drawing/2014/main" id="{D0E6F64A-1391-438B-B8DC-D473C662B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72247" y="4440901"/>
            <a:ext cx="914400" cy="9144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8DFB5C76-43DA-4CAA-8A08-2EDBC04102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024424" y="12699"/>
            <a:ext cx="3167575" cy="16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15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31552"/>
            <a:ext cx="12192000" cy="1720326"/>
          </a:xfrm>
          <a:solidFill>
            <a:srgbClr val="00355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2021 UK Benchmark Survey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0" y="3210751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Leaves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031" b="-1"/>
          <a:stretch/>
        </p:blipFill>
        <p:spPr>
          <a:xfrm>
            <a:off x="10003676" y="1531552"/>
            <a:ext cx="2188324" cy="220098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204337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51" y="136525"/>
            <a:ext cx="11469898" cy="117085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rial Narrow" panose="020B0606020202030204" pitchFamily="34" charset="0"/>
              </a:rPr>
              <a:t>Leaves – Types Offered </a:t>
            </a: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companies supplement 5 different leave types</a:t>
            </a:r>
            <a:endParaRPr lang="en-US" sz="2400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52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6E165-49D7-4673-87C6-7874D94B6310}"/>
              </a:ext>
            </a:extLst>
          </p:cNvPr>
          <p:cNvSpPr txBox="1"/>
          <p:nvPr/>
        </p:nvSpPr>
        <p:spPr>
          <a:xfrm>
            <a:off x="4481634" y="6039312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57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CC8E2-CBA4-4F0F-98E5-2546596FC572}"/>
              </a:ext>
            </a:extLst>
          </p:cNvPr>
          <p:cNvSpPr txBox="1"/>
          <p:nvPr/>
        </p:nvSpPr>
        <p:spPr>
          <a:xfrm>
            <a:off x="8252863" y="2665897"/>
            <a:ext cx="3578085" cy="1508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Other leave types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Year Child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Domestic Abuse, Sexual Assault, and Crime Victim Leave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47B2FF-F2C9-4F42-A0D9-04B77F138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99906" y="-34621"/>
            <a:ext cx="2683998" cy="268399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CDA9CC7-A34E-4F32-A8AB-BBAC6B83D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769670"/>
              </p:ext>
            </p:extLst>
          </p:nvPr>
        </p:nvGraphicFramePr>
        <p:xfrm>
          <a:off x="462043" y="1333608"/>
          <a:ext cx="7343775" cy="474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41637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CB5F1E3-1D1D-43E2-A9F3-15E945BF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52" y="213360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Annual Leave - Entitlements and Duration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common approach is to provide 5 weeks per year of annual leave with no increase for tenure</a:t>
            </a:r>
            <a:endParaRPr lang="en-GB" sz="3100" dirty="0">
              <a:latin typeface="Arial Narrow" panose="020B0606020202030204" pitchFamily="34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7B0A688-AAC8-45F6-92D6-F22B8A0B584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6726100"/>
              </p:ext>
            </p:extLst>
          </p:nvPr>
        </p:nvGraphicFramePr>
        <p:xfrm>
          <a:off x="397452" y="153892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7594E-12A9-4873-8C01-0E3E534A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269C4-8948-4502-A043-BC3F3626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53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14EE1-3614-4803-9A33-4FFB238A40EF}"/>
              </a:ext>
            </a:extLst>
          </p:cNvPr>
          <p:cNvSpPr txBox="1"/>
          <p:nvPr/>
        </p:nvSpPr>
        <p:spPr>
          <a:xfrm>
            <a:off x="2630122" y="6008688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B545F-9209-4CA1-9C73-35C452130637}"/>
              </a:ext>
            </a:extLst>
          </p:cNvPr>
          <p:cNvSpPr txBox="1"/>
          <p:nvPr/>
        </p:nvSpPr>
        <p:spPr>
          <a:xfrm>
            <a:off x="8617527" y="6008688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40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B90D321-BA15-43E9-88A3-F7133AC14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684330"/>
              </p:ext>
            </p:extLst>
          </p:nvPr>
        </p:nvGraphicFramePr>
        <p:xfrm>
          <a:off x="5980045" y="1538922"/>
          <a:ext cx="5991223" cy="437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0444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A30701-F714-458E-9798-D2CEF873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02" y="0"/>
            <a:ext cx="10515600" cy="13255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Annual Leave - Buying</a:t>
            </a:r>
            <a:br>
              <a:rPr lang="en-GB" sz="3100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companies do not allow employees to buy additional annual leave</a:t>
            </a:r>
            <a:endParaRPr lang="en-GB" sz="31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C6399-976E-4B62-80B5-5A6C46EA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23127-502E-441A-96EC-29088B33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54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64FF8EC-85BB-4035-ACDD-40BB072781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301056"/>
              </p:ext>
            </p:extLst>
          </p:nvPr>
        </p:nvGraphicFramePr>
        <p:xfrm>
          <a:off x="6276975" y="140970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950E2ED7-35C4-4D2F-85CE-99A5DEDF25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149004"/>
              </p:ext>
            </p:extLst>
          </p:nvPr>
        </p:nvGraphicFramePr>
        <p:xfrm>
          <a:off x="492702" y="140970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6BB9FC-037A-412D-B7E5-6317FE2FE991}"/>
              </a:ext>
            </a:extLst>
          </p:cNvPr>
          <p:cNvSpPr txBox="1"/>
          <p:nvPr/>
        </p:nvSpPr>
        <p:spPr>
          <a:xfrm>
            <a:off x="2947765" y="5845176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EDE79-439B-48C6-BDFB-10DD3E91F32B}"/>
              </a:ext>
            </a:extLst>
          </p:cNvPr>
          <p:cNvSpPr txBox="1"/>
          <p:nvPr/>
        </p:nvSpPr>
        <p:spPr>
          <a:xfrm>
            <a:off x="8826575" y="5845175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12</a:t>
            </a:r>
          </a:p>
        </p:txBody>
      </p:sp>
    </p:spTree>
    <p:extLst>
      <p:ext uri="{BB962C8B-B14F-4D97-AF65-F5344CB8AC3E}">
        <p14:creationId xmlns:p14="http://schemas.microsoft.com/office/powerpoint/2010/main" val="368766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442B-703C-49A6-B56D-DC25CB88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52" y="0"/>
            <a:ext cx="10515600" cy="13255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Annual Leave – Selling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Selling of annual leave is not a common plan design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10A50-66F7-4A61-9920-8D3478C9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0A6D9-E26C-4B6E-92CF-D2902417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55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9AB150-76A2-4D5A-880E-2DCF184F75C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87779736"/>
              </p:ext>
            </p:extLst>
          </p:nvPr>
        </p:nvGraphicFramePr>
        <p:xfrm>
          <a:off x="596900" y="142875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FAABCC4-3076-4F9B-8DFB-337F0751F3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7175193"/>
              </p:ext>
            </p:extLst>
          </p:nvPr>
        </p:nvGraphicFramePr>
        <p:xfrm>
          <a:off x="6334125" y="142875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2FF0DE-A431-4DC3-9CE8-F48775C90ADB}"/>
              </a:ext>
            </a:extLst>
          </p:cNvPr>
          <p:cNvSpPr txBox="1"/>
          <p:nvPr/>
        </p:nvSpPr>
        <p:spPr>
          <a:xfrm>
            <a:off x="2829570" y="5744776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E7399-D2E3-4652-9772-EE0507710E14}"/>
              </a:ext>
            </a:extLst>
          </p:cNvPr>
          <p:cNvSpPr txBox="1"/>
          <p:nvPr/>
        </p:nvSpPr>
        <p:spPr>
          <a:xfrm>
            <a:off x="8760472" y="5820163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9</a:t>
            </a:r>
          </a:p>
        </p:txBody>
      </p:sp>
    </p:spTree>
    <p:extLst>
      <p:ext uri="{BB962C8B-B14F-4D97-AF65-F5344CB8AC3E}">
        <p14:creationId xmlns:p14="http://schemas.microsoft.com/office/powerpoint/2010/main" val="38000820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86C6-D64F-4354-B333-02090339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32" y="233238"/>
            <a:ext cx="10515600" cy="13255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Narrow"/>
              </a:rPr>
              <a:t>Sickness Absence - Overview</a:t>
            </a:r>
            <a:br>
              <a:rPr lang="en-GB" dirty="0"/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Majority of SVEF members maintain sick pay for up to and including 26 weeks or 180 days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8A6BA-C52C-4AAF-9512-C7F7FA55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71B20-893C-4C63-9013-4A795352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56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5D18B10-199C-467E-A16C-41814C310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721121"/>
              </p:ext>
            </p:extLst>
          </p:nvPr>
        </p:nvGraphicFramePr>
        <p:xfrm>
          <a:off x="962891" y="1430528"/>
          <a:ext cx="10266218" cy="465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D566DA6-5B64-4F9E-AC7C-325EF3F05D2D}"/>
              </a:ext>
            </a:extLst>
          </p:cNvPr>
          <p:cNvSpPr txBox="1"/>
          <p:nvPr/>
        </p:nvSpPr>
        <p:spPr>
          <a:xfrm>
            <a:off x="5737870" y="6082769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44</a:t>
            </a:r>
          </a:p>
        </p:txBody>
      </p:sp>
    </p:spTree>
    <p:extLst>
      <p:ext uri="{BB962C8B-B14F-4D97-AF65-F5344CB8AC3E}">
        <p14:creationId xmlns:p14="http://schemas.microsoft.com/office/powerpoint/2010/main" val="1027121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8058-BD8E-4AA2-AC14-59E78A6C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01" y="0"/>
            <a:ext cx="11644266" cy="1325562"/>
          </a:xfrm>
        </p:spPr>
        <p:txBody>
          <a:bodyPr anchor="ctr">
            <a:normAutofit fontScale="90000"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Ordinary Maternity Leave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companies maintain full pay for the full duration of Ordinary Maternity Leave (OML) </a:t>
            </a:r>
            <a:endParaRPr lang="en-GB" sz="3100" dirty="0">
              <a:latin typeface="Arial Narrow" panose="020B060602020203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8B5994D-E43A-4609-A6EB-7423345E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A7EDA-8E6D-4BCB-A343-F19DF03E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D0A24-5965-4F50-A0B8-BED8E93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57</a:t>
            </a:fld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9B2F85B-3D7D-4088-BAC1-B93BEC246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904856"/>
              </p:ext>
            </p:extLst>
          </p:nvPr>
        </p:nvGraphicFramePr>
        <p:xfrm>
          <a:off x="1002915" y="1723387"/>
          <a:ext cx="9665085" cy="4192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0B8DF1-E21E-4CDD-B078-6868FFB51BDA}"/>
              </a:ext>
            </a:extLst>
          </p:cNvPr>
          <p:cNvSpPr txBox="1"/>
          <p:nvPr/>
        </p:nvSpPr>
        <p:spPr>
          <a:xfrm>
            <a:off x="5477327" y="5991244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55</a:t>
            </a:r>
          </a:p>
        </p:txBody>
      </p:sp>
    </p:spTree>
    <p:extLst>
      <p:ext uri="{BB962C8B-B14F-4D97-AF65-F5344CB8AC3E}">
        <p14:creationId xmlns:p14="http://schemas.microsoft.com/office/powerpoint/2010/main" val="17910087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8058-BD8E-4AA2-AC14-59E78A6C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Additional Maternity Leave</a:t>
            </a:r>
            <a:br>
              <a:rPr lang="en-GB" sz="3200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members do not maintain full pay for Additional Maternity Leave </a:t>
            </a:r>
            <a:endParaRPr lang="en-GB" sz="3100" dirty="0">
              <a:latin typeface="Arial Narrow" panose="020B060602020203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8B5994D-E43A-4609-A6EB-7423345E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A7EDA-8E6D-4BCB-A343-F19DF03E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D0A24-5965-4F50-A0B8-BED8E93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58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E6A1927-EF14-4A6A-9EC9-F32B1A827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547643"/>
              </p:ext>
            </p:extLst>
          </p:nvPr>
        </p:nvGraphicFramePr>
        <p:xfrm>
          <a:off x="1428750" y="1691323"/>
          <a:ext cx="9544050" cy="435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65A9A9-95DE-4B95-B4BC-5819FE8DE82B}"/>
              </a:ext>
            </a:extLst>
          </p:cNvPr>
          <p:cNvSpPr txBox="1"/>
          <p:nvPr/>
        </p:nvSpPr>
        <p:spPr>
          <a:xfrm>
            <a:off x="5842645" y="6040615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48</a:t>
            </a:r>
          </a:p>
        </p:txBody>
      </p:sp>
    </p:spTree>
    <p:extLst>
      <p:ext uri="{BB962C8B-B14F-4D97-AF65-F5344CB8AC3E}">
        <p14:creationId xmlns:p14="http://schemas.microsoft.com/office/powerpoint/2010/main" val="19361975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E588-EC88-4818-AFF8-A435C7AF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52" y="0"/>
            <a:ext cx="10515600" cy="13255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Enhanced Paternity Leave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companies provide leave duration above statutory amounts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FE990AD-9F09-49D5-ABDF-200D82650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103454"/>
              </p:ext>
            </p:extLst>
          </p:nvPr>
        </p:nvGraphicFramePr>
        <p:xfrm>
          <a:off x="838200" y="14954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76F9E-B12A-45A6-ABB7-41D5DA4B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AC539-F344-488C-8BA4-1D716C74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59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20664-B78F-4432-87F6-7742673B7D1C}"/>
              </a:ext>
            </a:extLst>
          </p:cNvPr>
          <p:cNvSpPr txBox="1"/>
          <p:nvPr/>
        </p:nvSpPr>
        <p:spPr>
          <a:xfrm>
            <a:off x="5941715" y="5878126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41</a:t>
            </a:r>
          </a:p>
        </p:txBody>
      </p:sp>
    </p:spTree>
    <p:extLst>
      <p:ext uri="{BB962C8B-B14F-4D97-AF65-F5344CB8AC3E}">
        <p14:creationId xmlns:p14="http://schemas.microsoft.com/office/powerpoint/2010/main" val="128861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672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712423"/>
            <a:ext cx="12192000" cy="1720326"/>
          </a:xfrm>
          <a:prstGeom prst="rect">
            <a:avLst/>
          </a:prstGeom>
          <a:solidFill>
            <a:srgbClr val="00355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rgbClr val="52881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2021 UK Benchmark Survey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3386393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Medical, Dental, and Vision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148"/>
          <a:stretch/>
        </p:blipFill>
        <p:spPr>
          <a:xfrm>
            <a:off x="10043410" y="1712423"/>
            <a:ext cx="2148590" cy="21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8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590E-D05C-4932-B913-75E0D452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1588"/>
            <a:ext cx="10515600" cy="1325562"/>
          </a:xfrm>
        </p:spPr>
        <p:txBody>
          <a:bodyPr/>
          <a:lstStyle/>
          <a:p>
            <a:r>
              <a:rPr lang="en-GB" sz="3200" dirty="0">
                <a:latin typeface="Arial Narrow" panose="020B0606020202030204" pitchFamily="34" charset="0"/>
              </a:rPr>
              <a:t>Parental Leave – Paid vs. Unpaid</a:t>
            </a:r>
            <a:br>
              <a:rPr lang="en-GB" sz="3200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members do not pay for parental leave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CDDC1-031B-431B-88C3-E7E58865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3DED1-86BA-4668-870A-FC54578D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60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68822CB-7E54-4ADF-909D-685F74E04ABE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91745325"/>
              </p:ext>
            </p:extLst>
          </p:nvPr>
        </p:nvGraphicFramePr>
        <p:xfrm>
          <a:off x="1032348" y="1272699"/>
          <a:ext cx="8286750" cy="431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2949995-7922-4A7D-89C7-1ECEF66E999E}"/>
              </a:ext>
            </a:extLst>
          </p:cNvPr>
          <p:cNvSpPr txBox="1"/>
          <p:nvPr/>
        </p:nvSpPr>
        <p:spPr>
          <a:xfrm>
            <a:off x="5027315" y="5623014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42</a:t>
            </a:r>
          </a:p>
        </p:txBody>
      </p:sp>
    </p:spTree>
    <p:extLst>
      <p:ext uri="{BB962C8B-B14F-4D97-AF65-F5344CB8AC3E}">
        <p14:creationId xmlns:p14="http://schemas.microsoft.com/office/powerpoint/2010/main" val="12327064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8058-BD8E-4AA2-AC14-59E78A6C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52" y="0"/>
            <a:ext cx="10515600" cy="1325562"/>
          </a:xfrm>
        </p:spPr>
        <p:txBody>
          <a:bodyPr anchor="ctr"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Shared Parental Leave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apply only statutory shared parental leave pay (SPL)</a:t>
            </a:r>
            <a:endParaRPr lang="en-GB" sz="31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A7EDA-8E6D-4BCB-A343-F19DF03E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D0A24-5965-4F50-A0B8-BED8E93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61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8FF0FE6-76B7-473D-822F-B847283099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04305"/>
              </p:ext>
            </p:extLst>
          </p:nvPr>
        </p:nvGraphicFramePr>
        <p:xfrm>
          <a:off x="1240848" y="1325562"/>
          <a:ext cx="9025880" cy="457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C62A43-B2A6-4A93-A4BA-DD6DBEA0B0D2}"/>
              </a:ext>
            </a:extLst>
          </p:cNvPr>
          <p:cNvSpPr txBox="1"/>
          <p:nvPr/>
        </p:nvSpPr>
        <p:spPr>
          <a:xfrm>
            <a:off x="5388841" y="5990838"/>
            <a:ext cx="729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37</a:t>
            </a:r>
          </a:p>
        </p:txBody>
      </p:sp>
    </p:spTree>
    <p:extLst>
      <p:ext uri="{BB962C8B-B14F-4D97-AF65-F5344CB8AC3E}">
        <p14:creationId xmlns:p14="http://schemas.microsoft.com/office/powerpoint/2010/main" val="13089970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8058-BD8E-4AA2-AC14-59E78A6C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52" y="0"/>
            <a:ext cx="10515600" cy="1325562"/>
          </a:xfrm>
        </p:spPr>
        <p:txBody>
          <a:bodyPr anchor="ctr"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Adoption Leave - Duration</a:t>
            </a:r>
            <a:br>
              <a:rPr lang="en-GB" sz="3200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companies pay adoption leave up to 26 weeks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A7EDA-8E6D-4BCB-A343-F19DF03E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D0A24-5965-4F50-A0B8-BED8E93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62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21BFA9F-4A59-4AC5-BD2B-78C089C55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2200"/>
              </p:ext>
            </p:extLst>
          </p:nvPr>
        </p:nvGraphicFramePr>
        <p:xfrm>
          <a:off x="749300" y="132556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612ED5-4F78-4DF6-BD53-D0FAE6BBD5FA}"/>
              </a:ext>
            </a:extLst>
          </p:cNvPr>
          <p:cNvSpPr txBox="1"/>
          <p:nvPr/>
        </p:nvSpPr>
        <p:spPr>
          <a:xfrm>
            <a:off x="5693352" y="5739625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47</a:t>
            </a:r>
          </a:p>
        </p:txBody>
      </p:sp>
    </p:spTree>
    <p:extLst>
      <p:ext uri="{BB962C8B-B14F-4D97-AF65-F5344CB8AC3E}">
        <p14:creationId xmlns:p14="http://schemas.microsoft.com/office/powerpoint/2010/main" val="7276117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6EC-C57D-46D0-969E-E7D47EC2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-183771"/>
            <a:ext cx="10515600" cy="13255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Other Time Away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7D434-63AD-44DF-8E1B-7C3FAE6B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62309-6F08-4CFD-92CD-0B6DEB9C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63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C4DB8-7E5B-46BB-BC3D-D7579B7CE9BB}"/>
              </a:ext>
            </a:extLst>
          </p:cNvPr>
          <p:cNvSpPr txBox="1"/>
          <p:nvPr/>
        </p:nvSpPr>
        <p:spPr>
          <a:xfrm>
            <a:off x="1686366" y="1758132"/>
            <a:ext cx="5083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Bereavement</a:t>
            </a:r>
          </a:p>
          <a:p>
            <a:r>
              <a:rPr lang="en-GB" sz="2400" dirty="0"/>
              <a:t>98% of respondents provide paid bereavement leave, with a median leave duration of 10 days and up to a maximum of 28 days (N=53)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207606-9AB7-41AD-BCCA-261E84B85547}"/>
              </a:ext>
            </a:extLst>
          </p:cNvPr>
          <p:cNvGrpSpPr/>
          <p:nvPr/>
        </p:nvGrpSpPr>
        <p:grpSpPr>
          <a:xfrm>
            <a:off x="6185610" y="1719213"/>
            <a:ext cx="6165784" cy="1744177"/>
            <a:chOff x="6068880" y="1641393"/>
            <a:chExt cx="6165784" cy="1744177"/>
          </a:xfrm>
        </p:grpSpPr>
        <p:pic>
          <p:nvPicPr>
            <p:cNvPr id="10" name="Graphic 9" descr="Woman with baby outline">
              <a:extLst>
                <a:ext uri="{FF2B5EF4-FFF2-40B4-BE49-F238E27FC236}">
                  <a16:creationId xmlns:a16="http://schemas.microsoft.com/office/drawing/2014/main" id="{830CDE03-BA9F-46FD-9B47-21E9D2BE0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73174" y="1680312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Man with baby with solid fill">
              <a:extLst>
                <a:ext uri="{FF2B5EF4-FFF2-40B4-BE49-F238E27FC236}">
                  <a16:creationId xmlns:a16="http://schemas.microsoft.com/office/drawing/2014/main" id="{23489FAE-4BCC-4415-A1B5-4A02DEA44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68880" y="1666358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629C05-B215-4C0C-BA67-42B78CEB6579}"/>
                </a:ext>
              </a:extLst>
            </p:cNvPr>
            <p:cNvSpPr txBox="1"/>
            <p:nvPr/>
          </p:nvSpPr>
          <p:spPr>
            <a:xfrm>
              <a:off x="7471219" y="1641393"/>
              <a:ext cx="47634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Carers leave</a:t>
              </a:r>
            </a:p>
            <a:p>
              <a:r>
                <a:rPr lang="en-GB" sz="2400" dirty="0"/>
                <a:t>74% of respondents provide full pay for carers leave for a median duration of 4 weeks (N=23)</a:t>
              </a:r>
            </a:p>
          </p:txBody>
        </p:sp>
        <p:pic>
          <p:nvPicPr>
            <p:cNvPr id="15" name="Graphic 14" descr="Woman with cane outline">
              <a:extLst>
                <a:ext uri="{FF2B5EF4-FFF2-40B4-BE49-F238E27FC236}">
                  <a16:creationId xmlns:a16="http://schemas.microsoft.com/office/drawing/2014/main" id="{60362032-3894-4C99-B05D-A1ED7DA46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80942" y="2471170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aphic 16" descr="Coffin outline">
            <a:extLst>
              <a:ext uri="{FF2B5EF4-FFF2-40B4-BE49-F238E27FC236}">
                <a16:creationId xmlns:a16="http://schemas.microsoft.com/office/drawing/2014/main" id="{A4DB0CD7-2548-442B-9482-EFEE8985A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4106" y="1758132"/>
            <a:ext cx="914400" cy="9144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B8AE2E0-5436-49DF-91B5-99A239C7D7E0}"/>
              </a:ext>
            </a:extLst>
          </p:cNvPr>
          <p:cNvGrpSpPr/>
          <p:nvPr/>
        </p:nvGrpSpPr>
        <p:grpSpPr>
          <a:xfrm>
            <a:off x="3941633" y="4586591"/>
            <a:ext cx="5725872" cy="1255900"/>
            <a:chOff x="848235" y="4839506"/>
            <a:chExt cx="5725872" cy="1255900"/>
          </a:xfrm>
        </p:grpSpPr>
        <p:pic>
          <p:nvPicPr>
            <p:cNvPr id="21" name="Graphic 20" descr="Judge female outline">
              <a:extLst>
                <a:ext uri="{FF2B5EF4-FFF2-40B4-BE49-F238E27FC236}">
                  <a16:creationId xmlns:a16="http://schemas.microsoft.com/office/drawing/2014/main" id="{433A03B3-7AC3-479F-A681-4BB7185B6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8235" y="4839506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09C555-8DFE-427E-92F1-B6C4C052D445}"/>
                </a:ext>
              </a:extLst>
            </p:cNvPr>
            <p:cNvSpPr txBox="1"/>
            <p:nvPr/>
          </p:nvSpPr>
          <p:spPr>
            <a:xfrm>
              <a:off x="1810662" y="4895077"/>
              <a:ext cx="47634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Jury Duty</a:t>
              </a:r>
            </a:p>
            <a:p>
              <a:r>
                <a:rPr lang="en-GB" sz="2400" dirty="0"/>
                <a:t>Out of 41 companies responding, 95% provide full pay</a:t>
              </a:r>
            </a:p>
          </p:txBody>
        </p:sp>
      </p:grpSp>
      <p:pic>
        <p:nvPicPr>
          <p:cNvPr id="11" name="Picture 10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F7B1D0F6-4E19-46E7-95ED-51AEC48D62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667505" y="4322"/>
            <a:ext cx="2524494" cy="14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521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31552"/>
            <a:ext cx="12192000" cy="1720326"/>
          </a:xfrm>
          <a:solidFill>
            <a:srgbClr val="00355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2021 UK Benchmark Survey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0" y="3210751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 Narrow" panose="020B0606020202030204" pitchFamily="34" charset="0"/>
              </a:rPr>
              <a:t>Voluntary Benefits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031" b="-1"/>
          <a:stretch/>
        </p:blipFill>
        <p:spPr>
          <a:xfrm>
            <a:off x="10003676" y="1531552"/>
            <a:ext cx="2188324" cy="220098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0494534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82EF80-0950-4DA0-921F-83C7D20F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7" y="0"/>
            <a:ext cx="10515600" cy="1325562"/>
          </a:xfrm>
        </p:spPr>
        <p:txBody>
          <a:bodyPr anchor="ctr">
            <a:normAutofit fontScale="90000"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Voluntary Benefits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Cycle to work and health screenings most frequently reported voluntary benefits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B7950F-0D80-4971-B566-1506393D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2BF33-977B-438C-9038-4F1AE331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65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C730FA3-54F6-43AE-AE1C-DDECAA78623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9449649"/>
              </p:ext>
            </p:extLst>
          </p:nvPr>
        </p:nvGraphicFramePr>
        <p:xfrm>
          <a:off x="426027" y="1501774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F218FB-CEE9-4139-AD5B-A2D850C940AE}"/>
              </a:ext>
            </a:extLst>
          </p:cNvPr>
          <p:cNvSpPr txBox="1"/>
          <p:nvPr/>
        </p:nvSpPr>
        <p:spPr>
          <a:xfrm>
            <a:off x="2658697" y="5832475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F2D50-64E2-4631-8E95-490B17613444}"/>
              </a:ext>
            </a:extLst>
          </p:cNvPr>
          <p:cNvSpPr txBox="1"/>
          <p:nvPr/>
        </p:nvSpPr>
        <p:spPr>
          <a:xfrm>
            <a:off x="9272867" y="5744776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691EB-DA58-49A6-B431-75BD2D0A40FA}"/>
              </a:ext>
            </a:extLst>
          </p:cNvPr>
          <p:cNvSpPr txBox="1"/>
          <p:nvPr/>
        </p:nvSpPr>
        <p:spPr>
          <a:xfrm>
            <a:off x="5665156" y="199211"/>
            <a:ext cx="5514651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Are Voluntary Benefits included in the flex benefits plan?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D071DAC-52D8-47E8-B3EC-FCE15FCDB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171502"/>
              </p:ext>
            </p:extLst>
          </p:nvPr>
        </p:nvGraphicFramePr>
        <p:xfrm>
          <a:off x="5665156" y="1501774"/>
          <a:ext cx="5999018" cy="413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66261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31552"/>
            <a:ext cx="12192000" cy="1720326"/>
          </a:xfrm>
          <a:solidFill>
            <a:srgbClr val="00355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2021 UK Benchmark Survey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0" y="3210751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Perks &amp; Allowances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031" b="-1"/>
          <a:stretch/>
        </p:blipFill>
        <p:spPr>
          <a:xfrm>
            <a:off x="10003676" y="1531552"/>
            <a:ext cx="2188324" cy="220098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5812003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Shopping cart outline">
            <a:extLst>
              <a:ext uri="{FF2B5EF4-FFF2-40B4-BE49-F238E27FC236}">
                <a16:creationId xmlns:a16="http://schemas.microsoft.com/office/drawing/2014/main" id="{1F3216DE-2EC8-47EA-8802-CA774E51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62846" y="2229468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" y="-151546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Perks &amp; Allowances – Overview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67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F8BB7-DD8B-4077-898A-532CE0B2EDD2}"/>
              </a:ext>
            </a:extLst>
          </p:cNvPr>
          <p:cNvSpPr txBox="1"/>
          <p:nvPr/>
        </p:nvSpPr>
        <p:spPr>
          <a:xfrm>
            <a:off x="2446991" y="2304227"/>
            <a:ext cx="3504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91% (53 companies) offer some type of Perks &amp; Allowances (excluding EAP)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BC6EB-D4D7-4713-9E4D-38DDC3EA72F6}"/>
              </a:ext>
            </a:extLst>
          </p:cNvPr>
          <p:cNvSpPr txBox="1"/>
          <p:nvPr/>
        </p:nvSpPr>
        <p:spPr>
          <a:xfrm>
            <a:off x="2446990" y="4181088"/>
            <a:ext cx="3382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Employee Share Plan (ESPP) (66%) and Service Awards (51%) are the most popular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FFD0A1-3FA2-48F3-9263-CC07AA3573E7}"/>
              </a:ext>
            </a:extLst>
          </p:cNvPr>
          <p:cNvSpPr txBox="1"/>
          <p:nvPr/>
        </p:nvSpPr>
        <p:spPr>
          <a:xfrm>
            <a:off x="7688302" y="2229468"/>
            <a:ext cx="3504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/>
              </a:rPr>
              <a:t>Companies surveyed offer on average 5 different Perks &amp; Allowances, </a:t>
            </a:r>
            <a:r>
              <a:rPr lang="en-US" dirty="0"/>
              <a:t>with the maximum being 12 and the minimum being 1</a:t>
            </a:r>
          </a:p>
        </p:txBody>
      </p:sp>
      <p:pic>
        <p:nvPicPr>
          <p:cNvPr id="7" name="Graphic 6" descr="Care outline">
            <a:extLst>
              <a:ext uri="{FF2B5EF4-FFF2-40B4-BE49-F238E27FC236}">
                <a16:creationId xmlns:a16="http://schemas.microsoft.com/office/drawing/2014/main" id="{A0C084F4-5DAA-4F34-9C71-7657071D6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21534" y="2229468"/>
            <a:ext cx="914400" cy="914400"/>
          </a:xfrm>
          <a:prstGeom prst="rect">
            <a:avLst/>
          </a:prstGeom>
        </p:spPr>
      </p:pic>
      <p:pic>
        <p:nvPicPr>
          <p:cNvPr id="14" name="Graphic 13" descr="Upward trend outline">
            <a:extLst>
              <a:ext uri="{FF2B5EF4-FFF2-40B4-BE49-F238E27FC236}">
                <a16:creationId xmlns:a16="http://schemas.microsoft.com/office/drawing/2014/main" id="{D0E6F64A-1391-438B-B8DC-D473C662B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21534" y="4190018"/>
            <a:ext cx="914400" cy="914400"/>
          </a:xfrm>
          <a:prstGeom prst="rect">
            <a:avLst/>
          </a:prstGeom>
        </p:spPr>
      </p:pic>
      <p:pic>
        <p:nvPicPr>
          <p:cNvPr id="19" name="Graphic 18" descr="Rating 3 Star outline">
            <a:extLst>
              <a:ext uri="{FF2B5EF4-FFF2-40B4-BE49-F238E27FC236}">
                <a16:creationId xmlns:a16="http://schemas.microsoft.com/office/drawing/2014/main" id="{D5A8150B-F810-4ACB-8CB3-0528C77681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62846" y="4114135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EEAB4B-7D68-4226-BCD5-2711F4C564D9}"/>
              </a:ext>
            </a:extLst>
          </p:cNvPr>
          <p:cNvSpPr txBox="1"/>
          <p:nvPr/>
        </p:nvSpPr>
        <p:spPr>
          <a:xfrm>
            <a:off x="7688302" y="4114135"/>
            <a:ext cx="337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Rewards, Technology &amp; Home Office, and Health are the Top 3 categories</a:t>
            </a:r>
            <a:endParaRPr lang="en-GB" dirty="0"/>
          </a:p>
        </p:txBody>
      </p:sp>
      <p:pic>
        <p:nvPicPr>
          <p:cNvPr id="10" name="Picture 9" descr="A group of people wearing matching t-shirts&#10;&#10;Description automatically generated with low confidence">
            <a:extLst>
              <a:ext uri="{FF2B5EF4-FFF2-40B4-BE49-F238E27FC236}">
                <a16:creationId xmlns:a16="http://schemas.microsoft.com/office/drawing/2014/main" id="{3323F525-E44C-44D9-8A4A-CF917E1FA0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094763" y="-3074"/>
            <a:ext cx="3097237" cy="17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623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27" y="0"/>
            <a:ext cx="10515600" cy="111176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Perks &amp; Allowances – Offering (Excluding EAP)</a:t>
            </a:r>
            <a:br>
              <a:rPr lang="en-US" sz="3200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Rewards type perks and allowances are the most popular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68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6B7A3A-9D99-44F3-9D17-1B1258165A6F}"/>
              </a:ext>
            </a:extLst>
          </p:cNvPr>
          <p:cNvSpPr txBox="1"/>
          <p:nvPr/>
        </p:nvSpPr>
        <p:spPr>
          <a:xfrm>
            <a:off x="3574473" y="6079351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7DF90-7F5F-40A3-840D-D72F07DB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6164" y="1223814"/>
            <a:ext cx="7427844" cy="474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E03FB6-E81F-47F2-B789-9EA21F9F5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926" y="1694306"/>
            <a:ext cx="2333625" cy="23717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9CC281-8AED-4518-825E-33AB3D49C4A3}"/>
              </a:ext>
            </a:extLst>
          </p:cNvPr>
          <p:cNvSpPr txBox="1"/>
          <p:nvPr/>
        </p:nvSpPr>
        <p:spPr>
          <a:xfrm>
            <a:off x="8822313" y="1250299"/>
            <a:ext cx="2333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Perks &amp; Allowances Category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E97A5-D7FC-4C39-BCE2-4FDE2F4348DC}"/>
              </a:ext>
            </a:extLst>
          </p:cNvPr>
          <p:cNvSpPr txBox="1"/>
          <p:nvPr/>
        </p:nvSpPr>
        <p:spPr>
          <a:xfrm>
            <a:off x="8278633" y="4675431"/>
            <a:ext cx="3579672" cy="646331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Are Perks &amp; Allowances included in the flex benefits plan? </a:t>
            </a:r>
          </a:p>
        </p:txBody>
      </p:sp>
    </p:spTree>
    <p:extLst>
      <p:ext uri="{BB962C8B-B14F-4D97-AF65-F5344CB8AC3E}">
        <p14:creationId xmlns:p14="http://schemas.microsoft.com/office/powerpoint/2010/main" val="40697127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Graduation cap outline">
            <a:extLst>
              <a:ext uri="{FF2B5EF4-FFF2-40B4-BE49-F238E27FC236}">
                <a16:creationId xmlns:a16="http://schemas.microsoft.com/office/drawing/2014/main" id="{1F3216DE-2EC8-47EA-8802-CA774E51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78636" y="2927754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52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Perks &amp; Allowances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Other perks &amp; allowances provided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69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F8BB7-DD8B-4077-898A-532CE0B2EDD2}"/>
              </a:ext>
            </a:extLst>
          </p:cNvPr>
          <p:cNvSpPr txBox="1"/>
          <p:nvPr/>
        </p:nvSpPr>
        <p:spPr>
          <a:xfrm>
            <a:off x="1905135" y="2203701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ESPP</a:t>
            </a:r>
          </a:p>
          <a:p>
            <a:r>
              <a:rPr lang="en-US" dirty="0"/>
              <a:t>Of the 35 companies providing ESPP, 97% allow employees to purchase shares, while 31% award them to employees for free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BC6EB-D4D7-4713-9E4D-38DDC3EA72F6}"/>
              </a:ext>
            </a:extLst>
          </p:cNvPr>
          <p:cNvSpPr txBox="1"/>
          <p:nvPr/>
        </p:nvSpPr>
        <p:spPr>
          <a:xfrm>
            <a:off x="1904850" y="382621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Home Office</a:t>
            </a:r>
          </a:p>
          <a:p>
            <a:r>
              <a:rPr lang="en-GB" dirty="0"/>
              <a:t>Of the 25 companies providing the benefit, only 52% provided information on annual maximum benefit. For those who provided (13 companies), the average is GBP 668, with a maximum of GBP 1,825 and a minimum of GBP 110.</a:t>
            </a:r>
          </a:p>
        </p:txBody>
      </p:sp>
      <p:pic>
        <p:nvPicPr>
          <p:cNvPr id="7" name="Graphic 6" descr="Upward trend outline">
            <a:extLst>
              <a:ext uri="{FF2B5EF4-FFF2-40B4-BE49-F238E27FC236}">
                <a16:creationId xmlns:a16="http://schemas.microsoft.com/office/drawing/2014/main" id="{A0C084F4-5DAA-4F34-9C71-7657071D6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98209" y="2434903"/>
            <a:ext cx="914400" cy="914400"/>
          </a:xfrm>
          <a:prstGeom prst="rect">
            <a:avLst/>
          </a:prstGeom>
        </p:spPr>
      </p:pic>
      <p:pic>
        <p:nvPicPr>
          <p:cNvPr id="14" name="Graphic 13" descr="Desk outline">
            <a:extLst>
              <a:ext uri="{FF2B5EF4-FFF2-40B4-BE49-F238E27FC236}">
                <a16:creationId xmlns:a16="http://schemas.microsoft.com/office/drawing/2014/main" id="{D0E6F64A-1391-438B-B8DC-D473C662B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98209" y="3969887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FFD0A1-3FA2-48F3-9263-CC07AA3573E7}"/>
              </a:ext>
            </a:extLst>
          </p:cNvPr>
          <p:cNvSpPr txBox="1"/>
          <p:nvPr/>
        </p:nvSpPr>
        <p:spPr>
          <a:xfrm>
            <a:off x="7619051" y="1953793"/>
            <a:ext cx="386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Calibri"/>
              </a:rPr>
              <a:t>Tuition</a:t>
            </a:r>
          </a:p>
          <a:p>
            <a:r>
              <a:rPr lang="en-US" dirty="0">
                <a:cs typeface="Calibri"/>
              </a:rPr>
              <a:t>Of the 22 companies assisting with tuition payments, 86% requires it to be job-related, while 77% requires pre-approval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average maximum tuition assistance payment is GBP 4,263, with a maximum of GBP 11,169 and a minimum of GBP 740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38C659-B7AB-40F6-828D-3A5105447C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913224" y="0"/>
            <a:ext cx="2278776" cy="15191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F4E89C-6620-4381-AE29-00815858F692}"/>
              </a:ext>
            </a:extLst>
          </p:cNvPr>
          <p:cNvSpPr txBox="1"/>
          <p:nvPr/>
        </p:nvSpPr>
        <p:spPr>
          <a:xfrm>
            <a:off x="7619051" y="5027305"/>
            <a:ext cx="431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Service Awards</a:t>
            </a:r>
          </a:p>
          <a:p>
            <a:r>
              <a:rPr lang="en-US" dirty="0">
                <a:cs typeface="Calibri"/>
              </a:rPr>
              <a:t>56% (15 companies) give an award every 5 years starting on year 5</a:t>
            </a:r>
          </a:p>
        </p:txBody>
      </p:sp>
      <p:pic>
        <p:nvPicPr>
          <p:cNvPr id="16" name="Graphic 15" descr="Ribbon outline">
            <a:extLst>
              <a:ext uri="{FF2B5EF4-FFF2-40B4-BE49-F238E27FC236}">
                <a16:creationId xmlns:a16="http://schemas.microsoft.com/office/drawing/2014/main" id="{D428D644-A45A-4A0C-83F8-DED598B5E3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599346" y="50553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9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2A6813-4EDE-49C1-AC9E-0318974B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2" y="274003"/>
            <a:ext cx="11565948" cy="132556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Private Medical - Eligibility</a:t>
            </a:r>
            <a:br>
              <a:rPr lang="en-GB" sz="3600" dirty="0">
                <a:latin typeface="Arial Narrow" panose="020B0606020202030204" pitchFamily="34" charset="0"/>
              </a:rPr>
            </a:br>
            <a:r>
              <a:rPr lang="en-US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employees and dependants are eligible for private medical and do not have a choice for the level of cover</a:t>
            </a:r>
            <a:endParaRPr lang="en-GB" sz="31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98776-AD53-4A22-AD82-72803888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77BD9-1F63-4A22-B48D-3105C6C4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108CF83C-3E25-4ECD-856E-2506D94341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6627258"/>
              </p:ext>
            </p:extLst>
          </p:nvPr>
        </p:nvGraphicFramePr>
        <p:xfrm>
          <a:off x="844550" y="159956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7468715B-6C58-464A-97D7-76956D1AA0F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7567357"/>
              </p:ext>
            </p:extLst>
          </p:nvPr>
        </p:nvGraphicFramePr>
        <p:xfrm>
          <a:off x="6026150" y="1599565"/>
          <a:ext cx="58229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B14EF8-1E0D-4688-87D4-DA0E4FAD0CB9}"/>
              </a:ext>
            </a:extLst>
          </p:cNvPr>
          <p:cNvSpPr txBox="1"/>
          <p:nvPr/>
        </p:nvSpPr>
        <p:spPr>
          <a:xfrm>
            <a:off x="3213437" y="5950903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E2190-5495-4038-931C-DF2B914DD8CE}"/>
              </a:ext>
            </a:extLst>
          </p:cNvPr>
          <p:cNvSpPr txBox="1"/>
          <p:nvPr/>
        </p:nvSpPr>
        <p:spPr>
          <a:xfrm>
            <a:off x="8785562" y="5950902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415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31552"/>
            <a:ext cx="12192000" cy="1720326"/>
          </a:xfrm>
          <a:solidFill>
            <a:srgbClr val="00355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2021 UK Benchmark Survey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0" y="3210751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 Narrow" panose="020B0606020202030204" pitchFamily="34" charset="0"/>
              </a:rPr>
              <a:t>Transportation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031" b="-1"/>
          <a:stretch/>
        </p:blipFill>
        <p:spPr>
          <a:xfrm>
            <a:off x="10003676" y="1531552"/>
            <a:ext cx="2188324" cy="220098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8409501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AF96-40E7-492D-9F39-7803E9E4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136525"/>
            <a:ext cx="11642148" cy="1325562"/>
          </a:xfrm>
        </p:spPr>
        <p:txBody>
          <a:bodyPr anchor="ctr"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Transportation - Benefits</a:t>
            </a:r>
            <a:br>
              <a:rPr lang="en-GB" sz="3100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Car allowances are the most prevalent transportation benefit, and transportation policies are mainly reviewed on an ad-hoc basis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313B1DF-281B-4D42-99C5-7C6DD5DEA5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8571242"/>
              </p:ext>
            </p:extLst>
          </p:nvPr>
        </p:nvGraphicFramePr>
        <p:xfrm>
          <a:off x="336551" y="1533524"/>
          <a:ext cx="5683250" cy="454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AAB81-92DA-4313-8681-4C2E5A02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49E0D-DA45-4DA1-9DF9-A5C5FEB2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71</a:t>
            </a:fld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8944EB3-9DA9-4869-A7C4-916D6ABB40A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7578227"/>
              </p:ext>
            </p:extLst>
          </p:nvPr>
        </p:nvGraphicFramePr>
        <p:xfrm>
          <a:off x="6419850" y="1533524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3E453D60-CDA9-473D-887C-B77D355C82C2}"/>
              </a:ext>
            </a:extLst>
          </p:cNvPr>
          <p:cNvSpPr txBox="1"/>
          <p:nvPr/>
        </p:nvSpPr>
        <p:spPr>
          <a:xfrm>
            <a:off x="2778294" y="6075363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55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4F2176E-8426-434C-B35B-FD5A350A03C5}"/>
              </a:ext>
            </a:extLst>
          </p:cNvPr>
          <p:cNvSpPr txBox="1"/>
          <p:nvPr/>
        </p:nvSpPr>
        <p:spPr>
          <a:xfrm>
            <a:off x="9258300" y="5956299"/>
            <a:ext cx="77101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47</a:t>
            </a:r>
          </a:p>
        </p:txBody>
      </p:sp>
    </p:spTree>
    <p:extLst>
      <p:ext uri="{BB962C8B-B14F-4D97-AF65-F5344CB8AC3E}">
        <p14:creationId xmlns:p14="http://schemas.microsoft.com/office/powerpoint/2010/main" val="5584312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63ECB-B099-49E6-B6E1-048134C3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38A01-368E-48C2-80B8-08E4621C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72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72EAC9-5BEE-4E31-83E4-C9D9F25F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51" y="136525"/>
            <a:ext cx="11469898" cy="117085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rial Narrow" panose="020B0606020202030204" pitchFamily="34" charset="0"/>
              </a:rPr>
              <a:t>Transportation</a:t>
            </a: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Steps taken towards promoting a greener transportation program</a:t>
            </a:r>
            <a:endParaRPr lang="en-US" sz="2400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30291E1-83B3-43F8-B987-876CA7DE7E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958525"/>
              </p:ext>
            </p:extLst>
          </p:nvPr>
        </p:nvGraphicFramePr>
        <p:xfrm>
          <a:off x="361051" y="1206787"/>
          <a:ext cx="11273229" cy="424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A4B858F-55B6-434A-90F1-85A8C5C777D7}"/>
              </a:ext>
            </a:extLst>
          </p:cNvPr>
          <p:cNvSpPr txBox="1"/>
          <p:nvPr/>
        </p:nvSpPr>
        <p:spPr>
          <a:xfrm>
            <a:off x="557719" y="5724955"/>
            <a:ext cx="1127323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 companies offer free electric vehicle charging stations at all locations, and 11 companies offer them at some locations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59E37D-C8DF-41C7-A086-FB616F55BBB8}"/>
              </a:ext>
            </a:extLst>
          </p:cNvPr>
          <p:cNvSpPr txBox="1"/>
          <p:nvPr/>
        </p:nvSpPr>
        <p:spPr>
          <a:xfrm>
            <a:off x="1741699" y="5347900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7EC54-24FC-48A4-AB38-EF84083299AD}"/>
              </a:ext>
            </a:extLst>
          </p:cNvPr>
          <p:cNvSpPr txBox="1"/>
          <p:nvPr/>
        </p:nvSpPr>
        <p:spPr>
          <a:xfrm>
            <a:off x="3838606" y="5347900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48D385-8343-4A41-9C32-C3AA32A8AE02}"/>
              </a:ext>
            </a:extLst>
          </p:cNvPr>
          <p:cNvSpPr txBox="1"/>
          <p:nvPr/>
        </p:nvSpPr>
        <p:spPr>
          <a:xfrm>
            <a:off x="8082751" y="5347899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C4107-5665-4667-9BDB-61C8F8E68107}"/>
              </a:ext>
            </a:extLst>
          </p:cNvPr>
          <p:cNvSpPr txBox="1"/>
          <p:nvPr/>
        </p:nvSpPr>
        <p:spPr>
          <a:xfrm>
            <a:off x="5935513" y="5347899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9ABC98-2A6D-4DD8-9628-4A68BCAB8ED9}"/>
              </a:ext>
            </a:extLst>
          </p:cNvPr>
          <p:cNvSpPr txBox="1"/>
          <p:nvPr/>
        </p:nvSpPr>
        <p:spPr>
          <a:xfrm>
            <a:off x="10229989" y="5347898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29</a:t>
            </a:r>
          </a:p>
        </p:txBody>
      </p:sp>
    </p:spTree>
    <p:extLst>
      <p:ext uri="{BB962C8B-B14F-4D97-AF65-F5344CB8AC3E}">
        <p14:creationId xmlns:p14="http://schemas.microsoft.com/office/powerpoint/2010/main" val="24204822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31552"/>
            <a:ext cx="12192000" cy="1720326"/>
          </a:xfrm>
          <a:solidFill>
            <a:srgbClr val="00355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2021 UK Benchmark Survey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0" y="3210751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Survey Resources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031" b="-1"/>
          <a:stretch/>
        </p:blipFill>
        <p:spPr>
          <a:xfrm>
            <a:off x="10003676" y="1531552"/>
            <a:ext cx="2188324" cy="220098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1726752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eatment &amp; Beyond - TaTa Wars">
            <a:extLst>
              <a:ext uri="{FF2B5EF4-FFF2-40B4-BE49-F238E27FC236}">
                <a16:creationId xmlns:a16="http://schemas.microsoft.com/office/drawing/2014/main" id="{6598FB00-A44F-D445-AEBD-740B4A0DC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17527" y="2621029"/>
            <a:ext cx="3433875" cy="1615941"/>
          </a:xfrm>
          <a:prstGeom prst="rect">
            <a:avLst/>
          </a:prstGeom>
        </p:spPr>
      </p:pic>
      <p:cxnSp>
        <p:nvCxnSpPr>
          <p:cNvPr id="9" name="AutoShape 3">
            <a:extLst>
              <a:ext uri="{FF2B5EF4-FFF2-40B4-BE49-F238E27FC236}">
                <a16:creationId xmlns:a16="http://schemas.microsoft.com/office/drawing/2014/main" id="{138D929B-C4EE-D849-9073-3142C96A94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73813" y="8721725"/>
            <a:ext cx="923925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>
                    <a:lumMod val="50000"/>
                    <a:lumOff val="0"/>
                  </a:scheme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CDB85626-5462-8640-8F9F-DA363C285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1120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009946D-0AFB-4D91-92B9-18F67706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50" y="136525"/>
            <a:ext cx="10515600" cy="1037181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UK Benchmark </a:t>
            </a:r>
            <a:r>
              <a:rPr lang="en-US" sz="3200" dirty="0">
                <a:latin typeface="Arial Narrow" panose="020B0606020202030204" pitchFamily="34" charset="0"/>
              </a:rPr>
              <a:t>Survey Resources Available to SVEF Members</a:t>
            </a:r>
            <a:br>
              <a:rPr lang="en-US" sz="3600" dirty="0">
                <a:latin typeface="Arial Narrow" panose="020B0606020202030204" pitchFamily="34" charset="0"/>
              </a:rPr>
            </a:br>
            <a:r>
              <a:rPr lang="en-US" sz="2800" i="1" dirty="0">
                <a:solidFill>
                  <a:srgbClr val="002060"/>
                </a:solidFill>
                <a:latin typeface="Arial Narrow" panose="020B0606020202030204" pitchFamily="34" charset="0"/>
              </a:rPr>
              <a:t>Where to Find Them and How They are Used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B0D39AEB-EC2A-4CF7-AFA5-F61F5406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18E76AD7-BBFE-4B08-A13A-04AF922B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2DD8368E-7A2B-4F1E-8894-C865EC3E016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10081" y="1979438"/>
          <a:ext cx="8107446" cy="3201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280">
                  <a:extLst>
                    <a:ext uri="{9D8B030D-6E8A-4147-A177-3AD203B41FA5}">
                      <a16:colId xmlns:a16="http://schemas.microsoft.com/office/drawing/2014/main" val="4242377976"/>
                    </a:ext>
                  </a:extLst>
                </a:gridCol>
                <a:gridCol w="5405166">
                  <a:extLst>
                    <a:ext uri="{9D8B030D-6E8A-4147-A177-3AD203B41FA5}">
                      <a16:colId xmlns:a16="http://schemas.microsoft.com/office/drawing/2014/main" val="4294766317"/>
                    </a:ext>
                  </a:extLst>
                </a:gridCol>
              </a:tblGrid>
              <a:tr h="3125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Resources Available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518449"/>
                  </a:ext>
                </a:extLst>
              </a:tr>
              <a:tr h="5766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Summary Presentation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Posted on sveforum.org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High-level overview of survey results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4271260"/>
                  </a:ext>
                </a:extLst>
              </a:tr>
              <a:tr h="7107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Excel File of Aggregate Data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Posted on sveforum.org</a:t>
                      </a:r>
                      <a:endParaRPr lang="en-US" sz="1300" b="0" i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Detailed analysis using comprehensive data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 can be used to find specific information within the aggregate data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698869"/>
                  </a:ext>
                </a:extLst>
              </a:tr>
              <a:tr h="6924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Excel File of Custom Cut Data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Files delivered via email</a:t>
                      </a:r>
                      <a:endParaRPr lang="en-US" sz="13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Detailed analysis of companies selected for your custom cut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 can be used to find specific information within the aggregate data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801746"/>
                  </a:ext>
                </a:extLst>
              </a:tr>
              <a:tr h="909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Dashboards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Coming soon!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view of survey results</a:t>
                      </a:r>
                    </a:p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Comparison of your company and all SVEF members</a:t>
                      </a:r>
                    </a:p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Comparison of your company and selected SVEF members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710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5441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8" name="Picture 4" descr="Image result for thank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0" y="1404777"/>
            <a:ext cx="11512800" cy="46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197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SVEF Confidential -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50EFE-8F14-4B3F-8693-4F13D78D71F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31552"/>
            <a:ext cx="12192000" cy="1720326"/>
          </a:xfrm>
          <a:solidFill>
            <a:srgbClr val="00355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2021 UK Benchmark Survey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0" y="3210751"/>
            <a:ext cx="12192000" cy="521785"/>
          </a:xfrm>
          <a:prstGeom prst="rect">
            <a:avLst/>
          </a:prstGeom>
          <a:solidFill>
            <a:srgbClr val="52881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rgbClr val="00355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 Narrow" panose="020B0606020202030204" pitchFamily="34" charset="0"/>
              </a:rPr>
              <a:t>Appendix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031" b="-1"/>
          <a:stretch/>
        </p:blipFill>
        <p:spPr>
          <a:xfrm>
            <a:off x="10003676" y="1531552"/>
            <a:ext cx="2188324" cy="220098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0619375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F4FD-C9DA-4A29-974C-D9885D10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27" y="0"/>
            <a:ext cx="10515600" cy="1325562"/>
          </a:xfrm>
        </p:spPr>
        <p:txBody>
          <a:bodyPr/>
          <a:lstStyle/>
          <a:p>
            <a:r>
              <a:rPr lang="en-GB" sz="3200" dirty="0">
                <a:latin typeface="Arial Narrow" panose="020B0606020202030204" pitchFamily="34" charset="0"/>
              </a:rPr>
              <a:t>Private Medical - Plan Design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companies have only one medical plan design 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3B5E7-1137-44B5-A5D5-0A2F321F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6E901-BFFB-4093-A0BF-01DEFDE3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77</a:t>
            </a:fld>
            <a:endParaRPr lang="en-US" dirty="0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4C480787-5B7F-4394-A275-5999454C9B6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53200" y="1425575"/>
          <a:ext cx="480752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76A2DD7C-7C60-48B4-A81E-670464A8CA4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11200" y="132556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49FA04-4B5C-4C62-A8FE-DBFF8870D897}"/>
              </a:ext>
            </a:extLst>
          </p:cNvPr>
          <p:cNvSpPr txBox="1"/>
          <p:nvPr/>
        </p:nvSpPr>
        <p:spPr>
          <a:xfrm>
            <a:off x="2994193" y="5739625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F2BB8-8F46-440D-8132-6B2B0AC7141A}"/>
              </a:ext>
            </a:extLst>
          </p:cNvPr>
          <p:cNvSpPr txBox="1"/>
          <p:nvPr/>
        </p:nvSpPr>
        <p:spPr>
          <a:xfrm>
            <a:off x="8766920" y="5676900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7</a:t>
            </a:r>
          </a:p>
        </p:txBody>
      </p:sp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553124D-0D31-4CA0-83DF-8990A86EA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756900" y="0"/>
            <a:ext cx="1435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23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7D98-CE47-48D2-8808-330AD6AC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7" y="227340"/>
            <a:ext cx="11539970" cy="132556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Private Medical - Part-time Employee Eligibility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US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companies do not require a minimum number of hours for part-time employees to be eligible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FD50-9A43-4503-9536-74053F85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35EE4-DBD0-4BE4-8167-4B735297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78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4060853-3A34-464D-B2A4-637ABC79671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24600" y="148590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18">
            <a:extLst>
              <a:ext uri="{FF2B5EF4-FFF2-40B4-BE49-F238E27FC236}">
                <a16:creationId xmlns:a16="http://schemas.microsoft.com/office/drawing/2014/main" id="{647E2946-72B5-475B-9E09-BC4B05EA23E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68325" y="148590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5371AC1-681F-4AC7-9128-FC6259F7527D}"/>
              </a:ext>
            </a:extLst>
          </p:cNvPr>
          <p:cNvSpPr txBox="1"/>
          <p:nvPr/>
        </p:nvSpPr>
        <p:spPr>
          <a:xfrm>
            <a:off x="2851318" y="5812402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64391-8178-45F4-9D4D-D9EECED2E68C}"/>
              </a:ext>
            </a:extLst>
          </p:cNvPr>
          <p:cNvSpPr txBox="1"/>
          <p:nvPr/>
        </p:nvSpPr>
        <p:spPr>
          <a:xfrm>
            <a:off x="8725071" y="5837238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41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0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8820-7EA9-40A0-A90C-432F5B66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77" y="203835"/>
            <a:ext cx="10515600" cy="1325562"/>
          </a:xfrm>
        </p:spPr>
        <p:txBody>
          <a:bodyPr anchor="ctr"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Private Medical - Deductibles and Maximum Cover</a:t>
            </a:r>
            <a:br>
              <a:rPr lang="en-GB" dirty="0"/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Most plans do not have a deductible (excess) or a cap on the amount paid for hospital and/or surgical care </a:t>
            </a:r>
            <a:endParaRPr lang="en-GB" sz="3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1C2CE-90EC-4861-A7BD-306ECFFE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8A335-9D5D-4228-A537-C0B49738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79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8470F24-63B6-4E63-A54A-F1ED795D886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82600" y="14573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B2E22A8-C9F4-4C97-84D5-4369004F9D0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45827" y="14573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974F18-6EDC-41B5-AB2C-B01FD95B8F7D}"/>
              </a:ext>
            </a:extLst>
          </p:cNvPr>
          <p:cNvSpPr txBox="1"/>
          <p:nvPr/>
        </p:nvSpPr>
        <p:spPr>
          <a:xfrm>
            <a:off x="2851318" y="5852566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237A6-FFD3-4E46-A7B8-BBD261EC4731}"/>
              </a:ext>
            </a:extLst>
          </p:cNvPr>
          <p:cNvSpPr txBox="1"/>
          <p:nvPr/>
        </p:nvSpPr>
        <p:spPr>
          <a:xfrm>
            <a:off x="8842543" y="5805507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42</a:t>
            </a:r>
          </a:p>
        </p:txBody>
      </p:sp>
    </p:spTree>
    <p:extLst>
      <p:ext uri="{BB962C8B-B14F-4D97-AF65-F5344CB8AC3E}">
        <p14:creationId xmlns:p14="http://schemas.microsoft.com/office/powerpoint/2010/main" val="419731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0E52-925A-4F89-A5D7-EC55160F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2" y="246209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Private Medical – Dependant Eligibility and Coverage</a:t>
            </a:r>
            <a:br>
              <a:rPr lang="en-GB" dirty="0"/>
            </a:br>
            <a:r>
              <a:rPr lang="en-US" sz="31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Most common practice is to include eligibility for spouse, domestic partner and children (no limit), and to provide the same medical cover as employees</a:t>
            </a:r>
            <a:endParaRPr lang="en-GB" sz="3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35983-031F-47DA-86CD-D5404326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A17A6-8CD5-4E13-A830-58B047EA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1" name="Content Placeholder 15">
            <a:extLst>
              <a:ext uri="{FF2B5EF4-FFF2-40B4-BE49-F238E27FC236}">
                <a16:creationId xmlns:a16="http://schemas.microsoft.com/office/drawing/2014/main" id="{F9326BFA-ABA6-48E7-93DE-7D168F2179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7491294"/>
              </p:ext>
            </p:extLst>
          </p:nvPr>
        </p:nvGraphicFramePr>
        <p:xfrm>
          <a:off x="492125" y="157177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732F99A2-FB65-4BF3-ADD8-24193CA97F9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6169935"/>
              </p:ext>
            </p:extLst>
          </p:nvPr>
        </p:nvGraphicFramePr>
        <p:xfrm>
          <a:off x="6518274" y="157177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CE73D48-1A63-49EC-B524-BEBC21D0F8DB}"/>
              </a:ext>
            </a:extLst>
          </p:cNvPr>
          <p:cNvSpPr txBox="1"/>
          <p:nvPr/>
        </p:nvSpPr>
        <p:spPr>
          <a:xfrm>
            <a:off x="2775120" y="5897397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26E8F-725B-4A70-B56F-857EA8CC63F2}"/>
              </a:ext>
            </a:extLst>
          </p:cNvPr>
          <p:cNvSpPr txBox="1"/>
          <p:nvPr/>
        </p:nvSpPr>
        <p:spPr>
          <a:xfrm>
            <a:off x="8801268" y="5896686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1308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C12D-C761-4358-A2E0-9C793C54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2" y="0"/>
            <a:ext cx="10515600" cy="13255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Private Medical - Outpatient Benefits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Most members do include outpatient treatment and services in their plan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19B43-C3A6-4C6E-A3ED-B13BC673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E3C33-E7AA-4D92-A3AC-3946B1D0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80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FCA161B-BDBF-4122-97BD-1A5D4CF5C9E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64102" y="125333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A454B2E-617D-42E2-B2D2-BA738ADC3A5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34125" y="125333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3F67EEA-5490-4373-ABDF-EE8D0F4A0C6A}"/>
              </a:ext>
            </a:extLst>
          </p:cNvPr>
          <p:cNvSpPr txBox="1"/>
          <p:nvPr/>
        </p:nvSpPr>
        <p:spPr>
          <a:xfrm>
            <a:off x="2547095" y="5703510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BF151F-9393-46E7-B026-35DFA2A8E63D}"/>
              </a:ext>
            </a:extLst>
          </p:cNvPr>
          <p:cNvSpPr txBox="1"/>
          <p:nvPr/>
        </p:nvSpPr>
        <p:spPr>
          <a:xfrm>
            <a:off x="8721487" y="5703509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7</a:t>
            </a:r>
          </a:p>
        </p:txBody>
      </p:sp>
    </p:spTree>
    <p:extLst>
      <p:ext uri="{BB962C8B-B14F-4D97-AF65-F5344CB8AC3E}">
        <p14:creationId xmlns:p14="http://schemas.microsoft.com/office/powerpoint/2010/main" val="4914432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999A-CF45-4027-8DB3-B6777F21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01" y="136525"/>
            <a:ext cx="11511395" cy="132556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Vision – Financing and Vendors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Approaches to financing of the benefit is equally split between self-insured, insured and eye voucher vendors</a:t>
            </a:r>
            <a:endParaRPr lang="en-GB" sz="3100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19FAF-56BE-452F-B5CD-D9CAAD7D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1A51B-732C-45B9-9E5E-825E78D1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81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B3BEF67-BDFB-4BE6-B1F1-26310EA220B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20725" y="1462087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345B2B0-3DAA-4464-9C4A-1113B6C3650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67475" y="1462087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099C047-223B-4126-BAC6-A22C636FE85F}"/>
              </a:ext>
            </a:extLst>
          </p:cNvPr>
          <p:cNvSpPr txBox="1"/>
          <p:nvPr/>
        </p:nvSpPr>
        <p:spPr>
          <a:xfrm>
            <a:off x="3003718" y="5813425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B94A9-11DD-4777-81D2-041B413BB744}"/>
              </a:ext>
            </a:extLst>
          </p:cNvPr>
          <p:cNvSpPr txBox="1"/>
          <p:nvPr/>
        </p:nvSpPr>
        <p:spPr>
          <a:xfrm>
            <a:off x="9566443" y="5813425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26</a:t>
            </a:r>
          </a:p>
        </p:txBody>
      </p:sp>
    </p:spTree>
    <p:extLst>
      <p:ext uri="{BB962C8B-B14F-4D97-AF65-F5344CB8AC3E}">
        <p14:creationId xmlns:p14="http://schemas.microsoft.com/office/powerpoint/2010/main" val="28975635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2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Employee Supplemental Life Assurance – Coverage Levels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Most companies provide only one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0A6421E-72E8-4783-AA2D-DE1086D58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877" y="1522725"/>
            <a:ext cx="7025217" cy="408584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82</a:t>
            </a:fld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0623B48-8344-4F88-A77E-10EA757C3748}"/>
              </a:ext>
            </a:extLst>
          </p:cNvPr>
          <p:cNvSpPr txBox="1"/>
          <p:nvPr/>
        </p:nvSpPr>
        <p:spPr>
          <a:xfrm>
            <a:off x="8172436" y="2640977"/>
            <a:ext cx="3640112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Companies providing additional coverage levels typically do so through a Flex plan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Only two companies offer more than 5 levels of coverage; might want to review utilization and consider if it's necessary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C32E3-3A93-4010-B6EB-1885DCE04685}"/>
              </a:ext>
            </a:extLst>
          </p:cNvPr>
          <p:cNvSpPr txBox="1"/>
          <p:nvPr/>
        </p:nvSpPr>
        <p:spPr>
          <a:xfrm>
            <a:off x="4038600" y="5805734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435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BBD8-D5F7-4A99-A8F3-9210397E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2" y="0"/>
            <a:ext cx="10515600" cy="1325562"/>
          </a:xfrm>
        </p:spPr>
        <p:txBody>
          <a:bodyPr/>
          <a:lstStyle/>
          <a:p>
            <a:r>
              <a:rPr lang="en-US" sz="3200" dirty="0">
                <a:latin typeface="Arial Narrow"/>
              </a:rPr>
              <a:t>Employee Supplemental Life Assurance – Eligible Compensation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73% use base salary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2E2A1-13F4-425A-A06E-ADC046D1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A83FC-831E-4C41-957D-A4D30034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83</a:t>
            </a:fld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F684BB7-0C21-4337-BC45-9D4D3A155D7D}"/>
              </a:ext>
            </a:extLst>
          </p:cNvPr>
          <p:cNvSpPr txBox="1"/>
          <p:nvPr/>
        </p:nvSpPr>
        <p:spPr>
          <a:xfrm>
            <a:off x="4194710" y="5915728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DA76A6F-61D9-43D1-B452-3F559F468E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47036" y="1889442"/>
            <a:ext cx="3311945" cy="4026287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9650303E-85D2-41D7-A0AE-9E247974D693}"/>
              </a:ext>
            </a:extLst>
          </p:cNvPr>
          <p:cNvSpPr txBox="1"/>
          <p:nvPr/>
        </p:nvSpPr>
        <p:spPr>
          <a:xfrm>
            <a:off x="9595202" y="5997540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1</a:t>
            </a:r>
            <a:r>
              <a:rPr lang="en-US" sz="1200" dirty="0">
                <a:latin typeface="Calibri"/>
              </a:rPr>
              <a:t>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B7171-C897-482E-A156-AEECBB2B7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36" y="1889442"/>
            <a:ext cx="6724939" cy="402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867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00D95-D3AA-4DD1-83FF-F8FA357B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02" y="-218912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Employee Supplemental Life Assurance - Insurers</a:t>
            </a:r>
            <a:endParaRPr lang="en-US" sz="2800" i="1" dirty="0">
              <a:solidFill>
                <a:schemeClr val="accent5">
                  <a:lumMod val="50000"/>
                </a:schemeClr>
              </a:solidFill>
              <a:latin typeface="Arial Narrow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4E7EAC-2CCD-47CD-BC72-4B709CCD8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25224" y="1088425"/>
            <a:ext cx="7299844" cy="439408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408C1-A36D-4BC5-AC84-FA0C498D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797E9-4483-48D1-85E6-3743D8BC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84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702D9-B401-4C62-891A-06C9BA099DEF}"/>
              </a:ext>
            </a:extLst>
          </p:cNvPr>
          <p:cNvSpPr txBox="1"/>
          <p:nvPr/>
        </p:nvSpPr>
        <p:spPr>
          <a:xfrm>
            <a:off x="5252195" y="5642428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8B7FFE7-2EBC-40A3-A77A-27C916ED3DB3}"/>
              </a:ext>
            </a:extLst>
          </p:cNvPr>
          <p:cNvSpPr txBox="1"/>
          <p:nvPr/>
        </p:nvSpPr>
        <p:spPr>
          <a:xfrm>
            <a:off x="9078872" y="2408302"/>
            <a:ext cx="27432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two most popular insurers, Canada Life and Unum, are part of Insurope and Swiss Life’s pooling network, respectively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7092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70" y="0"/>
            <a:ext cx="10515601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Employee Supplemental Accident Assurance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What’s covered &amp; eligible compensation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85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51DDC3-C0F7-430D-95CF-92904D158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0670" y="2030522"/>
            <a:ext cx="6363787" cy="3902834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7FC26251-17C5-4471-9CB9-6875A451EDE7}"/>
              </a:ext>
            </a:extLst>
          </p:cNvPr>
          <p:cNvSpPr txBox="1"/>
          <p:nvPr/>
        </p:nvSpPr>
        <p:spPr>
          <a:xfrm>
            <a:off x="664152" y="1412893"/>
            <a:ext cx="10515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3 companies provide a fix amount, while most of the others (8) provide a benefit as a multiple of base salary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91DDEA-B70F-4880-BFB0-7E62122D271A}"/>
              </a:ext>
            </a:extLst>
          </p:cNvPr>
          <p:cNvSpPr txBox="1"/>
          <p:nvPr/>
        </p:nvSpPr>
        <p:spPr>
          <a:xfrm>
            <a:off x="3304756" y="6101576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1</a:t>
            </a:r>
            <a:r>
              <a:rPr lang="en-US" sz="1200" dirty="0">
                <a:latin typeface="Calibri"/>
              </a:rPr>
              <a:t>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8FBB01-6524-4830-9F66-BBE08FB4CF93}"/>
              </a:ext>
            </a:extLst>
          </p:cNvPr>
          <p:cNvSpPr txBox="1"/>
          <p:nvPr/>
        </p:nvSpPr>
        <p:spPr>
          <a:xfrm flipH="1">
            <a:off x="9048397" y="6101576"/>
            <a:ext cx="61561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1</a:t>
            </a:r>
            <a:r>
              <a:rPr lang="en-US" sz="1200" dirty="0">
                <a:latin typeface="Calibri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3B650-8997-48E4-8365-C5ED630EA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680" y="2039087"/>
            <a:ext cx="4009047" cy="38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614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BBD8-D5F7-4A99-A8F3-9210397E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2" y="0"/>
            <a:ext cx="10515600" cy="1325562"/>
          </a:xfrm>
        </p:spPr>
        <p:txBody>
          <a:bodyPr/>
          <a:lstStyle/>
          <a:p>
            <a:r>
              <a:rPr lang="en-US" sz="3200" dirty="0">
                <a:latin typeface="Arial Narrow"/>
              </a:rPr>
              <a:t>Short Term Disability – Eligible Compensation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68% use base salary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2E2A1-13F4-425A-A06E-ADC046D1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A83FC-831E-4C41-957D-A4D30034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86</a:t>
            </a:fld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F684BB7-0C21-4337-BC45-9D4D3A155D7D}"/>
              </a:ext>
            </a:extLst>
          </p:cNvPr>
          <p:cNvSpPr txBox="1"/>
          <p:nvPr/>
        </p:nvSpPr>
        <p:spPr>
          <a:xfrm>
            <a:off x="3991514" y="5763330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31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7586051-E48B-4CAE-AC4C-0DDB099828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35885" y="1618513"/>
            <a:ext cx="3752961" cy="4026286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52CE6CA2-36FE-47FD-AFA8-9EC45D25411C}"/>
              </a:ext>
            </a:extLst>
          </p:cNvPr>
          <p:cNvSpPr txBox="1"/>
          <p:nvPr/>
        </p:nvSpPr>
        <p:spPr>
          <a:xfrm>
            <a:off x="9681320" y="5763329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EBC04-4F1F-4048-82D5-5400BB03E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76" y="1618511"/>
            <a:ext cx="7195912" cy="40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380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FFA-3B78-4D38-9BBB-BC5A147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51" y="0"/>
            <a:ext cx="10515601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Income Protection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Disability benefits included &amp; definition of disability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A440-ECA6-47F7-AA41-FF6136D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87A2-999C-40E5-97A3-BA425B8D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87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9E2AA-4133-4FFB-B47C-1C02DE3889F7}"/>
              </a:ext>
            </a:extLst>
          </p:cNvPr>
          <p:cNvSpPr txBox="1"/>
          <p:nvPr/>
        </p:nvSpPr>
        <p:spPr>
          <a:xfrm flipH="1">
            <a:off x="3562854" y="6096300"/>
            <a:ext cx="61561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26D36-4383-4EE0-AE20-E78A959BE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54349" y="1599256"/>
            <a:ext cx="4533019" cy="4497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0F48F2-FCBD-4EF3-82D5-309689FC1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9476" y="1599256"/>
            <a:ext cx="5618581" cy="4497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F1B8E6-1467-42E0-B02A-60711985EB64}"/>
              </a:ext>
            </a:extLst>
          </p:cNvPr>
          <p:cNvSpPr txBox="1"/>
          <p:nvPr/>
        </p:nvSpPr>
        <p:spPr>
          <a:xfrm flipH="1">
            <a:off x="8913053" y="6079351"/>
            <a:ext cx="61561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52</a:t>
            </a:r>
          </a:p>
        </p:txBody>
      </p:sp>
    </p:spTree>
    <p:extLst>
      <p:ext uri="{BB962C8B-B14F-4D97-AF65-F5344CB8AC3E}">
        <p14:creationId xmlns:p14="http://schemas.microsoft.com/office/powerpoint/2010/main" val="36510751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BBD8-D5F7-4A99-A8F3-9210397E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27" y="0"/>
            <a:ext cx="10515600" cy="1325562"/>
          </a:xfrm>
        </p:spPr>
        <p:txBody>
          <a:bodyPr/>
          <a:lstStyle/>
          <a:p>
            <a:r>
              <a:rPr lang="en-US" sz="3200" dirty="0">
                <a:latin typeface="Arial Narrow"/>
              </a:rPr>
              <a:t>Income Protection – Eligible Compensation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70% use base salary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2E2A1-13F4-425A-A06E-ADC046D1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A83FC-831E-4C41-957D-A4D30034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88</a:t>
            </a:fld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F684BB7-0C21-4337-BC45-9D4D3A155D7D}"/>
              </a:ext>
            </a:extLst>
          </p:cNvPr>
          <p:cNvSpPr txBox="1"/>
          <p:nvPr/>
        </p:nvSpPr>
        <p:spPr>
          <a:xfrm>
            <a:off x="3715742" y="6034259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53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96E5765-8AEE-4E82-890A-34F23C5A51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07086" y="1815212"/>
            <a:ext cx="3983468" cy="4113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E592EF-A2C2-4DED-8AAC-4E093E773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52" y="1824725"/>
            <a:ext cx="7016683" cy="4103648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DE9B3A71-187A-4FBC-9C95-17FDF6E0D383}"/>
              </a:ext>
            </a:extLst>
          </p:cNvPr>
          <p:cNvSpPr txBox="1"/>
          <p:nvPr/>
        </p:nvSpPr>
        <p:spPr>
          <a:xfrm>
            <a:off x="9507146" y="6003862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16</a:t>
            </a:r>
          </a:p>
        </p:txBody>
      </p:sp>
    </p:spTree>
    <p:extLst>
      <p:ext uri="{BB962C8B-B14F-4D97-AF65-F5344CB8AC3E}">
        <p14:creationId xmlns:p14="http://schemas.microsoft.com/office/powerpoint/2010/main" val="39327287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00D95-D3AA-4DD1-83FF-F8FA357B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02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/>
              </a:rPr>
              <a:t>Income Protection – Insurers Used</a:t>
            </a:r>
            <a:br>
              <a:rPr lang="en-US" dirty="0">
                <a:latin typeface="Arial Narrow"/>
              </a:rPr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Canada Life and Unum have the largest book of business with SVEF members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408C1-A36D-4BC5-AC84-FA0C498D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797E9-4483-48D1-85E6-3743D8BC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89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702D9-B401-4C62-891A-06C9BA099DEF}"/>
              </a:ext>
            </a:extLst>
          </p:cNvPr>
          <p:cNvSpPr txBox="1"/>
          <p:nvPr/>
        </p:nvSpPr>
        <p:spPr>
          <a:xfrm>
            <a:off x="4254956" y="6020081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46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8B7FFE7-2EBC-40A3-A77A-27C916ED3DB3}"/>
              </a:ext>
            </a:extLst>
          </p:cNvPr>
          <p:cNvSpPr txBox="1"/>
          <p:nvPr/>
        </p:nvSpPr>
        <p:spPr>
          <a:xfrm>
            <a:off x="8465897" y="2621106"/>
            <a:ext cx="350597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two most popular insurers, Canada Life and Unum, are part of Insurope and Swiss Life’s pooling network, respectively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They were also the most popular insurers for the Life coverage; bundling policies might trigger savings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A830297-ECAA-40DA-BE97-C9BE6FEDE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5127" y="1715842"/>
            <a:ext cx="7435273" cy="41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1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1FF09-DA05-49F9-947F-195004DD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02" y="0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Private Medical - Approach to Financing and Choice of Carriers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US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Majority of companies insure private medical with an insurer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281C-65C0-4CED-962C-A4D64D0B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17A3C-9A0E-4378-A36D-076F1458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298E180-7DDD-49E1-988B-3C35D96EA67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3821031"/>
              </p:ext>
            </p:extLst>
          </p:nvPr>
        </p:nvGraphicFramePr>
        <p:xfrm>
          <a:off x="530394" y="132556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AD4AB1-80C1-4EF8-8FD6-E191522ADE4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9127" y="132556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69661C-3A97-4279-8558-037610C278C2}"/>
              </a:ext>
            </a:extLst>
          </p:cNvPr>
          <p:cNvSpPr txBox="1"/>
          <p:nvPr/>
        </p:nvSpPr>
        <p:spPr>
          <a:xfrm>
            <a:off x="2813387" y="5739624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B7AD1-9BFA-489B-B313-50A4ECD2D236}"/>
              </a:ext>
            </a:extLst>
          </p:cNvPr>
          <p:cNvSpPr txBox="1"/>
          <p:nvPr/>
        </p:nvSpPr>
        <p:spPr>
          <a:xfrm>
            <a:off x="8978491" y="5739625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7201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52" y="6795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Wellness – Financial Well-Being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60% provide, mostly through webinars and online tools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</a:t>
            </a:r>
            <a:r>
              <a:rPr lang="en-US" b="1" dirty="0"/>
              <a:t>Confidential</a:t>
            </a:r>
            <a:r>
              <a:rPr lang="en-US" dirty="0"/>
              <a:t>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90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6B7A3A-9D99-44F3-9D17-1B1258165A6F}"/>
              </a:ext>
            </a:extLst>
          </p:cNvPr>
          <p:cNvSpPr txBox="1"/>
          <p:nvPr/>
        </p:nvSpPr>
        <p:spPr>
          <a:xfrm>
            <a:off x="6242795" y="6079351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34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7DF90-7F5F-40A3-840D-D72F07DB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92739" y="1332357"/>
            <a:ext cx="7751286" cy="46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74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2" y="6104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EAP – Covered Issues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Most companies provide comprehensive EAP benefits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91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6B7A3A-9D99-44F3-9D17-1B1258165A6F}"/>
              </a:ext>
            </a:extLst>
          </p:cNvPr>
          <p:cNvSpPr txBox="1"/>
          <p:nvPr/>
        </p:nvSpPr>
        <p:spPr>
          <a:xfrm>
            <a:off x="5872442" y="6179895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7DF90-7F5F-40A3-840D-D72F07DB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31053" y="1243845"/>
            <a:ext cx="8498392" cy="49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006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52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EAP – Methods for Accessing EAP</a:t>
            </a:r>
            <a:br>
              <a:rPr lang="en-US" sz="3200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Almost all offer EAP through phone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92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6B7A3A-9D99-44F3-9D17-1B1258165A6F}"/>
              </a:ext>
            </a:extLst>
          </p:cNvPr>
          <p:cNvSpPr txBox="1"/>
          <p:nvPr/>
        </p:nvSpPr>
        <p:spPr>
          <a:xfrm>
            <a:off x="4649280" y="6165055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</a:t>
            </a:r>
            <a:r>
              <a:rPr lang="en-US" sz="1200" dirty="0">
                <a:latin typeface="Calibri"/>
              </a:rPr>
              <a:t>57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10A0CBD-AB97-4079-9508-FE8141904A44}"/>
              </a:ext>
            </a:extLst>
          </p:cNvPr>
          <p:cNvSpPr txBox="1"/>
          <p:nvPr/>
        </p:nvSpPr>
        <p:spPr>
          <a:xfrm>
            <a:off x="8746681" y="2561934"/>
            <a:ext cx="2998398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Personalized online support is prevalent, either through phone or virtual counseling visits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Only 5 companies also offer onsite EAP services, while 1 is considering</a:t>
            </a:r>
            <a:endParaRPr lang="en-US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85D74-D289-4485-98AC-014116840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77257" y="1712241"/>
            <a:ext cx="7082971" cy="4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43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8E6C-9387-4163-A8F5-6EE23BD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52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EAP - Providers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33% use Optum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62CE0-3284-43F6-9F1B-EEEC50E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5A52-68C7-41D1-9170-4EAFE676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93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6B7A3A-9D99-44F3-9D17-1B1258165A6F}"/>
              </a:ext>
            </a:extLst>
          </p:cNvPr>
          <p:cNvSpPr txBox="1"/>
          <p:nvPr/>
        </p:nvSpPr>
        <p:spPr>
          <a:xfrm>
            <a:off x="7689893" y="5715214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7DF90-7F5F-40A3-840D-D72F07DB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3897" y="1229922"/>
            <a:ext cx="6967606" cy="4398156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07089841-0C11-48ED-AC33-D4A281014AFB}"/>
              </a:ext>
            </a:extLst>
          </p:cNvPr>
          <p:cNvSpPr txBox="1"/>
          <p:nvPr/>
        </p:nvSpPr>
        <p:spPr>
          <a:xfrm>
            <a:off x="650749" y="2322658"/>
            <a:ext cx="320732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Although there is a wide range of EAP providers, Optum is by far the most popular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When companies leverage a combination of providers, it’s typically one traditional insurer with an EAP provider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7910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5B44D3-88B9-4124-9208-8F38E52E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01" y="136525"/>
            <a:ext cx="11556423" cy="132556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Annual Leave - Additional Leave for Tenure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When granted, companies provide a median of 3.5 additional days leave for tenure for a median maximum leave of 28 days/5.6 weeks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C98F8-F882-4B67-A9EC-345DB4DE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DF382-798A-47C9-8FFB-AFC0809D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94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403CBB7-1599-4258-BECD-70062BD7913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57950" y="15335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4EEA6AE8-B4BD-40D6-9FAD-432208A6E9A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4050" y="15335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3945DCA-674F-4EF2-BEE3-9D44FE5AAD26}"/>
              </a:ext>
            </a:extLst>
          </p:cNvPr>
          <p:cNvSpPr txBox="1"/>
          <p:nvPr/>
        </p:nvSpPr>
        <p:spPr>
          <a:xfrm>
            <a:off x="3071590" y="5921376"/>
            <a:ext cx="71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621B60-9530-409E-88BB-211C171EC497}"/>
              </a:ext>
            </a:extLst>
          </p:cNvPr>
          <p:cNvSpPr txBox="1"/>
          <p:nvPr/>
        </p:nvSpPr>
        <p:spPr>
          <a:xfrm>
            <a:off x="8988500" y="5884863"/>
            <a:ext cx="671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8</a:t>
            </a:r>
          </a:p>
        </p:txBody>
      </p:sp>
    </p:spTree>
    <p:extLst>
      <p:ext uri="{BB962C8B-B14F-4D97-AF65-F5344CB8AC3E}">
        <p14:creationId xmlns:p14="http://schemas.microsoft.com/office/powerpoint/2010/main" val="20066672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5DC4-909E-4E5C-903E-7BBD857B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77" y="0"/>
            <a:ext cx="10515600" cy="1325562"/>
          </a:xfrm>
        </p:spPr>
        <p:txBody>
          <a:bodyPr/>
          <a:lstStyle/>
          <a:p>
            <a:r>
              <a:rPr lang="en-US" sz="3200" dirty="0">
                <a:latin typeface="Arial Narrow" panose="020B0606020202030204" pitchFamily="34" charset="0"/>
              </a:rPr>
              <a:t>Perks &amp; Allowances – Service Awards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Arial Narrow"/>
              </a:rPr>
              <a:t>56% give an award every 5 years starting on year 5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8BD6AE-114B-4C8C-99F7-183756B1F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15756" y="1558989"/>
            <a:ext cx="7908777" cy="45826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3E764-CF15-43B8-89DA-39C77ED7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1EA56-F9F1-48DD-96F7-742A5A3C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95</a:t>
            </a:fld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3940EAA-E90B-4712-90D7-63D64613AF57}"/>
              </a:ext>
            </a:extLst>
          </p:cNvPr>
          <p:cNvSpPr txBox="1"/>
          <p:nvPr/>
        </p:nvSpPr>
        <p:spPr>
          <a:xfrm>
            <a:off x="5795120" y="6160315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26</a:t>
            </a:r>
          </a:p>
        </p:txBody>
      </p:sp>
    </p:spTree>
    <p:extLst>
      <p:ext uri="{BB962C8B-B14F-4D97-AF65-F5344CB8AC3E}">
        <p14:creationId xmlns:p14="http://schemas.microsoft.com/office/powerpoint/2010/main" val="32994510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8FE242F-6564-4076-93DE-1AD8A4E8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52" y="-5615"/>
            <a:ext cx="11718348" cy="13255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Transportation - Car Allowance Amounts</a:t>
            </a:r>
            <a:br>
              <a:rPr lang="en-US" sz="3600" dirty="0">
                <a:latin typeface="Arial Narrow" panose="020B0606020202030204" pitchFamily="34" charset="0"/>
              </a:rPr>
            </a:br>
            <a:r>
              <a:rPr lang="en-GB" sz="31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Car allowance eligibility and amounts are based on job level and market competitiveness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3C6D9EE-FAC9-44B4-A7CB-EE0DAFA24AA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73652" y="125333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EE6B8-39E8-4037-8A06-80A1C556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9F9DA-486A-4021-B914-615FB1E0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E50EFE-8F14-4B3F-8693-4F13D78D71F9}" type="slidenum">
              <a:rPr lang="en-US" smtClean="0"/>
              <a:pPr>
                <a:spcAft>
                  <a:spcPts val="600"/>
                </a:spcAft>
              </a:pPr>
              <a:t>96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9FBB626-83FD-469E-B288-86601FAE4C3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02085" y="1253331"/>
          <a:ext cx="567084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7ABEBB-DC33-4CAE-BF04-9EC6B7B872EB}"/>
              </a:ext>
            </a:extLst>
          </p:cNvPr>
          <p:cNvSpPr txBox="1"/>
          <p:nvPr/>
        </p:nvSpPr>
        <p:spPr>
          <a:xfrm>
            <a:off x="1209675" y="4507523"/>
            <a:ext cx="74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N=16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B1D71-E862-4EE5-A55A-AFE41D299409}"/>
              </a:ext>
            </a:extLst>
          </p:cNvPr>
          <p:cNvSpPr txBox="1"/>
          <p:nvPr/>
        </p:nvSpPr>
        <p:spPr>
          <a:xfrm>
            <a:off x="1904567" y="4520417"/>
            <a:ext cx="74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N=20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280E0-6BF4-4E19-BE49-BC50959B36A7}"/>
              </a:ext>
            </a:extLst>
          </p:cNvPr>
          <p:cNvSpPr txBox="1"/>
          <p:nvPr/>
        </p:nvSpPr>
        <p:spPr>
          <a:xfrm>
            <a:off x="2647517" y="4671810"/>
            <a:ext cx="74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N=16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AF931-780D-4770-B7EF-7DE5F4D74253}"/>
              </a:ext>
            </a:extLst>
          </p:cNvPr>
          <p:cNvSpPr txBox="1"/>
          <p:nvPr/>
        </p:nvSpPr>
        <p:spPr>
          <a:xfrm>
            <a:off x="3408434" y="4546204"/>
            <a:ext cx="74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N=21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0B8F8-48D9-45C9-B520-DFB2F479B44A}"/>
              </a:ext>
            </a:extLst>
          </p:cNvPr>
          <p:cNvSpPr txBox="1"/>
          <p:nvPr/>
        </p:nvSpPr>
        <p:spPr>
          <a:xfrm>
            <a:off x="4151384" y="4671809"/>
            <a:ext cx="74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N=13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728F7-7E61-4DE9-A41C-66311BDA4066}"/>
              </a:ext>
            </a:extLst>
          </p:cNvPr>
          <p:cNvSpPr txBox="1"/>
          <p:nvPr/>
        </p:nvSpPr>
        <p:spPr>
          <a:xfrm>
            <a:off x="4912301" y="4671809"/>
            <a:ext cx="74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N=19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26893-FB12-4C7D-83C9-6A8C4ECE325A}"/>
              </a:ext>
            </a:extLst>
          </p:cNvPr>
          <p:cNvSpPr txBox="1"/>
          <p:nvPr/>
        </p:nvSpPr>
        <p:spPr>
          <a:xfrm>
            <a:off x="10122477" y="5604669"/>
            <a:ext cx="65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 = 14</a:t>
            </a:r>
          </a:p>
        </p:txBody>
      </p:sp>
    </p:spTree>
    <p:extLst>
      <p:ext uri="{BB962C8B-B14F-4D97-AF65-F5344CB8AC3E}">
        <p14:creationId xmlns:p14="http://schemas.microsoft.com/office/powerpoint/2010/main" val="36603740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9CCB-01F8-456E-9D46-1CA7B333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52" y="0"/>
            <a:ext cx="10515600" cy="13255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Transportation – Responsible Departments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Benefits and HR teams mainly manage the transportation policy</a:t>
            </a:r>
            <a:endParaRPr lang="en-GB" sz="3100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47F390-91C4-4189-97C6-56CA8E046EE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7414920"/>
              </p:ext>
            </p:extLst>
          </p:nvPr>
        </p:nvGraphicFramePr>
        <p:xfrm>
          <a:off x="638176" y="137001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3B8B75-9476-4CD0-AF32-6D0F9D4C0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8801"/>
            <a:ext cx="5381624" cy="91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Benefits teams are most commonly listed as managing the transportation policy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05018-4467-4EBB-8001-06CCE5FA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SVEF Confidential - Not for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937DC-790C-40AC-A3DE-4D3D0181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0EFE-8F14-4B3F-8693-4F13D78D71F9}" type="slidenum">
              <a:rPr lang="en-US" smtClean="0"/>
              <a:t>97</a:t>
            </a:fld>
            <a:endParaRPr lang="en-US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4DB65CB-9F26-4F96-9585-65CCBDDFDAFF}"/>
              </a:ext>
            </a:extLst>
          </p:cNvPr>
          <p:cNvSpPr txBox="1"/>
          <p:nvPr/>
        </p:nvSpPr>
        <p:spPr>
          <a:xfrm>
            <a:off x="2921169" y="5761850"/>
            <a:ext cx="6156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 = 53</a:t>
            </a:r>
          </a:p>
        </p:txBody>
      </p:sp>
      <p:pic>
        <p:nvPicPr>
          <p:cNvPr id="6" name="Picture 5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FFA9C09B-F376-4302-90F1-1E03A6522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79003" y="2802997"/>
            <a:ext cx="4114800" cy="27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851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4787</Words>
  <Application>Microsoft Office PowerPoint</Application>
  <PresentationFormat>Widescreen</PresentationFormat>
  <Paragraphs>807</Paragraphs>
  <Slides>97</Slides>
  <Notes>97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07" baseType="lpstr">
      <vt:lpstr>Arial</vt:lpstr>
      <vt:lpstr>Arial Narrow</vt:lpstr>
      <vt:lpstr>Calibri</vt:lpstr>
      <vt:lpstr>Calibri Light</vt:lpstr>
      <vt:lpstr>Georgia</vt:lpstr>
      <vt:lpstr>Open Sans</vt:lpstr>
      <vt:lpstr>Wingdings</vt:lpstr>
      <vt:lpstr>Wingdings 2</vt:lpstr>
      <vt:lpstr>HDOfficeLightV0</vt:lpstr>
      <vt:lpstr>1_HDOfficeLightV0</vt:lpstr>
      <vt:lpstr>Silicon Valley Employers Forum (SVEF)  2021 United Kingdom (UK) Benchmark Survey</vt:lpstr>
      <vt:lpstr>2021 UK Benchmark Survey   Overview and Agenda</vt:lpstr>
      <vt:lpstr>58 Participating Companies Data from all companies are included in presentation</vt:lpstr>
      <vt:lpstr>Thank You to Our Survey Team With much appreciation!</vt:lpstr>
      <vt:lpstr>PowerPoint Presentation</vt:lpstr>
      <vt:lpstr>PowerPoint Presentation</vt:lpstr>
      <vt:lpstr>Private Medical - Eligibility Most employees and dependants are eligible for private medical and do not have a choice for the level of cover</vt:lpstr>
      <vt:lpstr>Private Medical – Dependant Eligibility and Coverage Most common practice is to include eligibility for spouse, domestic partner and children (no limit), and to provide the same medical cover as employees</vt:lpstr>
      <vt:lpstr>Private Medical - Approach to Financing and Choice of Carriers Majority of companies insure private medical with an insurer</vt:lpstr>
      <vt:lpstr>Private Medical – Who Pays for Coverage Most prevalent is for the company to pay all employee and dependant premiums…what is the rationale for these different contribution strategies?</vt:lpstr>
      <vt:lpstr>Private Medical – Cover Provided Inpatient and outpatient mental health care, outpatient care, and digital GP are frequently provided in the majority of plans</vt:lpstr>
      <vt:lpstr>Private Medical - Maternity Most companies do not provide maternity cover in the medical plan design</vt:lpstr>
      <vt:lpstr>Private Medical - Enhancements due to COVID-19 Most companies did not make changes to plan design due to COVID-19</vt:lpstr>
      <vt:lpstr>Dental - Overview Most members provide some form of dental benefit and the majority use a carrier to insure</vt:lpstr>
      <vt:lpstr>Dental - Employee Participation and Employee Cover Cost Sharing Most companies allow employees to choose to take out dental cover, and if they do so the company pays for the employee premiums</vt:lpstr>
      <vt:lpstr>Dental – Dependant Cover Cost Sharing Just over half of employers pay for part or all of the premiums</vt:lpstr>
      <vt:lpstr>Vision – Overview Vision benefit plan design is mainly aligned to health and safety requirements</vt:lpstr>
      <vt:lpstr>PowerPoint Presentation</vt:lpstr>
      <vt:lpstr>Employee Supplemental Life Assurance – Overview</vt:lpstr>
      <vt:lpstr>Employee Supplemental Life Assurance – Core Coverage 79% offer 4x eligible compensation</vt:lpstr>
      <vt:lpstr>Employee Supplemental Accident Assurance – Overview</vt:lpstr>
      <vt:lpstr>Employee Supplemental Accident Assurance Approach to insuring accident insurance</vt:lpstr>
      <vt:lpstr>Employee Supplemental Accident Assurance – Coverage Core coverage levels for company paid benefits vary</vt:lpstr>
      <vt:lpstr>Employee Critical Illness Insurance – Overview</vt:lpstr>
      <vt:lpstr>Employee Critical Illness Insurance Cost sharing &amp; benefit formula</vt:lpstr>
      <vt:lpstr>PowerPoint Presentation</vt:lpstr>
      <vt:lpstr>Short Term Disability – Overview</vt:lpstr>
      <vt:lpstr>Short Term Sickness Absence/Company Sick Pay Core coverage levels – 69% provide 100% of earnings</vt:lpstr>
      <vt:lpstr>Income Protection – Overview</vt:lpstr>
      <vt:lpstr>Income Protection – Approach to Insuring 85% use a carrier to insure income protection</vt:lpstr>
      <vt:lpstr>Income Protection – Core Coverage Levels 61% provide 75% of Earnings</vt:lpstr>
      <vt:lpstr>Income Protection – Maximum Duration 76% continue the benefit until retirement</vt:lpstr>
      <vt:lpstr>2021 UK Benchmark Survey</vt:lpstr>
      <vt:lpstr>Retirement Benefits - Overview Defined contribution structure is the norm</vt:lpstr>
      <vt:lpstr>Defined Contribution Plan - Employer Contributions Companies contribute above legal minimum, but most require employee contributions to the pension plan</vt:lpstr>
      <vt:lpstr>Defined Contribution Plan - Employee Contributions Most companies require employee contributions and match with a cap</vt:lpstr>
      <vt:lpstr>Alternative Provisions for Annual Allowance Tapering Nearly half of respondents provide an alternative pension benefit </vt:lpstr>
      <vt:lpstr>PowerPoint Presentation</vt:lpstr>
      <vt:lpstr>Wellbeing – Overview</vt:lpstr>
      <vt:lpstr>Wellbeing – Utilization Perceptions of mental health greatly impact wellness program utilization</vt:lpstr>
      <vt:lpstr>Wellbeing – Methods to Embed with other Programs Campaigns and webinars are widely used</vt:lpstr>
      <vt:lpstr>Wellbeing – Type of Programs Offered All companies offer some type of wellbeing program</vt:lpstr>
      <vt:lpstr>Wellbeing – Incentive for Participating Most companies do not offer incentives for participating in a well-being program</vt:lpstr>
      <vt:lpstr>Wellbeing – Financial Retirement planning tools &amp; calculators is the most prevalent program</vt:lpstr>
      <vt:lpstr>Wellbeing – Committee  Few companies have established a wellness committee. Why?</vt:lpstr>
      <vt:lpstr>2021 UK Benchmark Survey</vt:lpstr>
      <vt:lpstr>EAP – Overview</vt:lpstr>
      <vt:lpstr>EAP – Number of Sessions 6 is the most prevalent, irrespective of the approach</vt:lpstr>
      <vt:lpstr>EAP – Utilization 93% receive a utilization report from their vendor. What steps/success stories can you share about increasing EAP usage?</vt:lpstr>
      <vt:lpstr>EAP Services outside of EAP</vt:lpstr>
      <vt:lpstr>2021 UK Benchmark Survey</vt:lpstr>
      <vt:lpstr>Leaves – Types Offered  Most companies supplement 5 different leave types</vt:lpstr>
      <vt:lpstr>Annual Leave - Entitlements and Duration Most common approach is to provide 5 weeks per year of annual leave with no increase for tenure</vt:lpstr>
      <vt:lpstr>Annual Leave - Buying Most companies do not allow employees to buy additional annual leave</vt:lpstr>
      <vt:lpstr>Annual Leave – Selling Selling of annual leave is not a common plan design</vt:lpstr>
      <vt:lpstr>Sickness Absence - Overview Majority of SVEF members maintain sick pay for up to and including 26 weeks or 180 days</vt:lpstr>
      <vt:lpstr>Ordinary Maternity Leave Most companies maintain full pay for the full duration of Ordinary Maternity Leave (OML) </vt:lpstr>
      <vt:lpstr>Additional Maternity Leave Most members do not maintain full pay for Additional Maternity Leave </vt:lpstr>
      <vt:lpstr>Enhanced Paternity Leave Most companies provide leave duration above statutory amounts</vt:lpstr>
      <vt:lpstr>Parental Leave – Paid vs. Unpaid Most members do not pay for parental leave</vt:lpstr>
      <vt:lpstr>Shared Parental Leave Most apply only statutory shared parental leave pay (SPL)</vt:lpstr>
      <vt:lpstr>Adoption Leave - Duration Most companies pay adoption leave up to 26 weeks</vt:lpstr>
      <vt:lpstr>Other Time Away</vt:lpstr>
      <vt:lpstr>2021 UK Benchmark Survey</vt:lpstr>
      <vt:lpstr>Voluntary Benefits Cycle to work and health screenings most frequently reported voluntary benefits</vt:lpstr>
      <vt:lpstr>2021 UK Benchmark Survey</vt:lpstr>
      <vt:lpstr>Perks &amp; Allowances – Overview</vt:lpstr>
      <vt:lpstr>Perks &amp; Allowances – Offering (Excluding EAP) Rewards type perks and allowances are the most popular</vt:lpstr>
      <vt:lpstr>Perks &amp; Allowances Other perks &amp; allowances provided</vt:lpstr>
      <vt:lpstr>2021 UK Benchmark Survey</vt:lpstr>
      <vt:lpstr>Transportation - Benefits Car allowances are the most prevalent transportation benefit, and transportation policies are mainly reviewed on an ad-hoc basis</vt:lpstr>
      <vt:lpstr>Transportation Steps taken towards promoting a greener transportation program</vt:lpstr>
      <vt:lpstr>2021 UK Benchmark Survey</vt:lpstr>
      <vt:lpstr>UK Benchmark Survey Resources Available to SVEF Members Where to Find Them and How They are Used</vt:lpstr>
      <vt:lpstr>PowerPoint Presentation</vt:lpstr>
      <vt:lpstr>2021 UK Benchmark Survey</vt:lpstr>
      <vt:lpstr>Private Medical - Plan Design Most companies have only one medical plan design </vt:lpstr>
      <vt:lpstr>Private Medical - Part-time Employee Eligibility Most companies do not require a minimum number of hours for part-time employees to be eligible</vt:lpstr>
      <vt:lpstr>Private Medical - Deductibles and Maximum Cover Most plans do not have a deductible (excess) or a cap on the amount paid for hospital and/or surgical care </vt:lpstr>
      <vt:lpstr>Private Medical - Outpatient Benefits Most members do include outpatient treatment and services in their plan</vt:lpstr>
      <vt:lpstr>Vision – Financing and Vendors Approaches to financing of the benefit is equally split between self-insured, insured and eye voucher vendors</vt:lpstr>
      <vt:lpstr>Employee Supplemental Life Assurance – Coverage Levels Most companies provide only one</vt:lpstr>
      <vt:lpstr>Employee Supplemental Life Assurance – Eligible Compensation 73% use base salary only</vt:lpstr>
      <vt:lpstr>Employee Supplemental Life Assurance - Insurers</vt:lpstr>
      <vt:lpstr>Employee Supplemental Accident Assurance What’s covered &amp; eligible compensation</vt:lpstr>
      <vt:lpstr>Short Term Disability – Eligible Compensation 68% use base salary only</vt:lpstr>
      <vt:lpstr>Income Protection Disability benefits included &amp; definition of disability</vt:lpstr>
      <vt:lpstr>Income Protection – Eligible Compensation 70% use base salary only</vt:lpstr>
      <vt:lpstr>Income Protection – Insurers Used Canada Life and Unum have the largest book of business with SVEF members</vt:lpstr>
      <vt:lpstr>Wellness – Financial Well-Being 60% provide, mostly through webinars and online tools</vt:lpstr>
      <vt:lpstr>EAP – Covered Issues Most companies provide comprehensive EAP benefits</vt:lpstr>
      <vt:lpstr>EAP – Methods for Accessing EAP Almost all offer EAP through phone</vt:lpstr>
      <vt:lpstr>EAP - Providers 33% use Optum</vt:lpstr>
      <vt:lpstr>Annual Leave - Additional Leave for Tenure When granted, companies provide a median of 3.5 additional days leave for tenure for a median maximum leave of 28 days/5.6 weeks</vt:lpstr>
      <vt:lpstr>Perks &amp; Allowances – Service Awards 56% give an award every 5 years starting on year 5</vt:lpstr>
      <vt:lpstr>Transportation - Car Allowance Amounts Car allowance eligibility and amounts are based on job level and market competitiveness</vt:lpstr>
      <vt:lpstr>Transportation – Responsible Departments Benefits and HR teams mainly manage the transportation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Silicon Valley Employers Forum (SVEF)  2020 China Survey</dc:title>
  <dc:creator>Barbara Thompson</dc:creator>
  <cp:lastModifiedBy>Matt Gismondi</cp:lastModifiedBy>
  <cp:revision>455</cp:revision>
  <dcterms:created xsi:type="dcterms:W3CDTF">2021-11-12T18:17:58Z</dcterms:created>
  <dcterms:modified xsi:type="dcterms:W3CDTF">2021-12-09T16:39:00Z</dcterms:modified>
</cp:coreProperties>
</file>