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9.xml" ContentType="application/vnd.openxmlformats-officedocument.presentationml.notesSlide+xml"/>
  <Override PartName="/ppt/charts/chart2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7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34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5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6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37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43.xml" ContentType="application/vnd.openxmlformats-officedocument.presentationml.notesSlid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46.xml" ContentType="application/vnd.openxmlformats-officedocument.presentationml.notesSlid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49.xml" ContentType="application/vnd.openxmlformats-officedocument.presentationml.notesSlid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0.xml" ContentType="application/vnd.openxmlformats-officedocument.presentationml.notesSlid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1.xml" ContentType="application/vnd.openxmlformats-officedocument.presentationml.notesSlid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5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4.xml" ContentType="application/vnd.openxmlformats-officedocument.presentationml.notesSlid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drawings/drawing2.xml" ContentType="application/vnd.openxmlformats-officedocument.drawingml.chartshapes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drawings/drawing3.xml" ContentType="application/vnd.openxmlformats-officedocument.drawingml.chartshape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76.xml" ContentType="application/vnd.openxmlformats-officedocument.presentationml.notesSlid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4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5.xml" ContentType="application/vnd.openxmlformats-officedocument.drawingml.chartshapes+xml"/>
  <Override PartName="/ppt/notesSlides/notesSlide77.xml" ContentType="application/vnd.openxmlformats-officedocument.presentationml.notesSlid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drawings/drawing6.xml" ContentType="application/vnd.openxmlformats-officedocument.drawingml.chartshape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  <p:sldMasterId id="2147483700" r:id="rId5"/>
    <p:sldMasterId id="2147483712" r:id="rId6"/>
    <p:sldMasterId id="2147483724" r:id="rId7"/>
  </p:sldMasterIdLst>
  <p:notesMasterIdLst>
    <p:notesMasterId r:id="rId91"/>
  </p:notesMasterIdLst>
  <p:sldIdLst>
    <p:sldId id="614" r:id="rId8"/>
    <p:sldId id="365" r:id="rId9"/>
    <p:sldId id="334" r:id="rId10"/>
    <p:sldId id="264" r:id="rId11"/>
    <p:sldId id="636" r:id="rId12"/>
    <p:sldId id="269" r:id="rId13"/>
    <p:sldId id="257" r:id="rId14"/>
    <p:sldId id="256" r:id="rId15"/>
    <p:sldId id="258" r:id="rId16"/>
    <p:sldId id="259" r:id="rId17"/>
    <p:sldId id="361" r:id="rId18"/>
    <p:sldId id="637" r:id="rId19"/>
    <p:sldId id="496" r:id="rId20"/>
    <p:sldId id="495" r:id="rId21"/>
    <p:sldId id="497" r:id="rId22"/>
    <p:sldId id="498" r:id="rId23"/>
    <p:sldId id="499" r:id="rId24"/>
    <p:sldId id="501" r:id="rId25"/>
    <p:sldId id="500" r:id="rId26"/>
    <p:sldId id="502" r:id="rId27"/>
    <p:sldId id="503" r:id="rId28"/>
    <p:sldId id="504" r:id="rId29"/>
    <p:sldId id="505" r:id="rId30"/>
    <p:sldId id="506" r:id="rId31"/>
    <p:sldId id="508" r:id="rId32"/>
    <p:sldId id="436" r:id="rId33"/>
    <p:sldId id="494" r:id="rId34"/>
    <p:sldId id="477" r:id="rId35"/>
    <p:sldId id="476" r:id="rId36"/>
    <p:sldId id="601" r:id="rId37"/>
    <p:sldId id="507" r:id="rId38"/>
    <p:sldId id="602" r:id="rId39"/>
    <p:sldId id="603" r:id="rId40"/>
    <p:sldId id="604" r:id="rId41"/>
    <p:sldId id="605" r:id="rId42"/>
    <p:sldId id="607" r:id="rId43"/>
    <p:sldId id="608" r:id="rId44"/>
    <p:sldId id="611" r:id="rId45"/>
    <p:sldId id="440" r:id="rId46"/>
    <p:sldId id="615" r:id="rId47"/>
    <p:sldId id="616" r:id="rId48"/>
    <p:sldId id="613" r:id="rId49"/>
    <p:sldId id="617" r:id="rId50"/>
    <p:sldId id="618" r:id="rId51"/>
    <p:sldId id="619" r:id="rId52"/>
    <p:sldId id="620" r:id="rId53"/>
    <p:sldId id="622" r:id="rId54"/>
    <p:sldId id="627" r:id="rId55"/>
    <p:sldId id="628" r:id="rId56"/>
    <p:sldId id="629" r:id="rId57"/>
    <p:sldId id="623" r:id="rId58"/>
    <p:sldId id="624" r:id="rId59"/>
    <p:sldId id="625" r:id="rId60"/>
    <p:sldId id="626" r:id="rId61"/>
    <p:sldId id="630" r:id="rId62"/>
    <p:sldId id="396" r:id="rId63"/>
    <p:sldId id="509" r:id="rId64"/>
    <p:sldId id="510" r:id="rId65"/>
    <p:sldId id="394" r:id="rId66"/>
    <p:sldId id="444" r:id="rId67"/>
    <p:sldId id="610" r:id="rId68"/>
    <p:sldId id="487" r:id="rId69"/>
    <p:sldId id="580" r:id="rId70"/>
    <p:sldId id="451" r:id="rId71"/>
    <p:sldId id="453" r:id="rId72"/>
    <p:sldId id="612" r:id="rId73"/>
    <p:sldId id="445" r:id="rId74"/>
    <p:sldId id="398" r:id="rId75"/>
    <p:sldId id="455" r:id="rId76"/>
    <p:sldId id="489" r:id="rId77"/>
    <p:sldId id="567" r:id="rId78"/>
    <p:sldId id="458" r:id="rId79"/>
    <p:sldId id="631" r:id="rId80"/>
    <p:sldId id="511" r:id="rId81"/>
    <p:sldId id="632" r:id="rId82"/>
    <p:sldId id="638" r:id="rId83"/>
    <p:sldId id="633" r:id="rId84"/>
    <p:sldId id="362" r:id="rId85"/>
    <p:sldId id="634" r:id="rId86"/>
    <p:sldId id="461" r:id="rId87"/>
    <p:sldId id="582" r:id="rId88"/>
    <p:sldId id="397" r:id="rId89"/>
    <p:sldId id="583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DDA45C-3BC7-2018-30D7-62832082F573}" name="Arianna Dean" initials="AD" userId="S::adean@sveforum.org::6824442c-641a-43be-a528-14b681031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85899" autoAdjust="0"/>
  </p:normalViewPr>
  <p:slideViewPr>
    <p:cSldViewPr snapToGrid="0">
      <p:cViewPr>
        <p:scale>
          <a:sx n="100" d="100"/>
          <a:sy n="100" d="100"/>
        </p:scale>
        <p:origin x="9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651"/>
    </p:cViewPr>
  </p:sorterViewPr>
  <p:notesViewPr>
    <p:cSldViewPr snapToGrid="0">
      <p:cViewPr>
        <p:scale>
          <a:sx n="80" d="100"/>
          <a:sy n="80" d="100"/>
        </p:scale>
        <p:origin x="4368" y="48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ableStyles" Target="tableStyle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18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microsoft.com/office/2011/relationships/chartColorStyle" Target="colors1.xml"/><Relationship Id="rId16" Type="http://schemas.openxmlformats.org/officeDocument/2006/relationships/image" Target="../media/image23.jpg"/><Relationship Id="rId1" Type="http://schemas.microsoft.com/office/2011/relationships/chartStyle" Target="style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nna%20Dean\Desktop\Analytics\Canada%20and%20Singapore%20Summary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ine\AppData\Local\Box\Box%20Edit\Documents\GWF81lwQaECDKTQW9vQQ1w==\2022%20Canada%20Benchmark%20Survey%20Master%20File%20-%20KD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nna%20Dean\Desktop\Analytics\Canada%20and%20Singapore%20Summary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ine\AppData\Local\Box\Box%20Edit\Documents\GWF81lwQaECDKTQW9vQQ1w==\2022%20Canada%20Benchmark%20Survey%20Master%20File%20-%20KD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ine\AppData\Local\Box\Box%20Edit\Documents\GWF81lwQaECDKTQW9vQQ1w==\2022%20Canada%20Benchmark%20Survey%20Master%20File%20-%20KD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AppData\Local\Box\Box%20Edit\Documents\GWF81lwQaECDKTQW9vQQ1w==\2022%20Canada%20Benchmark%20Survey%20Master%20File%20-%20KD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ne\Box\SVEF\3.%20Benchmarking\Country%20Surveys\Canada%20&amp;%20Singapore\2022%20Canada%20&amp;%20Singapore\Canada\Reporting\Master%20File\2022%20Canada%20Benchmark%20Survey%20Master%20File%20-%20KD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chartUserShapes" Target="../drawings/drawing2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chartUserShapes" Target="../drawings/drawing3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anna%20Dean\Desktop\Analytics\Canada%20and%20Singapore%20Summary%20Presentation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My%20Box%20Notes\Speedometer%20Matt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4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My%20Box%20Notes\Speedometer%20Matt.xlsx" TargetMode="Externa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chartUserShapes" Target="../drawings/drawing5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My%20Box%20Notes\Speedometer%20Matt.xlsx" TargetMode="Externa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chartUserShapes" Target="../drawings/drawing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%20Gismondi\Box\SVEF\3.%20Benchmarking\Country%20Surveys\Canada%20&amp;%20Singapore\2022%20Canada%20&amp;%20Singapore\Canada\Summary%20Presentation\Analysis\2022%20Canada%20Analysis%20-%20M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rianna%20Dean\Desktop\Analytics\Canada%20and%20Singapore%20Summary%20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1-4050-4A5F-AEA2-52B85BB161A6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3-4050-4A5F-AEA2-52B85BB161A6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5-4050-4A5F-AEA2-52B85BB161A6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7-4050-4A5F-AEA2-52B85BB161A6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9-4050-4A5F-AEA2-52B85BB161A6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B-4050-4A5F-AEA2-52B85BB161A6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D-4050-4A5F-AEA2-52B85BB161A6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F-4050-4A5F-AEA2-52B85BB161A6}"/>
              </c:ext>
            </c:extLst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11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11-4050-4A5F-AEA2-52B85BB161A6}"/>
              </c:ext>
            </c:extLst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12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13-4050-4A5F-AEA2-52B85BB161A6}"/>
              </c:ext>
            </c:extLst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1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15-4050-4A5F-AEA2-52B85BB161A6}"/>
              </c:ext>
            </c:extLst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14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17-4050-4A5F-AEA2-52B85BB161A6}"/>
              </c:ext>
            </c:extLst>
          </c:dPt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15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19-4050-4A5F-AEA2-52B85BB161A6}"/>
              </c:ext>
            </c:extLst>
          </c:dPt>
          <c:dPt>
            <c:idx val="13"/>
            <c:invertIfNegative val="0"/>
            <c:bubble3D val="0"/>
            <c:spPr>
              <a:blipFill>
                <a:blip xmlns:r="http://schemas.openxmlformats.org/officeDocument/2006/relationships" r:embed="rId16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1E-4050-4A5F-AEA2-52B85BB161A6}"/>
              </c:ext>
            </c:extLst>
          </c:dPt>
          <c:dPt>
            <c:idx val="14"/>
            <c:invertIfNegative val="0"/>
            <c:bubble3D val="0"/>
            <c:spPr>
              <a:blipFill>
                <a:blip xmlns:r="http://schemas.openxmlformats.org/officeDocument/2006/relationships" r:embed="rId17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1B-4050-4A5F-AEA2-52B85BB161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Summary!$A$2:$A$16</c:f>
              <c:strCache>
                <c:ptCount val="15"/>
                <c:pt idx="0">
                  <c:v>Dental</c:v>
                </c:pt>
                <c:pt idx="1">
                  <c:v>Life Insurance</c:v>
                </c:pt>
                <c:pt idx="2">
                  <c:v>Supplemental Medical</c:v>
                </c:pt>
                <c:pt idx="3">
                  <c:v>Vision</c:v>
                </c:pt>
                <c:pt idx="4">
                  <c:v>AD&amp;D</c:v>
                </c:pt>
                <c:pt idx="5">
                  <c:v>Supplemental Retirement</c:v>
                </c:pt>
                <c:pt idx="6">
                  <c:v>Perks &amp; Allowances</c:v>
                </c:pt>
                <c:pt idx="7">
                  <c:v>Supplemental LTD</c:v>
                </c:pt>
                <c:pt idx="8">
                  <c:v>Supplemental STD</c:v>
                </c:pt>
                <c:pt idx="9">
                  <c:v>Health Care Spending Account</c:v>
                </c:pt>
                <c:pt idx="10">
                  <c:v>Critical Illness</c:v>
                </c:pt>
                <c:pt idx="11">
                  <c:v>Voluntary Benefits</c:v>
                </c:pt>
                <c:pt idx="12">
                  <c:v>Transportation Benefits</c:v>
                </c:pt>
                <c:pt idx="13">
                  <c:v>Flexible Benefits</c:v>
                </c:pt>
                <c:pt idx="14">
                  <c:v>Supplemental TPD</c:v>
                </c:pt>
              </c:strCache>
            </c:strRef>
          </c:cat>
          <c:val>
            <c:numRef>
              <c:f>Summary!$B$2:$B$16</c:f>
              <c:numCache>
                <c:formatCode>0%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0.9838709677419355</c:v>
                </c:pt>
                <c:pt idx="3">
                  <c:v>0.95161290322580649</c:v>
                </c:pt>
                <c:pt idx="4">
                  <c:v>0.91935483870967738</c:v>
                </c:pt>
                <c:pt idx="5">
                  <c:v>0.91935483870967738</c:v>
                </c:pt>
                <c:pt idx="6">
                  <c:v>0.90322580645161288</c:v>
                </c:pt>
                <c:pt idx="7">
                  <c:v>0.87096774193548387</c:v>
                </c:pt>
                <c:pt idx="8">
                  <c:v>0.87096774193548387</c:v>
                </c:pt>
                <c:pt idx="9">
                  <c:v>0.30645161290322581</c:v>
                </c:pt>
                <c:pt idx="10">
                  <c:v>0.22580645161290322</c:v>
                </c:pt>
                <c:pt idx="11">
                  <c:v>0.17741935483870969</c:v>
                </c:pt>
                <c:pt idx="12">
                  <c:v>0.12903225806451613</c:v>
                </c:pt>
                <c:pt idx="13">
                  <c:v>8.0645161290322578E-2</c:v>
                </c:pt>
                <c:pt idx="14">
                  <c:v>4.8387096774193547E-2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050-4A5F-AEA2-52B85BB161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4035952"/>
        <c:axId val="1479701680"/>
      </c:barChart>
      <c:catAx>
        <c:axId val="125403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701680"/>
        <c:crosses val="autoZero"/>
        <c:auto val="1"/>
        <c:lblAlgn val="ctr"/>
        <c:lblOffset val="100"/>
        <c:noMultiLvlLbl val="0"/>
      </c:catAx>
      <c:valAx>
        <c:axId val="14797016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03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18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Orthodontia Eligibility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D-4542-A04B-E82AB8ED5AA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8D-4542-A04B-E82AB8ED5AA9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8D-4542-A04B-E82AB8ED5A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Den!$E$28:$E$29</c:f>
              <c:strCache>
                <c:ptCount val="2"/>
                <c:pt idx="0">
                  <c:v>Adults</c:v>
                </c:pt>
                <c:pt idx="1">
                  <c:v>Children</c:v>
                </c:pt>
              </c:strCache>
            </c:strRef>
          </c:cat>
          <c:val>
            <c:numRef>
              <c:f>Den!$F$28:$F$29</c:f>
              <c:numCache>
                <c:formatCode>0%</c:formatCode>
                <c:ptCount val="2"/>
                <c:pt idx="0">
                  <c:v>0.47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D-4542-A04B-E82AB8ED5A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72747343"/>
        <c:axId val="1772750255"/>
      </c:barChart>
      <c:catAx>
        <c:axId val="1772747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750255"/>
        <c:crosses val="autoZero"/>
        <c:auto val="1"/>
        <c:lblAlgn val="ctr"/>
        <c:lblOffset val="100"/>
        <c:noMultiLvlLbl val="0"/>
      </c:catAx>
      <c:valAx>
        <c:axId val="1772750255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74734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2145330614586"/>
          <c:y val="0.10207511325442058"/>
          <c:w val="0.70172047790695058"/>
          <c:h val="0.7958497734911588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7F-4EF2-8D84-95967C3817AA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7F-4EF2-8D84-95967C3817AA}"/>
              </c:ext>
            </c:extLst>
          </c:dPt>
          <c:val>
            <c:numRef>
              <c:f>Den!$O$3:$O$4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7F-4EF2-8D84-95967C381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87-4F81-AC3D-A120558923DF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87-4F81-AC3D-A120558923DF}"/>
              </c:ext>
            </c:extLst>
          </c:dPt>
          <c:val>
            <c:numRef>
              <c:f>Den!$Z$3:$Z$4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87-4F81-AC3D-A12055892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88-44C1-AC24-E8ACEF935E13}"/>
              </c:ext>
            </c:extLst>
          </c:dPt>
          <c:val>
            <c:numRef>
              <c:f>Den!$T$17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88-44C1-AC24-E8ACEF935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Den!$A$73:$A$82</c:f>
              <c:strCache>
                <c:ptCount val="10"/>
                <c:pt idx="0">
                  <c:v>Other</c:v>
                </c:pt>
                <c:pt idx="1">
                  <c:v>Gingivectomy </c:v>
                </c:pt>
                <c:pt idx="2">
                  <c:v>Medically necessary </c:v>
                </c:pt>
                <c:pt idx="3">
                  <c:v>Root canal </c:v>
                </c:pt>
                <c:pt idx="4">
                  <c:v>Periodontics </c:v>
                </c:pt>
                <c:pt idx="5">
                  <c:v>Orthodontics </c:v>
                </c:pt>
                <c:pt idx="6">
                  <c:v>Endodontics </c:v>
                </c:pt>
                <c:pt idx="7">
                  <c:v>Crown – porcelain with metal </c:v>
                </c:pt>
                <c:pt idx="8">
                  <c:v>Amalgam filling </c:v>
                </c:pt>
                <c:pt idx="9">
                  <c:v>Diagnostic and preventive</c:v>
                </c:pt>
              </c:strCache>
            </c:strRef>
          </c:cat>
          <c:val>
            <c:numRef>
              <c:f>Den!$B$73:$B$82</c:f>
              <c:numCache>
                <c:formatCode>0%</c:formatCode>
                <c:ptCount val="10"/>
                <c:pt idx="0">
                  <c:v>0.06</c:v>
                </c:pt>
                <c:pt idx="1">
                  <c:v>0.37</c:v>
                </c:pt>
                <c:pt idx="2">
                  <c:v>0.69</c:v>
                </c:pt>
                <c:pt idx="3">
                  <c:v>0.89</c:v>
                </c:pt>
                <c:pt idx="4">
                  <c:v>0.89</c:v>
                </c:pt>
                <c:pt idx="5">
                  <c:v>0.89</c:v>
                </c:pt>
                <c:pt idx="6">
                  <c:v>0.9</c:v>
                </c:pt>
                <c:pt idx="7">
                  <c:v>0.9</c:v>
                </c:pt>
                <c:pt idx="8">
                  <c:v>0.92</c:v>
                </c:pt>
                <c:pt idx="9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D9-4F91-8C06-E85D05B28A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41276320"/>
        <c:axId val="1041281312"/>
      </c:barChart>
      <c:catAx>
        <c:axId val="104127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281312"/>
        <c:crosses val="autoZero"/>
        <c:auto val="1"/>
        <c:lblAlgn val="ctr"/>
        <c:lblOffset val="100"/>
        <c:noMultiLvlLbl val="0"/>
      </c:catAx>
      <c:valAx>
        <c:axId val="104128131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27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Approach to Insuring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B8-411C-B719-5E9FE6C77B0E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B8-411C-B719-5E9FE6C77B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Den!$D$45:$D$46</c:f>
              <c:strCache>
                <c:ptCount val="2"/>
                <c:pt idx="0">
                  <c:v>Carrier insured</c:v>
                </c:pt>
                <c:pt idx="1">
                  <c:v>Self-insured</c:v>
                </c:pt>
              </c:strCache>
            </c:strRef>
          </c:cat>
          <c:val>
            <c:numRef>
              <c:f>Den!$E$45:$E$46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B8-411C-B719-5E9FE6C77B0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0B-4924-A02B-184F9C8BB2A6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0B-4924-A02B-184F9C8BB2A6}"/>
              </c:ext>
            </c:extLst>
          </c:dPt>
          <c:val>
            <c:numRef>
              <c:f>Vis!$V$2:$V$3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0B-4924-A02B-184F9C8BB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A2-457B-A747-D89AC80D52A5}"/>
              </c:ext>
            </c:extLst>
          </c:dPt>
          <c:val>
            <c:numRef>
              <c:f>Den!$T$17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A2-457B-A747-D89AC80D5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8D-42F1-AE6F-F85038AB8DC7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8D-42F1-AE6F-F85038AB8DC7}"/>
              </c:ext>
            </c:extLst>
          </c:dPt>
          <c:val>
            <c:numRef>
              <c:f>Vis!$V$2:$V$3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8D-42F1-AE6F-F85038AB8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2145330614586"/>
          <c:y val="0.10207511325442058"/>
          <c:w val="0.70172047790695058"/>
          <c:h val="0.7958497734911588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21-4C48-BE71-45E34FEBDD50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21-4C48-BE71-45E34FEBDD50}"/>
              </c:ext>
            </c:extLst>
          </c:dPt>
          <c:val>
            <c:numRef>
              <c:f>Den!$O$3:$O$4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21-4C48-BE71-45E34FEBD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Gender Distribution</a:t>
            </a:r>
          </a:p>
        </c:rich>
      </c:tx>
      <c:layout>
        <c:manualLayout>
          <c:xMode val="edge"/>
          <c:yMode val="edge"/>
          <c:x val="0.2774907231643392"/>
          <c:y val="7.4489282387956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'Canada Demographics'!$E$9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36-4610-B314-5BA5890263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36-4610-B314-5BA5890263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36-4610-B314-5BA5890263E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36-4610-B314-5BA5890263E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36-4610-B314-5BA5890263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36-4610-B314-5BA5890263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'Canada Demographics'!$D$10:$D$12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Nonbinary</c:v>
                </c:pt>
              </c:strCache>
            </c:strRef>
          </c:cat>
          <c:val>
            <c:numRef>
              <c:f>'Canada Demographics'!$E$10:$E$12</c:f>
              <c:numCache>
                <c:formatCode>0%</c:formatCode>
                <c:ptCount val="3"/>
                <c:pt idx="0">
                  <c:v>0.72</c:v>
                </c:pt>
                <c:pt idx="1">
                  <c:v>0.24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36-4610-B314-5BA5890263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76159348207098"/>
          <c:y val="9.9261048742361802E-2"/>
          <c:w val="0.53431860167685097"/>
          <c:h val="0.80147790251527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6F-4958-8666-78D83ECEAB16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6F-4958-8666-78D83ECEAB16}"/>
              </c:ext>
            </c:extLst>
          </c:dPt>
          <c:val>
            <c:numRef>
              <c:f>Vis!$L$3:$L$4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6F-4958-8666-78D83ECEA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Coverage Included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9F-433F-BEEE-3003A6EA64E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39F-433F-BEEE-3003A6EA64E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9F-433F-BEEE-3003A6EA64E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9F-433F-BEEE-3003A6EA64E9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39F-433F-BEEE-3003A6EA64E9}"/>
              </c:ext>
            </c:extLst>
          </c:dPt>
          <c:dPt>
            <c:idx val="5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39F-433F-BEEE-3003A6EA64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'[2022 Canada Analysis - MG.xlsx]Vis'!$O$25:$O$30</c:f>
              <c:strCache>
                <c:ptCount val="6"/>
                <c:pt idx="0">
                  <c:v>Basic lenses</c:v>
                </c:pt>
                <c:pt idx="1">
                  <c:v>Contacts</c:v>
                </c:pt>
                <c:pt idx="2">
                  <c:v>Exam</c:v>
                </c:pt>
                <c:pt idx="3">
                  <c:v>Frames</c:v>
                </c:pt>
                <c:pt idx="4">
                  <c:v>Other</c:v>
                </c:pt>
                <c:pt idx="5">
                  <c:v>Visual Display Unit (VDU)</c:v>
                </c:pt>
              </c:strCache>
            </c:strRef>
          </c:cat>
          <c:val>
            <c:numRef>
              <c:f>'[2022 Canada Analysis - MG.xlsx]Vis'!$P$25:$P$30</c:f>
              <c:numCache>
                <c:formatCode>0%</c:formatCode>
                <c:ptCount val="6"/>
                <c:pt idx="0">
                  <c:v>0.97</c:v>
                </c:pt>
                <c:pt idx="1">
                  <c:v>0.97</c:v>
                </c:pt>
                <c:pt idx="2">
                  <c:v>0.97</c:v>
                </c:pt>
                <c:pt idx="3">
                  <c:v>0.85</c:v>
                </c:pt>
                <c:pt idx="4">
                  <c:v>0.14000000000000001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F-433F-BEEE-3003A6EA64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2450336"/>
        <c:axId val="1042452416"/>
      </c:barChart>
      <c:catAx>
        <c:axId val="104245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452416"/>
        <c:crosses val="autoZero"/>
        <c:auto val="1"/>
        <c:lblAlgn val="ctr"/>
        <c:lblOffset val="100"/>
        <c:noMultiLvlLbl val="0"/>
      </c:catAx>
      <c:valAx>
        <c:axId val="10424524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45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Approach to Insuring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BC-41E9-B3A4-C4D3D9CC2B8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BC-41E9-B3A4-C4D3D9CC2B8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BC-41E9-B3A4-C4D3D9CC2B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Vis!$R$47:$R$49</c:f>
              <c:strCache>
                <c:ptCount val="3"/>
                <c:pt idx="0">
                  <c:v>Carrier insured</c:v>
                </c:pt>
                <c:pt idx="1">
                  <c:v>Self-insured</c:v>
                </c:pt>
                <c:pt idx="2">
                  <c:v>Other</c:v>
                </c:pt>
              </c:strCache>
            </c:strRef>
          </c:cat>
          <c:val>
            <c:numRef>
              <c:f>Vis!$S$47:$S$49</c:f>
              <c:numCache>
                <c:formatCode>0%</c:formatCode>
                <c:ptCount val="3"/>
                <c:pt idx="0">
                  <c:v>0.66</c:v>
                </c:pt>
                <c:pt idx="1">
                  <c:v>0.32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BC-41E9-B3A4-C4D3D9CC2B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Eligible Dependents</a:t>
            </a:r>
          </a:p>
        </c:rich>
      </c:tx>
      <c:layout>
        <c:manualLayout>
          <c:xMode val="edge"/>
          <c:yMode val="edge"/>
          <c:x val="0.40640754738218993"/>
          <c:y val="2.9089792424705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894897933996495"/>
          <c:w val="0.93888888888888888"/>
          <c:h val="0.696414484239626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AA-42CA-822B-C55A2984E09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AA-42CA-822B-C55A2984E09C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AA-42CA-822B-C55A2984E09C}"/>
              </c:ext>
            </c:extLst>
          </c:dPt>
          <c:dLbls>
            <c:dLbl>
              <c:idx val="0"/>
              <c:layout>
                <c:manualLayout>
                  <c:x val="-1.6834822357712386E-17"/>
                  <c:y val="1.25391849529780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A-42CA-822B-C55A2984E0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Life'!$A$5:$A$7</c:f>
              <c:strCache>
                <c:ptCount val="3"/>
                <c:pt idx="0">
                  <c:v>Spouse</c:v>
                </c:pt>
                <c:pt idx="1">
                  <c:v>Children</c:v>
                </c:pt>
                <c:pt idx="2">
                  <c:v>Common-law partner</c:v>
                </c:pt>
              </c:strCache>
            </c:strRef>
          </c:cat>
          <c:val>
            <c:numRef>
              <c:f>'Graphs Life'!$C$5:$C$7</c:f>
              <c:numCache>
                <c:formatCode>0%</c:formatCode>
                <c:ptCount val="3"/>
                <c:pt idx="0">
                  <c:v>1</c:v>
                </c:pt>
                <c:pt idx="1">
                  <c:v>0.97142857142857142</c:v>
                </c:pt>
                <c:pt idx="2">
                  <c:v>0.91428571428571426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AA-42CA-822B-C55A2984E0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74766303"/>
        <c:axId val="1074767135"/>
      </c:barChart>
      <c:catAx>
        <c:axId val="107476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767135"/>
        <c:crosses val="autoZero"/>
        <c:auto val="1"/>
        <c:lblAlgn val="ctr"/>
        <c:lblOffset val="100"/>
        <c:noMultiLvlLbl val="0"/>
      </c:catAx>
      <c:valAx>
        <c:axId val="1074767135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7476630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9.7222222222222224E-2"/>
          <c:w val="0.93888888888888888"/>
          <c:h val="0.7445217264508603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A9-4951-B176-41C4533FD8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A9-4951-B176-41C4533FD863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A9-4951-B176-41C4533FD86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A9-4951-B176-41C4533FD86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AA9-4951-B176-41C4533FD863}"/>
              </c:ext>
            </c:extLst>
          </c:dPt>
          <c:dLbls>
            <c:dLbl>
              <c:idx val="0"/>
              <c:layout>
                <c:manualLayout>
                  <c:x val="0"/>
                  <c:y val="1.14285714285714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A9-4951-B176-41C4533FD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Life'!$F$3:$F$8</c:f>
              <c:strCache>
                <c:ptCount val="6"/>
                <c:pt idx="0">
                  <c:v>Base</c:v>
                </c:pt>
                <c:pt idx="1">
                  <c:v>Commissions</c:v>
                </c:pt>
                <c:pt idx="2">
                  <c:v>Bonus</c:v>
                </c:pt>
                <c:pt idx="3">
                  <c:v>Overtime</c:v>
                </c:pt>
                <c:pt idx="4">
                  <c:v>Allowance</c:v>
                </c:pt>
                <c:pt idx="5">
                  <c:v>Target incentive</c:v>
                </c:pt>
              </c:strCache>
            </c:strRef>
          </c:cat>
          <c:val>
            <c:numRef>
              <c:f>'Graphs Life'!$H$3:$H$8</c:f>
              <c:numCache>
                <c:formatCode>0%</c:formatCode>
                <c:ptCount val="6"/>
                <c:pt idx="0">
                  <c:v>1</c:v>
                </c:pt>
                <c:pt idx="1">
                  <c:v>0.4576271186440678</c:v>
                </c:pt>
                <c:pt idx="2">
                  <c:v>0.2711864406779661</c:v>
                </c:pt>
                <c:pt idx="3">
                  <c:v>0.15254237288135594</c:v>
                </c:pt>
                <c:pt idx="4">
                  <c:v>5.0847457627118647E-2</c:v>
                </c:pt>
                <c:pt idx="5">
                  <c:v>3.3898305084745763E-2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AA9-4951-B176-41C4533FD8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69665519"/>
        <c:axId val="1069665935"/>
      </c:barChart>
      <c:catAx>
        <c:axId val="106966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65935"/>
        <c:crosses val="autoZero"/>
        <c:auto val="1"/>
        <c:lblAlgn val="ctr"/>
        <c:lblOffset val="100"/>
        <c:noMultiLvlLbl val="0"/>
      </c:catAx>
      <c:valAx>
        <c:axId val="1069665935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966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D3-4051-B780-8F6227F49C1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D3-4051-B780-8F6227F49C11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D3-4051-B780-8F6227F49C11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D3-4051-B780-8F6227F49C11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D3-4051-B780-8F6227F49C1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7D3-4051-B780-8F6227F49C1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7D3-4051-B780-8F6227F49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Life'!$K$1:$K$5</c:f>
              <c:strCache>
                <c:ptCount val="5"/>
                <c:pt idx="0">
                  <c:v>1X</c:v>
                </c:pt>
                <c:pt idx="1">
                  <c:v>2X</c:v>
                </c:pt>
                <c:pt idx="2">
                  <c:v>2.5X</c:v>
                </c:pt>
                <c:pt idx="3">
                  <c:v>3X</c:v>
                </c:pt>
                <c:pt idx="4">
                  <c:v>4X</c:v>
                </c:pt>
              </c:strCache>
            </c:strRef>
          </c:cat>
          <c:val>
            <c:numRef>
              <c:f>'Graphs Life'!$L$1:$L$5</c:f>
              <c:numCache>
                <c:formatCode>0%</c:formatCode>
                <c:ptCount val="5"/>
                <c:pt idx="0">
                  <c:v>4.9180327868852458E-2</c:v>
                </c:pt>
                <c:pt idx="1">
                  <c:v>0.85245901639344257</c:v>
                </c:pt>
                <c:pt idx="2">
                  <c:v>1.6393442622950821E-2</c:v>
                </c:pt>
                <c:pt idx="3">
                  <c:v>6.5573770491803282E-2</c:v>
                </c:pt>
                <c:pt idx="4">
                  <c:v>1.6393442622950821E-2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7D3-4051-B780-8F6227F49C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Employees can purchase employee life insurance coverage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45-4B54-B466-4F4B84EC494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45-4B54-B466-4F4B84EC4946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5-4B54-B466-4F4B84EC494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E45-4B54-B466-4F4B84EC494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E45-4B54-B466-4F4B84EC4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Dep &amp; Opt Life'!$C$18:$C$20</c:f>
              <c:numCache>
                <c:formatCode>0%</c:formatCode>
                <c:ptCount val="3"/>
                <c:pt idx="0">
                  <c:v>0.64516129032258063</c:v>
                </c:pt>
                <c:pt idx="1">
                  <c:v>0.33870967741935482</c:v>
                </c:pt>
                <c:pt idx="2">
                  <c:v>1.6129032258064516E-2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45-4B54-B466-4F4B84EC494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Employees can purchase dependent life insurance coverage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885-41D1-B007-8E96D8DDD0C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885-41D1-B007-8E96D8DDD0C0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885-41D1-B007-8E96D8DDD0C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885-41D1-B007-8E96D8DDD0C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885-41D1-B007-8E96D8DDD0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Life'!$E$18:$E$20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Dep &amp; Opt Life'!$G$18:$G$20</c:f>
              <c:numCache>
                <c:formatCode>0%</c:formatCode>
                <c:ptCount val="3"/>
                <c:pt idx="0">
                  <c:v>0.73770491803278693</c:v>
                </c:pt>
                <c:pt idx="1">
                  <c:v>0.24590163934426229</c:v>
                </c:pt>
                <c:pt idx="2">
                  <c:v>1.6393442622950821E-2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85-41D1-B007-8E96D8DDD0C0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08-A885-41D1-B007-8E96D8DDD0C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A-A885-41D1-B007-8E96D8DDD0C0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0C-A885-41D1-B007-8E96D8DDD0C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885-41D1-B007-8E96D8DDD0C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885-41D1-B007-8E96D8DDD0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Life'!$E$18:$E$20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Dep &amp; Opt Life'!$C$18:$C$20</c:f>
              <c:numCache>
                <c:formatCode>0%</c:formatCode>
                <c:ptCount val="3"/>
                <c:pt idx="0">
                  <c:v>0.64516129032258063</c:v>
                </c:pt>
                <c:pt idx="1">
                  <c:v>0.33870967741935482</c:v>
                </c:pt>
                <c:pt idx="2">
                  <c:v>1.6129032258064516E-2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885-41D1-B007-8E96D8DDD0C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Coverage Included</a:t>
            </a:r>
          </a:p>
        </c:rich>
      </c:tx>
      <c:layout>
        <c:manualLayout>
          <c:xMode val="edge"/>
          <c:yMode val="edge"/>
          <c:x val="0.39404279282506149"/>
          <c:y val="3.396536801566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698328935795952E-2"/>
          <c:y val="0.16802168021680217"/>
          <c:w val="0.92260334212840811"/>
          <c:h val="0.6467029426199774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16-4500-9E35-869EDBA46E0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16-4500-9E35-869EDBA46E0F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016-4500-9E35-869EDBA46E0F}"/>
              </c:ext>
            </c:extLst>
          </c:dPt>
          <c:dLbls>
            <c:dLbl>
              <c:idx val="0"/>
              <c:layout>
                <c:manualLayout>
                  <c:x val="0"/>
                  <c:y val="1.08401084010840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6-4500-9E35-869EDBA46E0F}"/>
                </c:ext>
              </c:extLst>
            </c:dLbl>
            <c:dLbl>
              <c:idx val="1"/>
              <c:layout>
                <c:manualLayout>
                  <c:x val="0"/>
                  <c:y val="1.08401084010840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16-4500-9E35-869EDBA46E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ADD'!$A$7:$A$10</c:f>
              <c:strCache>
                <c:ptCount val="4"/>
                <c:pt idx="0">
                  <c:v>Accidental death</c:v>
                </c:pt>
                <c:pt idx="1">
                  <c:v>Accidental dismemberment</c:v>
                </c:pt>
                <c:pt idx="2">
                  <c:v>Accidental disability</c:v>
                </c:pt>
                <c:pt idx="3">
                  <c:v>Other</c:v>
                </c:pt>
              </c:strCache>
            </c:strRef>
          </c:cat>
          <c:val>
            <c:numRef>
              <c:f>'Graphs ADD'!$C$7:$C$10</c:f>
              <c:numCache>
                <c:formatCode>0%</c:formatCode>
                <c:ptCount val="4"/>
                <c:pt idx="0">
                  <c:v>0.98245614035087714</c:v>
                </c:pt>
                <c:pt idx="1">
                  <c:v>0.98245614035087714</c:v>
                </c:pt>
                <c:pt idx="2">
                  <c:v>0.57894736842105265</c:v>
                </c:pt>
                <c:pt idx="3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16-4500-9E35-869EDBA46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5957439"/>
        <c:axId val="1185954527"/>
      </c:barChart>
      <c:catAx>
        <c:axId val="118595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954527"/>
        <c:crosses val="autoZero"/>
        <c:auto val="1"/>
        <c:lblAlgn val="ctr"/>
        <c:lblOffset val="100"/>
        <c:noMultiLvlLbl val="0"/>
      </c:catAx>
      <c:valAx>
        <c:axId val="1185954527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185957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9.7222222222222224E-2"/>
          <c:w val="0.93888888888888888"/>
          <c:h val="0.7445217264508603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5B-4875-8CEA-8A25201F1D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5B-4875-8CEA-8A25201F1DDE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5B-4875-8CEA-8A25201F1DD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5B-4875-8CEA-8A25201F1DD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5B-4875-8CEA-8A25201F1DDE}"/>
              </c:ext>
            </c:extLst>
          </c:dPt>
          <c:dLbls>
            <c:dLbl>
              <c:idx val="0"/>
              <c:layout>
                <c:manualLayout>
                  <c:x val="0"/>
                  <c:y val="1.14285714285714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5B-4875-8CEA-8A25201F1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'Graphs ADD'!$F$3:$F$8</c:f>
              <c:strCache>
                <c:ptCount val="6"/>
                <c:pt idx="0">
                  <c:v>Base</c:v>
                </c:pt>
                <c:pt idx="1">
                  <c:v>Commissions</c:v>
                </c:pt>
                <c:pt idx="2">
                  <c:v>Bonus</c:v>
                </c:pt>
                <c:pt idx="3">
                  <c:v>Overtime</c:v>
                </c:pt>
                <c:pt idx="4">
                  <c:v>Allowance</c:v>
                </c:pt>
                <c:pt idx="5">
                  <c:v>Target incentive</c:v>
                </c:pt>
              </c:strCache>
            </c:strRef>
          </c:cat>
          <c:val>
            <c:numRef>
              <c:f>'Graphs ADD'!$H$3:$H$8</c:f>
              <c:numCache>
                <c:formatCode>0%</c:formatCode>
                <c:ptCount val="6"/>
                <c:pt idx="0">
                  <c:v>1</c:v>
                </c:pt>
                <c:pt idx="1">
                  <c:v>0.46</c:v>
                </c:pt>
                <c:pt idx="2">
                  <c:v>0.22</c:v>
                </c:pt>
                <c:pt idx="3">
                  <c:v>0.14000000000000001</c:v>
                </c:pt>
                <c:pt idx="4">
                  <c:v>0.08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5B-4875-8CEA-8A25201F1D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69665519"/>
        <c:axId val="1069665935"/>
      </c:barChart>
      <c:catAx>
        <c:axId val="106966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65935"/>
        <c:crosses val="autoZero"/>
        <c:auto val="1"/>
        <c:lblAlgn val="ctr"/>
        <c:lblOffset val="100"/>
        <c:noMultiLvlLbl val="0"/>
      </c:catAx>
      <c:valAx>
        <c:axId val="1069665935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966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'Canada Demographics'!$AG$3</c:f>
              <c:strCache>
                <c:ptCount val="1"/>
                <c:pt idx="0">
                  <c:v>Mental health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Demographics'!$AI$3</c:f>
              <c:numCache>
                <c:formatCode>0%</c:formatCode>
                <c:ptCount val="1"/>
                <c:pt idx="0">
                  <c:v>0.75929999999999997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B5-468E-BAD9-73FB67ED29A2}"/>
            </c:ext>
          </c:extLst>
        </c:ser>
        <c:ser>
          <c:idx val="1"/>
          <c:order val="1"/>
          <c:tx>
            <c:strRef>
              <c:f>'Canada Demographics'!$AG$4</c:f>
              <c:strCache>
                <c:ptCount val="1"/>
                <c:pt idx="0">
                  <c:v>Musculokeletal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Demographics'!$AI$4</c:f>
              <c:numCache>
                <c:formatCode>0%</c:formatCode>
                <c:ptCount val="1"/>
                <c:pt idx="0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5-468E-BAD9-73FB67ED29A2}"/>
            </c:ext>
          </c:extLst>
        </c:ser>
        <c:ser>
          <c:idx val="2"/>
          <c:order val="2"/>
          <c:tx>
            <c:strRef>
              <c:f>'Canada Demographics'!$AG$5</c:f>
              <c:strCache>
                <c:ptCount val="1"/>
                <c:pt idx="0">
                  <c:v>Diabetes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Demographics'!$AI$5</c:f>
              <c:numCache>
                <c:formatCode>0%</c:formatCode>
                <c:ptCount val="1"/>
                <c:pt idx="0">
                  <c:v>0.3518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5-468E-BAD9-73FB67ED29A2}"/>
            </c:ext>
          </c:extLst>
        </c:ser>
        <c:ser>
          <c:idx val="3"/>
          <c:order val="3"/>
          <c:tx>
            <c:strRef>
              <c:f>'Canada Demographics'!$AG$6</c:f>
              <c:strCache>
                <c:ptCount val="1"/>
                <c:pt idx="0">
                  <c:v>Other please specify: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Demographics'!$AI$6</c:f>
              <c:numCache>
                <c:formatCode>0%</c:formatCode>
                <c:ptCount val="1"/>
                <c:pt idx="0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B5-468E-BAD9-73FB67ED29A2}"/>
            </c:ext>
          </c:extLst>
        </c:ser>
        <c:ser>
          <c:idx val="4"/>
          <c:order val="4"/>
          <c:tx>
            <c:strRef>
              <c:f>'Canada Demographics'!$AG$7</c:f>
              <c:strCache>
                <c:ptCount val="1"/>
                <c:pt idx="0">
                  <c:v>Cancer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Demographics'!$AI$7</c:f>
              <c:numCache>
                <c:formatCode>0%</c:formatCode>
                <c:ptCount val="1"/>
                <c:pt idx="0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B5-468E-BAD9-73FB67ED29A2}"/>
            </c:ext>
          </c:extLst>
        </c:ser>
        <c:ser>
          <c:idx val="5"/>
          <c:order val="5"/>
          <c:tx>
            <c:strRef>
              <c:f>'Canada Demographics'!$AG$8</c:f>
              <c:strCache>
                <c:ptCount val="1"/>
                <c:pt idx="0">
                  <c:v>Pregnancy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Demographics'!$AI$8</c:f>
              <c:numCache>
                <c:formatCode>0%</c:formatCode>
                <c:ptCount val="1"/>
                <c:pt idx="0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B5-468E-BAD9-73FB67ED29A2}"/>
            </c:ext>
          </c:extLst>
        </c:ser>
        <c:ser>
          <c:idx val="6"/>
          <c:order val="6"/>
          <c:tx>
            <c:strRef>
              <c:f>'Canada Demographics'!$AG$9</c:f>
              <c:strCache>
                <c:ptCount val="1"/>
                <c:pt idx="0">
                  <c:v>Respiratory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Demographics'!$AI$9</c:f>
              <c:numCache>
                <c:formatCode>0%</c:formatCode>
                <c:ptCount val="1"/>
                <c:pt idx="0">
                  <c:v>0.12959999999999999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B5-468E-BAD9-73FB67ED29A2}"/>
            </c:ext>
          </c:extLst>
        </c:ser>
        <c:ser>
          <c:idx val="7"/>
          <c:order val="7"/>
          <c:tx>
            <c:strRef>
              <c:f>'Canada Demographics'!$AG$10</c:f>
              <c:strCache>
                <c:ptCount val="1"/>
                <c:pt idx="0">
                  <c:v>High blood pressure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Demographics'!$AI$10</c:f>
              <c:numCache>
                <c:formatCode>0%</c:formatCode>
                <c:ptCount val="1"/>
                <c:pt idx="0">
                  <c:v>9.2600000000000002E-2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B5-468E-BAD9-73FB67ED29A2}"/>
            </c:ext>
          </c:extLst>
        </c:ser>
        <c:ser>
          <c:idx val="8"/>
          <c:order val="8"/>
          <c:tx>
            <c:strRef>
              <c:f>'Canada Demographics'!$AG$11</c:f>
              <c:strCache>
                <c:ptCount val="1"/>
                <c:pt idx="0">
                  <c:v>Infertility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Demographics'!$AI$11</c:f>
              <c:numCache>
                <c:formatCode>0%</c:formatCode>
                <c:ptCount val="1"/>
                <c:pt idx="0">
                  <c:v>9.2600000000000002E-2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B5-468E-BAD9-73FB67ED29A2}"/>
            </c:ext>
          </c:extLst>
        </c:ser>
        <c:ser>
          <c:idx val="9"/>
          <c:order val="9"/>
          <c:tx>
            <c:strRef>
              <c:f>'Canada Demographics'!$AG$12</c:f>
              <c:strCache>
                <c:ptCount val="1"/>
                <c:pt idx="0">
                  <c:v>Cardiovascular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Demographics'!$AI$12</c:f>
              <c:numCache>
                <c:formatCode>0%</c:formatCode>
                <c:ptCount val="1"/>
                <c:pt idx="0">
                  <c:v>7.4099999999999999E-2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DB5-468E-BAD9-73FB67ED29A2}"/>
            </c:ext>
          </c:extLst>
        </c:ser>
        <c:ser>
          <c:idx val="10"/>
          <c:order val="10"/>
          <c:tx>
            <c:strRef>
              <c:f>'Canada Demographics'!$AG$13</c:f>
              <c:strCache>
                <c:ptCount val="1"/>
                <c:pt idx="0">
                  <c:v>Obesity/overweight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'Canada Demographics'!$AI$13</c:f>
              <c:numCache>
                <c:formatCode>0%</c:formatCode>
                <c:ptCount val="1"/>
                <c:pt idx="0">
                  <c:v>1.8499999999999999E-2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DB5-468E-BAD9-73FB67ED29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2003055"/>
        <c:axId val="972003887"/>
      </c:barChart>
      <c:catAx>
        <c:axId val="9720030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2003887"/>
        <c:crosses val="autoZero"/>
        <c:auto val="1"/>
        <c:lblAlgn val="ctr"/>
        <c:lblOffset val="100"/>
        <c:noMultiLvlLbl val="0"/>
      </c:catAx>
      <c:valAx>
        <c:axId val="972003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003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720422268997419E-2"/>
          <c:y val="0.88929647450355764"/>
          <c:w val="0.96873421445726526"/>
          <c:h val="9.52892641895153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57-4BB5-9B72-117956F5227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57-4BB5-9B72-117956F52276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57-4BB5-9B72-117956F52276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57-4BB5-9B72-117956F52276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57-4BB5-9B72-117956F5227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F57-4BB5-9B72-117956F52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ADD'!$K$1:$K$5</c:f>
              <c:strCache>
                <c:ptCount val="5"/>
                <c:pt idx="0">
                  <c:v>1X</c:v>
                </c:pt>
                <c:pt idx="1">
                  <c:v>2X</c:v>
                </c:pt>
                <c:pt idx="2">
                  <c:v>2.5X</c:v>
                </c:pt>
                <c:pt idx="3">
                  <c:v>3X</c:v>
                </c:pt>
                <c:pt idx="4">
                  <c:v>4X</c:v>
                </c:pt>
              </c:strCache>
            </c:strRef>
          </c:cat>
          <c:val>
            <c:numRef>
              <c:f>'Graphs ADD'!$L$1:$L$5</c:f>
              <c:numCache>
                <c:formatCode>0%</c:formatCode>
                <c:ptCount val="5"/>
                <c:pt idx="0">
                  <c:v>5.5555555555555552E-2</c:v>
                </c:pt>
                <c:pt idx="1">
                  <c:v>0.83333333333333337</c:v>
                </c:pt>
                <c:pt idx="2">
                  <c:v>1.8518518518518517E-2</c:v>
                </c:pt>
                <c:pt idx="3">
                  <c:v>7.407407407407407E-2</c:v>
                </c:pt>
                <c:pt idx="4">
                  <c:v>1.8518518518518517E-2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57-4BB5-9B72-117956F5227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Employees</a:t>
            </a:r>
            <a:r>
              <a:rPr lang="en-US" sz="1800" baseline="0"/>
              <a:t> can</a:t>
            </a:r>
            <a:r>
              <a:rPr lang="en-US" sz="1800"/>
              <a:t> purchase employee accidental insurance coverage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4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AED-4800-874E-50DDD922B2C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AED-4800-874E-50DDD922B2CC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AED-4800-874E-50DDD922B2C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ED-4800-874E-50DDD922B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ED-4800-874E-50DDD922B2CC}"/>
            </c:ext>
          </c:extLst>
        </c:ser>
        <c:ser>
          <c:idx val="5"/>
          <c:order val="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AED-4800-874E-50DDD922B2CC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9-EAED-4800-874E-50DDD922B2CC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0B-EAED-4800-874E-50DDD922B2CC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0D-EAED-4800-874E-50DDD922B2CC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ED-4800-874E-50DDD922B2CC}"/>
            </c:ext>
          </c:extLst>
        </c:ser>
        <c:ser>
          <c:idx val="7"/>
          <c:order val="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AED-4800-874E-50DDD922B2CC}"/>
            </c:ext>
          </c:extLst>
        </c:ser>
        <c:ser>
          <c:idx val="2"/>
          <c:order val="4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11-EAED-4800-874E-50DDD922B2CC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13-EAED-4800-874E-50DDD922B2CC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15-EAED-4800-874E-50DDD922B2C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AED-4800-874E-50DDD922B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AED-4800-874E-50DDD922B2CC}"/>
            </c:ext>
          </c:extLst>
        </c:ser>
        <c:ser>
          <c:idx val="3"/>
          <c:order val="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EAED-4800-874E-50DDD922B2CC}"/>
            </c:ext>
          </c:extLst>
        </c:ser>
        <c:ser>
          <c:idx val="1"/>
          <c:order val="6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19-EAED-4800-874E-50DDD922B2CC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1B-EAED-4800-874E-50DDD922B2CC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1D-EAED-4800-874E-50DDD922B2C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AED-4800-874E-50DDD922B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AED-4800-874E-50DDD922B2CC}"/>
            </c:ext>
          </c:extLst>
        </c:ser>
        <c:ser>
          <c:idx val="0"/>
          <c:order val="7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EAED-4800-874E-50DDD922B2C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Employees</a:t>
            </a:r>
            <a:r>
              <a:rPr lang="en-US" sz="1800" baseline="0"/>
              <a:t> can</a:t>
            </a:r>
            <a:r>
              <a:rPr lang="en-US" sz="1800"/>
              <a:t> purchase dependent accidental insurance coverage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4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5AE-4935-96E4-B60B5E1F2BB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5AE-4935-96E4-B60B5E1F2BB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5AE-4935-96E4-B60B5E1F2B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5AE-4935-96E4-B60B5E1F2BB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5AE-4935-96E4-B60B5E1F2B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ADD'!$G$28:$G$30</c:f>
              <c:numCache>
                <c:formatCode>0%</c:formatCode>
                <c:ptCount val="3"/>
                <c:pt idx="0">
                  <c:v>0.18333333333333332</c:v>
                </c:pt>
                <c:pt idx="1">
                  <c:v>0.8</c:v>
                </c:pt>
                <c:pt idx="2">
                  <c:v>1.6666666666666666E-2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AE-4935-96E4-B60B5E1F2BB7}"/>
            </c:ext>
          </c:extLst>
        </c:ser>
        <c:ser>
          <c:idx val="5"/>
          <c:order val="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5AE-4935-96E4-B60B5E1F2BB7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9-75AE-4935-96E4-B60B5E1F2BB7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0B-75AE-4935-96E4-B60B5E1F2BB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0D-75AE-4935-96E4-B60B5E1F2BB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5AE-4935-96E4-B60B5E1F2BB7}"/>
            </c:ext>
          </c:extLst>
        </c:ser>
        <c:ser>
          <c:idx val="7"/>
          <c:order val="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5AE-4935-96E4-B60B5E1F2BB7}"/>
            </c:ext>
          </c:extLst>
        </c:ser>
        <c:ser>
          <c:idx val="2"/>
          <c:order val="4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11-75AE-4935-96E4-B60B5E1F2BB7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13-75AE-4935-96E4-B60B5E1F2BB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15-75AE-4935-96E4-B60B5E1F2BB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5AE-4935-96E4-B60B5E1F2BB7}"/>
            </c:ext>
          </c:extLst>
        </c:ser>
        <c:ser>
          <c:idx val="3"/>
          <c:order val="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75AE-4935-96E4-B60B5E1F2BB7}"/>
            </c:ext>
          </c:extLst>
        </c:ser>
        <c:ser>
          <c:idx val="1"/>
          <c:order val="6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19-75AE-4935-96E4-B60B5E1F2BB7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1B-75AE-4935-96E4-B60B5E1F2BB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1D-75AE-4935-96E4-B60B5E1F2BB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75AE-4935-96E4-B60B5E1F2BB7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20-75AE-4935-96E4-B60B5E1F2BB7}"/>
              </c:ext>
            </c:extLst>
          </c:dPt>
          <c:dPt>
            <c:idx val="1"/>
            <c:bubble3D val="0"/>
            <c:spPr>
              <a:solidFill>
                <a:srgbClr val="003552"/>
              </a:solidFill>
            </c:spPr>
            <c:extLst>
              <c:ext xmlns:c16="http://schemas.microsoft.com/office/drawing/2014/chart" uri="{C3380CC4-5D6E-409C-BE32-E72D297353CC}">
                <c16:uniqueId val="{00000022-75AE-4935-96E4-B60B5E1F2BB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</c:spPr>
            <c:extLst>
              <c:ext xmlns:c16="http://schemas.microsoft.com/office/drawing/2014/chart" uri="{C3380CC4-5D6E-409C-BE32-E72D297353CC}">
                <c16:uniqueId val="{00000024-75AE-4935-96E4-B60B5E1F2BB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Dep &amp; Opt Life'!$A$18:$A$20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'Graphs ADD'!$C$28:$C$30</c:f>
              <c:numCache>
                <c:formatCode>0%</c:formatCode>
                <c:ptCount val="3"/>
                <c:pt idx="0">
                  <c:v>0.24590163934426229</c:v>
                </c:pt>
                <c:pt idx="1">
                  <c:v>0.75409836065573765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75AE-4935-96E4-B60B5E1F2BB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</a:t>
            </a:r>
            <a:r>
              <a:rPr lang="en-US" baseline="0"/>
              <a:t> of policy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E2-48CD-A754-E88BCC0822E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E2-48CD-A754-E88BCC0822E0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E2-48CD-A754-E88BCC0822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Financial ADD'!$A$10:$A$12</c:f>
              <c:strCache>
                <c:ptCount val="3"/>
                <c:pt idx="0">
                  <c:v>Rider to a life insurance policy</c:v>
                </c:pt>
                <c:pt idx="1">
                  <c:v>Rider to some other policy</c:v>
                </c:pt>
                <c:pt idx="2">
                  <c:v>Standalone policy</c:v>
                </c:pt>
              </c:strCache>
            </c:strRef>
          </c:cat>
          <c:val>
            <c:numRef>
              <c:f>'Graphs Financial ADD'!$C$10:$C$12</c:f>
              <c:numCache>
                <c:formatCode>0%</c:formatCode>
                <c:ptCount val="3"/>
                <c:pt idx="0">
                  <c:v>0.60416666666666663</c:v>
                </c:pt>
                <c:pt idx="1">
                  <c:v>2.0833333333333332E-2</c:v>
                </c:pt>
                <c:pt idx="2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E2-48CD-A754-E88BCC0822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Do you provide sick leave above statutory requirements?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0A-4C1A-869A-322F26906DA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0A-4C1A-869A-322F26906DA5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A-4C1A-869A-322F26906D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'Sickness Graphs'!$A$2:$A$4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'Sickness Graphs'!$C$2:$C$4</c:f>
              <c:numCache>
                <c:formatCode>0%</c:formatCode>
                <c:ptCount val="3"/>
                <c:pt idx="0">
                  <c:v>0.64516129032258063</c:v>
                </c:pt>
                <c:pt idx="1">
                  <c:v>0.32258064516129031</c:v>
                </c:pt>
                <c:pt idx="2">
                  <c:v>3.2258064516129031E-2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0A-4C1A-869A-322F26906D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Elimination Period (days)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2-4079-93E3-EAD812527B8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2-4079-93E3-EAD812527B88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B2-4079-93E3-EAD812527B8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B2-4079-93E3-EAD812527B88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B2-4079-93E3-EAD812527B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'STD Graphs'!$I$1:$I$5</c:f>
              <c:strCache>
                <c:ptCount val="5"/>
                <c:pt idx="0">
                  <c:v>0</c:v>
                </c:pt>
                <c:pt idx="1">
                  <c:v>5</c:v>
                </c:pt>
                <c:pt idx="2">
                  <c:v>7</c:v>
                </c:pt>
                <c:pt idx="3">
                  <c:v>8</c:v>
                </c:pt>
                <c:pt idx="4">
                  <c:v>&gt;= 10</c:v>
                </c:pt>
              </c:strCache>
            </c:strRef>
          </c:cat>
          <c:val>
            <c:numRef>
              <c:f>'STD Graphs'!$J$1:$J$5</c:f>
              <c:numCache>
                <c:formatCode>0%</c:formatCode>
                <c:ptCount val="5"/>
                <c:pt idx="0">
                  <c:v>0.16326530612244897</c:v>
                </c:pt>
                <c:pt idx="1">
                  <c:v>0.16326530612244897</c:v>
                </c:pt>
                <c:pt idx="2">
                  <c:v>0.48979591836734693</c:v>
                </c:pt>
                <c:pt idx="3">
                  <c:v>6.1224489795918366E-2</c:v>
                </c:pt>
                <c:pt idx="4">
                  <c:v>0.12244897959183672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AB2-4079-93E3-EAD812527B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0.10865061867266591"/>
          <c:w val="0.93888888888888888"/>
          <c:h val="0.670321709786276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E2-4CCC-A084-E45A0A4356D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E2-4CCC-A084-E45A0A4356D2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E2-4CCC-A084-E45A0A4356D2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E2-4CCC-A084-E45A0A4356D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E2-4CCC-A084-E45A0A4356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'STD Graphs'!$A$15:$A$20</c:f>
              <c:strCache>
                <c:ptCount val="6"/>
                <c:pt idx="0">
                  <c:v>Base</c:v>
                </c:pt>
                <c:pt idx="1">
                  <c:v>Commissions</c:v>
                </c:pt>
                <c:pt idx="2">
                  <c:v>Bonus</c:v>
                </c:pt>
                <c:pt idx="3">
                  <c:v>Overtime</c:v>
                </c:pt>
                <c:pt idx="4">
                  <c:v>Allowance</c:v>
                </c:pt>
                <c:pt idx="5">
                  <c:v>Target incentive</c:v>
                </c:pt>
              </c:strCache>
            </c:strRef>
          </c:cat>
          <c:val>
            <c:numRef>
              <c:f>'STD Graphs'!$C$15:$C$20</c:f>
              <c:numCache>
                <c:formatCode>0%</c:formatCode>
                <c:ptCount val="6"/>
                <c:pt idx="0">
                  <c:v>1</c:v>
                </c:pt>
                <c:pt idx="1">
                  <c:v>0.42307692307692307</c:v>
                </c:pt>
                <c:pt idx="2">
                  <c:v>0.15384615384615385</c:v>
                </c:pt>
                <c:pt idx="3">
                  <c:v>0.13461538461538461</c:v>
                </c:pt>
                <c:pt idx="4">
                  <c:v>3.8461538461538464E-2</c:v>
                </c:pt>
                <c:pt idx="5">
                  <c:v>1.9230769230769232E-2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AE2-4CCC-A084-E45A0A435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69665519"/>
        <c:axId val="1069665935"/>
      </c:barChart>
      <c:catAx>
        <c:axId val="106966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65935"/>
        <c:crosses val="autoZero"/>
        <c:auto val="1"/>
        <c:lblAlgn val="ctr"/>
        <c:lblOffset val="100"/>
        <c:noMultiLvlLbl val="0"/>
      </c:catAx>
      <c:valAx>
        <c:axId val="1069665935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966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355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8E-4197-BC27-00722135DCBC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8E-4197-BC27-00722135DC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8E-4197-BC27-00722135DC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8E-4197-BC27-00722135DC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'STD Graphs 2'!$E$1:$E$5</c:f>
              <c:numCache>
                <c:formatCode>General</c:formatCode>
                <c:ptCount val="5"/>
                <c:pt idx="0">
                  <c:v>60</c:v>
                </c:pt>
                <c:pt idx="1">
                  <c:v>66.67</c:v>
                </c:pt>
                <c:pt idx="2">
                  <c:v>70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'STD Graphs 2'!$G$1:$G$5</c:f>
              <c:numCache>
                <c:formatCode>0%</c:formatCode>
                <c:ptCount val="5"/>
                <c:pt idx="0">
                  <c:v>5.5555555555555552E-2</c:v>
                </c:pt>
                <c:pt idx="1">
                  <c:v>0.30555555555555558</c:v>
                </c:pt>
                <c:pt idx="2">
                  <c:v>0.1388888888888889</c:v>
                </c:pt>
                <c:pt idx="3">
                  <c:v>0.30555555555555558</c:v>
                </c:pt>
                <c:pt idx="4">
                  <c:v>0.19444444444444445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8E-4197-BC27-00722135D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5480271"/>
        <c:axId val="1975478607"/>
      </c:barChart>
      <c:catAx>
        <c:axId val="197548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5478607"/>
        <c:crosses val="autoZero"/>
        <c:auto val="1"/>
        <c:lblAlgn val="ctr"/>
        <c:lblOffset val="100"/>
        <c:noMultiLvlLbl val="0"/>
      </c:catAx>
      <c:valAx>
        <c:axId val="197547860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548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Type of policy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07-4D12-BBBB-16E5DB37D4D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07-4D12-BBBB-16E5DB37D4D4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07-4D12-BBBB-16E5DB37D4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'STD Financials Graphs'!$A$9:$A$11</c:f>
              <c:strCache>
                <c:ptCount val="3"/>
                <c:pt idx="0">
                  <c:v>Standalone policy</c:v>
                </c:pt>
                <c:pt idx="1">
                  <c:v>Rider to a life insurance policy</c:v>
                </c:pt>
                <c:pt idx="2">
                  <c:v>Rider to a medical policy</c:v>
                </c:pt>
              </c:strCache>
            </c:strRef>
          </c:cat>
          <c:val>
            <c:numRef>
              <c:f>'STD Financials Graphs'!$C$9:$C$11</c:f>
              <c:numCache>
                <c:formatCode>0%</c:formatCode>
                <c:ptCount val="3"/>
                <c:pt idx="0">
                  <c:v>0.66666666666666663</c:v>
                </c:pt>
                <c:pt idx="1">
                  <c:v>0.16666666666666666</c:v>
                </c:pt>
                <c:pt idx="2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07-4D12-BBBB-16E5DB37D4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Definition of long-term disability - Inability to perform: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A5A-93E5-1D1E99A41A8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A5A-93E5-1D1E99A41A8E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A5A-93E5-1D1E99A41A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'LTD Graphs'!$S$1:$S$3</c:f>
              <c:strCache>
                <c:ptCount val="3"/>
                <c:pt idx="0">
                  <c:v>Any occupation</c:v>
                </c:pt>
                <c:pt idx="1">
                  <c:v>Own occupation</c:v>
                </c:pt>
                <c:pt idx="2">
                  <c:v>Combination</c:v>
                </c:pt>
              </c:strCache>
            </c:strRef>
          </c:cat>
          <c:val>
            <c:numRef>
              <c:f>'LTD Graphs'!$R$1:$R$3</c:f>
              <c:numCache>
                <c:formatCode>0%</c:formatCode>
                <c:ptCount val="3"/>
                <c:pt idx="0">
                  <c:v>0.20754716981132076</c:v>
                </c:pt>
                <c:pt idx="1">
                  <c:v>0.62264150943396224</c:v>
                </c:pt>
                <c:pt idx="2">
                  <c:v>0.16981132075471697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B7-4A5A-93E5-1D1E99A41A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0246092559332"/>
          <c:y val="4.554200198337538E-2"/>
          <c:w val="0.58248312519207379"/>
          <c:h val="0.9089159960332492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5-43D7-BFEE-ED6A7268D2F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5-43D7-BFEE-ED6A7268D2FC}"/>
              </c:ext>
            </c:extLst>
          </c:dPt>
          <c:val>
            <c:numRef>
              <c:f>Med!$H$2:$H$3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5-43D7-BFEE-ED6A7268D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67-41A3-A943-C386FAD0018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67-41A3-A943-C386FAD00182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67-41A3-A943-C386FAD0018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67-41A3-A943-C386FAD00182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267-41A3-A943-C386FAD0018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267-41A3-A943-C386FAD00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'LTD Graphs'!$E$1:$E$6</c:f>
              <c:numCache>
                <c:formatCode>General</c:formatCode>
                <c:ptCount val="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23</c:v>
                </c:pt>
                <c:pt idx="5">
                  <c:v>26</c:v>
                </c:pt>
              </c:numCache>
            </c:numRef>
          </c:cat>
          <c:val>
            <c:numRef>
              <c:f>'LTD Graphs'!$G$1:$G$6</c:f>
              <c:numCache>
                <c:formatCode>0%</c:formatCode>
                <c:ptCount val="6"/>
                <c:pt idx="0">
                  <c:v>0.06</c:v>
                </c:pt>
                <c:pt idx="1">
                  <c:v>0.1</c:v>
                </c:pt>
                <c:pt idx="2">
                  <c:v>0.66</c:v>
                </c:pt>
                <c:pt idx="3">
                  <c:v>0.02</c:v>
                </c:pt>
                <c:pt idx="4">
                  <c:v>0.02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67-41A3-A943-C386FAD00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42096959"/>
        <c:axId val="1042097791"/>
      </c:barChart>
      <c:catAx>
        <c:axId val="104209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097791"/>
        <c:crosses val="autoZero"/>
        <c:auto val="1"/>
        <c:lblAlgn val="ctr"/>
        <c:lblOffset val="100"/>
        <c:noMultiLvlLbl val="0"/>
      </c:catAx>
      <c:valAx>
        <c:axId val="1042097791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09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0.10865061867266591"/>
          <c:w val="0.93888888888888888"/>
          <c:h val="0.787528043882500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5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B4-4EFB-BA70-64D58EBB67CE}"/>
              </c:ext>
            </c:extLst>
          </c:dPt>
          <c:dPt>
            <c:idx val="2"/>
            <c:invertIfNegative val="0"/>
            <c:bubble3D val="0"/>
            <c:spPr>
              <a:solidFill>
                <a:srgbClr val="5288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B4-4EFB-BA70-64D58EBB67C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B4-4EFB-BA70-64D58EBB67C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B4-4EFB-BA70-64D58EBB67C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B4-4EFB-BA70-64D58EBB67C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B4-4EFB-BA70-64D58EBB67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'LTD Graphs'!$A$10:$A$16</c:f>
              <c:strCache>
                <c:ptCount val="7"/>
                <c:pt idx="0">
                  <c:v>Base</c:v>
                </c:pt>
                <c:pt idx="1">
                  <c:v>Commissions</c:v>
                </c:pt>
                <c:pt idx="2">
                  <c:v>Bonus</c:v>
                </c:pt>
                <c:pt idx="3">
                  <c:v>Overtime</c:v>
                </c:pt>
                <c:pt idx="4">
                  <c:v>Allowance</c:v>
                </c:pt>
                <c:pt idx="5">
                  <c:v>Other</c:v>
                </c:pt>
                <c:pt idx="6">
                  <c:v>Target incentive</c:v>
                </c:pt>
              </c:strCache>
            </c:strRef>
          </c:cat>
          <c:val>
            <c:numRef>
              <c:f>'LTD Graphs'!$C$10:$C$16</c:f>
              <c:numCache>
                <c:formatCode>0%</c:formatCode>
                <c:ptCount val="7"/>
                <c:pt idx="0">
                  <c:v>1</c:v>
                </c:pt>
                <c:pt idx="1">
                  <c:v>0.5</c:v>
                </c:pt>
                <c:pt idx="2">
                  <c:v>0.19230769230769232</c:v>
                </c:pt>
                <c:pt idx="3">
                  <c:v>0.11538461538461539</c:v>
                </c:pt>
                <c:pt idx="4">
                  <c:v>3.8461538461538464E-2</c:v>
                </c:pt>
                <c:pt idx="5">
                  <c:v>1.9230769230769232E-2</c:v>
                </c:pt>
                <c:pt idx="6">
                  <c:v>1.9230769230769232E-2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B4-4EFB-BA70-64D58EBB67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69665519"/>
        <c:axId val="1069665935"/>
      </c:barChart>
      <c:catAx>
        <c:axId val="106966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65935"/>
        <c:crosses val="autoZero"/>
        <c:auto val="1"/>
        <c:lblAlgn val="ctr"/>
        <c:lblOffset val="100"/>
        <c:noMultiLvlLbl val="0"/>
      </c:catAx>
      <c:valAx>
        <c:axId val="1069665935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966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F9-4793-81AB-D7399B83AD2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F9-4793-81AB-D7399B83AD23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F9-4793-81AB-D7399B83AD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'LTD Graphs'!$I$18:$I$20</c:f>
              <c:strCache>
                <c:ptCount val="3"/>
                <c:pt idx="0">
                  <c:v>Retirement age</c:v>
                </c:pt>
                <c:pt idx="1">
                  <c:v>Specified age that is not retirement age</c:v>
                </c:pt>
                <c:pt idx="2">
                  <c:v>Specified number of weeks</c:v>
                </c:pt>
              </c:strCache>
            </c:strRef>
          </c:cat>
          <c:val>
            <c:numRef>
              <c:f>'LTD Graphs'!$K$18:$K$20</c:f>
              <c:numCache>
                <c:formatCode>0%</c:formatCode>
                <c:ptCount val="3"/>
                <c:pt idx="0">
                  <c:v>0.61538461538461542</c:v>
                </c:pt>
                <c:pt idx="1">
                  <c:v>0.34615384615384615</c:v>
                </c:pt>
                <c:pt idx="2">
                  <c:v>3.8461538461538464E-2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F9-4793-81AB-D7399B83AD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</a:t>
            </a:r>
            <a:r>
              <a:rPr lang="en-US" baseline="0"/>
              <a:t> sharing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B-494A-8598-A3FC27FB496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B-494A-8598-A3FC27FB4967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1B-494A-8598-A3FC27FB49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'LTD Financials Graphs'!$A$1:$A$3</c:f>
              <c:strCache>
                <c:ptCount val="3"/>
                <c:pt idx="0">
                  <c:v>Company pays full cost</c:v>
                </c:pt>
                <c:pt idx="1">
                  <c:v>Company and employee share cost</c:v>
                </c:pt>
                <c:pt idx="2">
                  <c:v>Employee pays full cost</c:v>
                </c:pt>
              </c:strCache>
            </c:strRef>
          </c:cat>
          <c:val>
            <c:numRef>
              <c:f>'LTD Financials Graphs'!$C$1:$C$3</c:f>
              <c:numCache>
                <c:formatCode>0%</c:formatCode>
                <c:ptCount val="3"/>
                <c:pt idx="0">
                  <c:v>0.660377358490566</c:v>
                </c:pt>
                <c:pt idx="1">
                  <c:v>1.8867924528301886E-2</c:v>
                </c:pt>
                <c:pt idx="2">
                  <c:v>0.32075471698113206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1B-494A-8598-A3FC27FB49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Type of policy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35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45-4FEF-A534-07DC3DDDE0A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45-4FEF-A534-07DC3DDDE0A8}"/>
              </c:ext>
            </c:extLst>
          </c:dPt>
          <c:dPt>
            <c:idx val="2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45-4FEF-A534-07DC3DDDE0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'LTD Financials Graphs'!$A$10:$A$12</c:f>
              <c:strCache>
                <c:ptCount val="3"/>
                <c:pt idx="0">
                  <c:v>Standalone policy</c:v>
                </c:pt>
                <c:pt idx="1">
                  <c:v>Rider to a life insurance policy</c:v>
                </c:pt>
                <c:pt idx="2">
                  <c:v>Rider to a medical policy</c:v>
                </c:pt>
              </c:strCache>
            </c:strRef>
          </c:cat>
          <c:val>
            <c:numRef>
              <c:f>'LTD Financials Graphs'!$C$10:$C$12</c:f>
              <c:numCache>
                <c:formatCode>0%</c:formatCode>
                <c:ptCount val="3"/>
                <c:pt idx="0">
                  <c:v>0.56521739130434778</c:v>
                </c:pt>
                <c:pt idx="1">
                  <c:v>0.34782608695652173</c:v>
                </c:pt>
                <c:pt idx="2">
                  <c:v>8.6956521739130432E-2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45-4FEF-A534-07DC3DDDE0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1F-4A5E-ACD1-7CC90309467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1F-4A5E-ACD1-7CC90309467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51F-4A5E-ACD1-7CC9030946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Ret!$N$25:$N$28</c:f>
              <c:strCache>
                <c:ptCount val="4"/>
                <c:pt idx="0">
                  <c:v>Group Registered Retirement Savings Plan (RRSP) </c:v>
                </c:pt>
                <c:pt idx="1">
                  <c:v>Group Tax-Free Savings Account (TFSA) </c:v>
                </c:pt>
                <c:pt idx="2">
                  <c:v>Defined contribution plan</c:v>
                </c:pt>
                <c:pt idx="3">
                  <c:v>Other </c:v>
                </c:pt>
              </c:strCache>
            </c:strRef>
          </c:cat>
          <c:val>
            <c:numRef>
              <c:f>Ret!$O$25:$O$28</c:f>
              <c:numCache>
                <c:formatCode>0%</c:formatCode>
                <c:ptCount val="4"/>
                <c:pt idx="0">
                  <c:v>0.95</c:v>
                </c:pt>
                <c:pt idx="1">
                  <c:v>0.21</c:v>
                </c:pt>
                <c:pt idx="2">
                  <c:v>0.16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F-4A5E-ACD1-7CC9030946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3207088"/>
        <c:axId val="1253207504"/>
      </c:barChart>
      <c:catAx>
        <c:axId val="125320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207504"/>
        <c:crosses val="autoZero"/>
        <c:auto val="1"/>
        <c:lblAlgn val="ctr"/>
        <c:lblOffset val="100"/>
        <c:noMultiLvlLbl val="0"/>
      </c:catAx>
      <c:valAx>
        <c:axId val="12532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20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Company Participation in the RRSP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786-47E9-B762-725075E73C5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86-47E9-B762-725075E73C5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786-47E9-B762-725075E73C5A}"/>
              </c:ext>
            </c:extLst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86-47E9-B762-725075E73C5A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786-47E9-B762-725075E73C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Ret!$N$49:$N$53</c:f>
              <c:strCache>
                <c:ptCount val="5"/>
                <c:pt idx="0">
                  <c:v>Automatic: company contributes standard percentage regardless of employee contribution</c:v>
                </c:pt>
                <c:pt idx="1">
                  <c:v>Hybrid: company contributes standard percentage plus matching some of employee contributions</c:v>
                </c:pt>
                <c:pt idx="2">
                  <c:v>Other</c:v>
                </c:pt>
                <c:pt idx="3">
                  <c:v>None: no company contributions</c:v>
                </c:pt>
                <c:pt idx="4">
                  <c:v>Contingent: company contributes only if employee makes contributions</c:v>
                </c:pt>
              </c:strCache>
            </c:strRef>
          </c:cat>
          <c:val>
            <c:numRef>
              <c:f>Ret!$O$49:$O$53</c:f>
              <c:numCache>
                <c:formatCode>0%</c:formatCode>
                <c:ptCount val="5"/>
                <c:pt idx="0">
                  <c:v>0.04</c:v>
                </c:pt>
                <c:pt idx="1">
                  <c:v>0.04</c:v>
                </c:pt>
                <c:pt idx="2">
                  <c:v>0.06</c:v>
                </c:pt>
                <c:pt idx="3">
                  <c:v>0.18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6-47E9-B762-725075E73C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70220080"/>
        <c:axId val="1470222576"/>
      </c:barChart>
      <c:catAx>
        <c:axId val="1470220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0222576"/>
        <c:crosses val="autoZero"/>
        <c:auto val="1"/>
        <c:lblAlgn val="ctr"/>
        <c:lblOffset val="100"/>
        <c:noMultiLvlLbl val="0"/>
      </c:catAx>
      <c:valAx>
        <c:axId val="147022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022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EAP</a:t>
            </a:r>
            <a:r>
              <a:rPr lang="en-US" sz="1600" b="1" baseline="0" dirty="0"/>
              <a:t> Sessions per Incident Percentiles</a:t>
            </a:r>
            <a:endParaRPr lang="en-US" sz="1600" b="1" dirty="0"/>
          </a:p>
        </c:rich>
      </c:tx>
      <c:layout>
        <c:manualLayout>
          <c:xMode val="edge"/>
          <c:yMode val="edge"/>
          <c:x val="0.112037037037037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7037870266217"/>
          <c:y val="0.13776740107072399"/>
          <c:w val="0.76100787401574799"/>
          <c:h val="0.73308256826389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58-419F-BFCA-57FDB741CC4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58-419F-BFCA-57FDB741CC4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58-419F-BFCA-57FDB741CC4F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58-419F-BFCA-57FDB741CC4F}"/>
              </c:ext>
            </c:extLst>
          </c:dPt>
          <c:dPt>
            <c:idx val="4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858-419F-BFCA-57FDB741CC4F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858-419F-BFCA-57FDB741CC4F}"/>
              </c:ext>
            </c:extLst>
          </c:dPt>
          <c:val>
            <c:numRef>
              <c:f>'Speedometer EAP'!$B$2:$B$7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58-419F-BFCA-57FDB741C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EAP</a:t>
            </a:r>
            <a:r>
              <a:rPr lang="en-US" sz="1600" b="1" baseline="0" dirty="0"/>
              <a:t> Sessions per Year Percentiles</a:t>
            </a:r>
            <a:endParaRPr lang="en-US" sz="1600" b="1" dirty="0"/>
          </a:p>
        </c:rich>
      </c:tx>
      <c:layout>
        <c:manualLayout>
          <c:xMode val="edge"/>
          <c:yMode val="edge"/>
          <c:x val="0.1889507305829717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7037870266217"/>
          <c:y val="0.13776740107072399"/>
          <c:w val="0.76100787401574799"/>
          <c:h val="0.73308256826389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55-483E-A726-B9904AA4EB6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55-483E-A726-B9904AA4EB6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55-483E-A726-B9904AA4EB6D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55-483E-A726-B9904AA4EB6D}"/>
              </c:ext>
            </c:extLst>
          </c:dPt>
          <c:dPt>
            <c:idx val="4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55-483E-A726-B9904AA4EB6D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F55-483E-A726-B9904AA4EB6D}"/>
              </c:ext>
            </c:extLst>
          </c:dPt>
          <c:val>
            <c:numRef>
              <c:f>'[1]Speedometer EAP'!$K$2:$K$7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F55-483E-A726-B9904AA4E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15142202738634E-2"/>
          <c:y val="3.3196439073676594E-2"/>
          <c:w val="0.94530040550889582"/>
          <c:h val="0.61045054464478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'Canada Perqs &amp; Allowances'!$B$2:$B$15</c:f>
              <c:strCache>
                <c:ptCount val="14"/>
                <c:pt idx="0">
                  <c:v>Tuition assistance</c:v>
                </c:pt>
                <c:pt idx="1">
                  <c:v>Home office benefits</c:v>
                </c:pt>
                <c:pt idx="2">
                  <c:v>Internet subsidy</c:v>
                </c:pt>
                <c:pt idx="3">
                  <c:v>Service awards</c:v>
                </c:pt>
                <c:pt idx="4">
                  <c:v>Relocation assistance</c:v>
                </c:pt>
                <c:pt idx="5">
                  <c:v>Other perquisites and allowances</c:v>
                </c:pt>
                <c:pt idx="6">
                  <c:v>Backup childcare</c:v>
                </c:pt>
                <c:pt idx="7">
                  <c:v>Backup elder/dependent care</c:v>
                </c:pt>
                <c:pt idx="8">
                  <c:v>Other family friendly benefit</c:v>
                </c:pt>
                <c:pt idx="9">
                  <c:v>Wireless device subsidy</c:v>
                </c:pt>
                <c:pt idx="10">
                  <c:v>Gifts for special events (e.g. birth birthday etc.)</c:v>
                </c:pt>
                <c:pt idx="11">
                  <c:v>None of the above</c:v>
                </c:pt>
                <c:pt idx="12">
                  <c:v>Commuter benefits</c:v>
                </c:pt>
                <c:pt idx="13">
                  <c:v>Other offering to remote workers</c:v>
                </c:pt>
              </c:strCache>
            </c:strRef>
          </c:cat>
          <c:val>
            <c:numRef>
              <c:f>'Canada Perqs &amp; Allowances'!$C$2:$C$15</c:f>
              <c:numCache>
                <c:formatCode>##"%"</c:formatCode>
                <c:ptCount val="14"/>
                <c:pt idx="0">
                  <c:v>56.451612903225808</c:v>
                </c:pt>
                <c:pt idx="1">
                  <c:v>37.096774193548384</c:v>
                </c:pt>
                <c:pt idx="2">
                  <c:v>33.87096774193548</c:v>
                </c:pt>
                <c:pt idx="3">
                  <c:v>32.258064516129032</c:v>
                </c:pt>
                <c:pt idx="4">
                  <c:v>27.419354838709676</c:v>
                </c:pt>
                <c:pt idx="5">
                  <c:v>20.967741935483872</c:v>
                </c:pt>
                <c:pt idx="6">
                  <c:v>19.35483870967742</c:v>
                </c:pt>
                <c:pt idx="7">
                  <c:v>14.516129032258064</c:v>
                </c:pt>
                <c:pt idx="8">
                  <c:v>12.903225806451612</c:v>
                </c:pt>
                <c:pt idx="9">
                  <c:v>12.903225806451612</c:v>
                </c:pt>
                <c:pt idx="10">
                  <c:v>11.290322580645162</c:v>
                </c:pt>
                <c:pt idx="11">
                  <c:v>9.67741935483871</c:v>
                </c:pt>
                <c:pt idx="12">
                  <c:v>8.064516129032258</c:v>
                </c:pt>
                <c:pt idx="13">
                  <c:v>8.064516129032258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2-417B-B52E-72C7A96BD1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6178384"/>
        <c:axId val="556177552"/>
      </c:barChart>
      <c:catAx>
        <c:axId val="55617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177552"/>
        <c:crosses val="autoZero"/>
        <c:auto val="1"/>
        <c:lblAlgn val="ctr"/>
        <c:lblOffset val="100"/>
        <c:noMultiLvlLbl val="0"/>
      </c:catAx>
      <c:valAx>
        <c:axId val="55617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&quot;%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17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Maximum Child Eligibility 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Med!$L$20</c:f>
              <c:strCache>
                <c:ptCount val="1"/>
                <c:pt idx="0">
                  <c:v>Max. Child Age for Non-FT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A9-4050-9115-2D4F29A06D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Med!$K$21:$K$28</c:f>
              <c:strCache>
                <c:ptCount val="8"/>
                <c:pt idx="0">
                  <c:v>18 years</c:v>
                </c:pt>
                <c:pt idx="1">
                  <c:v>19 years</c:v>
                </c:pt>
                <c:pt idx="2">
                  <c:v>20 years</c:v>
                </c:pt>
                <c:pt idx="3">
                  <c:v>21 years</c:v>
                </c:pt>
                <c:pt idx="4">
                  <c:v>22 years</c:v>
                </c:pt>
                <c:pt idx="5">
                  <c:v>24 years</c:v>
                </c:pt>
                <c:pt idx="6">
                  <c:v>25 years</c:v>
                </c:pt>
                <c:pt idx="7">
                  <c:v>26 years</c:v>
                </c:pt>
              </c:strCache>
            </c:strRef>
          </c:cat>
          <c:val>
            <c:numRef>
              <c:f>Med!$L$21:$L$28</c:f>
              <c:numCache>
                <c:formatCode>0%</c:formatCode>
                <c:ptCount val="8"/>
                <c:pt idx="0">
                  <c:v>0.1</c:v>
                </c:pt>
                <c:pt idx="1">
                  <c:v>0.02</c:v>
                </c:pt>
                <c:pt idx="2">
                  <c:v>0.08</c:v>
                </c:pt>
                <c:pt idx="3">
                  <c:v>0.7</c:v>
                </c:pt>
                <c:pt idx="4">
                  <c:v>0.02</c:v>
                </c:pt>
                <c:pt idx="5">
                  <c:v>0</c:v>
                </c:pt>
                <c:pt idx="6">
                  <c:v>0.03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A9-4050-9115-2D4F29A06D09}"/>
            </c:ext>
          </c:extLst>
        </c:ser>
        <c:ser>
          <c:idx val="1"/>
          <c:order val="1"/>
          <c:tx>
            <c:strRef>
              <c:f>Med!$M$20</c:f>
              <c:strCache>
                <c:ptCount val="1"/>
                <c:pt idx="0">
                  <c:v>Max. Child Age for FT Students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A9-4050-9115-2D4F29A06D0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A9-4050-9115-2D4F29A06D0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A9-4050-9115-2D4F29A06D0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A9-4050-9115-2D4F29A06D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Med!$K$21:$K$28</c:f>
              <c:strCache>
                <c:ptCount val="8"/>
                <c:pt idx="0">
                  <c:v>18 years</c:v>
                </c:pt>
                <c:pt idx="1">
                  <c:v>19 years</c:v>
                </c:pt>
                <c:pt idx="2">
                  <c:v>20 years</c:v>
                </c:pt>
                <c:pt idx="3">
                  <c:v>21 years</c:v>
                </c:pt>
                <c:pt idx="4">
                  <c:v>22 years</c:v>
                </c:pt>
                <c:pt idx="5">
                  <c:v>24 years</c:v>
                </c:pt>
                <c:pt idx="6">
                  <c:v>25 years</c:v>
                </c:pt>
                <c:pt idx="7">
                  <c:v>26 years</c:v>
                </c:pt>
              </c:strCache>
            </c:strRef>
          </c:cat>
          <c:val>
            <c:numRef>
              <c:f>Med!$M$21:$M$28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0.03</c:v>
                </c:pt>
                <c:pt idx="4">
                  <c:v>0</c:v>
                </c:pt>
                <c:pt idx="5">
                  <c:v>7.0000000000000007E-2</c:v>
                </c:pt>
                <c:pt idx="6">
                  <c:v>0.77</c:v>
                </c:pt>
                <c:pt idx="7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A9-4050-9115-2D4F29A06D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397471"/>
        <c:axId val="263397887"/>
      </c:barChart>
      <c:catAx>
        <c:axId val="263397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397887"/>
        <c:crosses val="autoZero"/>
        <c:auto val="1"/>
        <c:lblAlgn val="ctr"/>
        <c:lblOffset val="100"/>
        <c:noMultiLvlLbl val="0"/>
      </c:catAx>
      <c:valAx>
        <c:axId val="26339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397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99834329178817"/>
          <c:y val="0.13776740107072399"/>
          <c:w val="0.49992171598559565"/>
          <c:h val="0.8161218830143468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19-4FD8-94B4-11CED3292EA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19-4FD8-94B4-11CED3292EA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19-4FD8-94B4-11CED3292EA5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19-4FD8-94B4-11CED3292EA5}"/>
              </c:ext>
            </c:extLst>
          </c:dPt>
          <c:dPt>
            <c:idx val="4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19-4FD8-94B4-11CED3292EA5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19-4FD8-94B4-11CED3292EA5}"/>
              </c:ext>
            </c:extLst>
          </c:dPt>
          <c:val>
            <c:numRef>
              <c:f>'Speedometer EAP'!$K$2:$K$7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19-4FD8-94B4-11CED3292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pieChart>
        <c:varyColors val="1"/>
        <c:ser>
          <c:idx val="1"/>
          <c:order val="1"/>
          <c:tx>
            <c:strRef>
              <c:f>'Speedometer EAP'!$J$10:$J$12</c:f>
              <c:strCache>
                <c:ptCount val="3"/>
                <c:pt idx="0">
                  <c:v>Value</c:v>
                </c:pt>
                <c:pt idx="1">
                  <c:v>Pointer</c:v>
                </c:pt>
                <c:pt idx="2">
                  <c:v>End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4C19-4FD8-94B4-11CED3292EA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4C19-4FD8-94B4-11CED3292EA5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4C19-4FD8-94B4-11CED3292EA5}"/>
              </c:ext>
            </c:extLst>
          </c:dPt>
          <c:dLbls>
            <c:dLbl>
              <c:idx val="1"/>
              <c:layout>
                <c:manualLayout>
                  <c:x val="0.1017328075560459"/>
                  <c:y val="3.774516898987686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Avg.</a:t>
                    </a:r>
                    <a:r>
                      <a:rPr lang="en-US" baseline="0" dirty="0"/>
                      <a:t> </a:t>
                    </a:r>
                    <a:fld id="{1EC36865-988D-4046-A271-4FB7338A6489}" type="CELLREF">
                      <a:rPr lang="en-US" smtClean="0"/>
                      <a:pPr/>
                      <a:t>[CELLREF]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{1EC36865-988D-4046-A271-4FB7338A6489}</c15:txfldGUID>
                      <c15:f>'Speedometer EAP'!$L$10</c15:f>
                      <c15:dlblFieldTableCache>
                        <c:ptCount val="1"/>
                        <c:pt idx="0">
                          <c:v>$6,289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4C19-4FD8-94B4-11CED3292EA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val>
            <c:numRef>
              <c:f>'Speedometer EAP'!$K$10:$K$12</c:f>
              <c:numCache>
                <c:formatCode>General</c:formatCode>
                <c:ptCount val="3"/>
                <c:pt idx="0">
                  <c:v>51.5</c:v>
                </c:pt>
                <c:pt idx="1">
                  <c:v>1.5</c:v>
                </c:pt>
                <c:pt idx="2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C19-4FD8-94B4-11CED3292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7037870266217"/>
          <c:y val="0.13776740107072399"/>
          <c:w val="0.76100787401574799"/>
          <c:h val="0.73308256826389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A2-489E-921B-DCBB8A864FB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A2-489E-921B-DCBB8A864FB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A2-489E-921B-DCBB8A864FBA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A2-489E-921B-DCBB8A864FBA}"/>
              </c:ext>
            </c:extLst>
          </c:dPt>
          <c:dPt>
            <c:idx val="4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A2-489E-921B-DCBB8A864FBA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4A2-489E-921B-DCBB8A864FBA}"/>
              </c:ext>
            </c:extLst>
          </c:dPt>
          <c:val>
            <c:numRef>
              <c:f>'Speedometer EAP'!$B$2:$B$7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A2-489E-921B-DCBB8A864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pieChart>
        <c:varyColors val="1"/>
        <c:ser>
          <c:idx val="1"/>
          <c:order val="1"/>
          <c:tx>
            <c:strRef>
              <c:f>'Speedometer EAP'!$A$10:$A$12</c:f>
              <c:strCache>
                <c:ptCount val="3"/>
                <c:pt idx="0">
                  <c:v>Value</c:v>
                </c:pt>
                <c:pt idx="1">
                  <c:v>Pointer</c:v>
                </c:pt>
                <c:pt idx="2">
                  <c:v>End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64A2-489E-921B-DCBB8A864FBA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4A2-489E-921B-DCBB8A864FBA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64A2-489E-921B-DCBB8A864FBA}"/>
              </c:ext>
            </c:extLst>
          </c:dPt>
          <c:dLbls>
            <c:dLbl>
              <c:idx val="1"/>
              <c:layout>
                <c:manualLayout>
                  <c:x val="8.8352032411977879E-2"/>
                  <c:y val="-7.6581994066159981E-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Avg.</a:t>
                    </a:r>
                    <a:r>
                      <a:rPr lang="en-US" baseline="0" dirty="0"/>
                      <a:t> </a:t>
                    </a:r>
                    <a:fld id="{B2B10379-DE20-4839-AA09-8F19CFC74A96}" type="CELLREF">
                      <a:rPr lang="en-US" smtClean="0"/>
                      <a:pPr/>
                      <a:t>[CELLREF]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{B2B10379-DE20-4839-AA09-8F19CFC74A96}</c15:txfldGUID>
                      <c15:f>'Speedometer EAP'!$C$10</c15:f>
                      <c15:dlblFieldTableCache>
                        <c:ptCount val="1"/>
                        <c:pt idx="0">
                          <c:v>$6,701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64A2-489E-921B-DCBB8A864F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val>
            <c:numRef>
              <c:f>'Speedometer EAP'!$B$10:$B$12</c:f>
              <c:numCache>
                <c:formatCode>General</c:formatCode>
                <c:ptCount val="3"/>
                <c:pt idx="0">
                  <c:v>53.400000000000006</c:v>
                </c:pt>
                <c:pt idx="1">
                  <c:v>1.5</c:v>
                </c:pt>
                <c:pt idx="2">
                  <c:v>145.1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4A2-489E-921B-DCBB8A864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Internet Subsidy Percentiles</a:t>
            </a:r>
          </a:p>
        </c:rich>
      </c:tx>
      <c:layout>
        <c:manualLayout>
          <c:xMode val="edge"/>
          <c:yMode val="edge"/>
          <c:x val="0.249102500247622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7037870266217"/>
          <c:y val="0.13776740107072399"/>
          <c:w val="0.76100787401574799"/>
          <c:h val="0.73308256826389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7-46E7-AAEF-1A687F00C4D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17-46E7-AAEF-1A687F00C4D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17-46E7-AAEF-1A687F00C4D1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17-46E7-AAEF-1A687F00C4D1}"/>
              </c:ext>
            </c:extLst>
          </c:dPt>
          <c:dPt>
            <c:idx val="4"/>
            <c:bubble3D val="0"/>
            <c:spPr>
              <a:solidFill>
                <a:srgbClr val="5288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417-46E7-AAEF-1A687F00C4D1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417-46E7-AAEF-1A687F00C4D1}"/>
              </c:ext>
            </c:extLst>
          </c:dPt>
          <c:val>
            <c:numRef>
              <c:f>'Speedometer EAP'!$K$2:$K$7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417-46E7-AAEF-1A687F00C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Covered Under Prescription</a:t>
            </a:r>
            <a:r>
              <a:rPr lang="en-US" b="1" baseline="0" dirty="0"/>
              <a:t> Drug Plan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7A-4048-BDFE-81C05F073A7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7A-4048-BDFE-81C05F073A71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A7A-4048-BDFE-81C05F073A7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7A-4048-BDFE-81C05F073A71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A7A-4048-BDFE-81C05F073A71}"/>
              </c:ext>
            </c:extLst>
          </c:dPt>
          <c:dPt>
            <c:idx val="5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7A-4048-BDFE-81C05F073A7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A7A-4048-BDFE-81C05F073A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Med!$A$54:$A$60</c:f>
              <c:strCache>
                <c:ptCount val="7"/>
                <c:pt idx="0">
                  <c:v>Fertility drugs </c:v>
                </c:pt>
                <c:pt idx="1">
                  <c:v>AIDS/HIV treatment</c:v>
                </c:pt>
                <c:pt idx="2">
                  <c:v>Smoking cessation aids </c:v>
                </c:pt>
                <c:pt idx="3">
                  <c:v>Transition care drugs </c:v>
                </c:pt>
                <c:pt idx="4">
                  <c:v>Erectile dysfunction drugs </c:v>
                </c:pt>
                <c:pt idx="5">
                  <c:v>None of the above</c:v>
                </c:pt>
                <c:pt idx="6">
                  <c:v>Cannabis for medical treatment </c:v>
                </c:pt>
              </c:strCache>
            </c:strRef>
          </c:cat>
          <c:val>
            <c:numRef>
              <c:f>Med!$B$54:$B$60</c:f>
              <c:numCache>
                <c:formatCode>General</c:formatCode>
                <c:ptCount val="7"/>
                <c:pt idx="0">
                  <c:v>35</c:v>
                </c:pt>
                <c:pt idx="1">
                  <c:v>33</c:v>
                </c:pt>
                <c:pt idx="2">
                  <c:v>27</c:v>
                </c:pt>
                <c:pt idx="3">
                  <c:v>17</c:v>
                </c:pt>
                <c:pt idx="4">
                  <c:v>16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7A-4048-BDFE-81C05F073A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1098799"/>
        <c:axId val="261097551"/>
      </c:barChart>
      <c:catAx>
        <c:axId val="261098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097551"/>
        <c:crosses val="autoZero"/>
        <c:auto val="1"/>
        <c:lblAlgn val="ctr"/>
        <c:lblOffset val="100"/>
        <c:noMultiLvlLbl val="0"/>
      </c:catAx>
      <c:valAx>
        <c:axId val="26109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Companies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098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95000"/>
          <a:lumOff val="5000"/>
        </a:schemeClr>
      </a:solidFill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Offer a Health Care Spending Account (HCSA)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AC-4A40-A3F3-41D8815D2EEC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AC-4A40-A3F3-41D8815D2EEC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AC-4A40-A3F3-41D8815D2E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Med!$P$107:$P$109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Under consideration</c:v>
                </c:pt>
              </c:strCache>
            </c:strRef>
          </c:cat>
          <c:val>
            <c:numRef>
              <c:f>Med!$Q$107:$Q$109</c:f>
              <c:numCache>
                <c:formatCode>0%</c:formatCode>
                <c:ptCount val="3"/>
                <c:pt idx="0">
                  <c:v>0.31</c:v>
                </c:pt>
                <c:pt idx="1">
                  <c:v>0.62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AC-4A40-A3F3-41D8815D2EE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Approach to Insuring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6F-4A4A-85D2-7289D34CA15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6F-4A4A-85D2-7289D34CA15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6F-4A4A-85D2-7289D34CA15F}"/>
              </c:ext>
            </c:extLst>
          </c:dPt>
          <c:dLbls>
            <c:dLbl>
              <c:idx val="0"/>
              <c:layout>
                <c:manualLayout>
                  <c:x val="-0.26234567901234568"/>
                  <c:y val="-0.13476170024201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Carrier insured,</a:t>
                    </a:r>
                    <a:r>
                      <a:rPr lang="en-US" baseline="0"/>
                      <a:t> </a:t>
                    </a:r>
                    <a:fld id="{92D9BC67-891F-45FE-8685-0FCEA62877CF}" type="VALUE">
                      <a:rPr lang="en-US" smtClean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8271604938271"/>
                      <c:h val="0.180952380952380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6F-4A4A-85D2-7289D34CA1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Self-insured, 29%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10493827160495"/>
                      <c:h val="0.1679653679653679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AB6F-4A4A-85D2-7289D34CA1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Other, </a:t>
                    </a:r>
                    <a:fld id="{1DA86C70-DBDE-415E-BC0E-13214214CB04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6F-4A4A-85D2-7289D34CA1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Med!$G$92:$G$94</c:f>
              <c:strCache>
                <c:ptCount val="3"/>
                <c:pt idx="0">
                  <c:v>Carrier insured</c:v>
                </c:pt>
                <c:pt idx="1">
                  <c:v>Self-insured</c:v>
                </c:pt>
                <c:pt idx="2">
                  <c:v>Other</c:v>
                </c:pt>
              </c:strCache>
            </c:strRef>
          </c:cat>
          <c:val>
            <c:numRef>
              <c:f>Med!$H$92:$H$94</c:f>
              <c:numCache>
                <c:formatCode>0%</c:formatCode>
                <c:ptCount val="3"/>
                <c:pt idx="0">
                  <c:v>0.69</c:v>
                </c:pt>
                <c:pt idx="1">
                  <c:v>0.28999999999999998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6F-4A4A-85D2-7289D34CA15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B8-4286-96EF-53F84D5C64B5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B8-4286-96EF-53F84D5C64B5}"/>
              </c:ext>
            </c:extLst>
          </c:dPt>
          <c:val>
            <c:numRef>
              <c:f>Den!$AA$17:$AA$18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B8-4286-96EF-53F84D5C6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'Canada Demographics'!$D$3:$D$5</cx:f>
        <cx:nf>'Canada Demographics'!$D$2</cx:nf>
        <cx:lvl ptCount="3" name="Provinces">
          <cx:pt idx="0">British Columbia</cx:pt>
          <cx:pt idx="1">Ontario</cx:pt>
          <cx:pt idx="2">Quebec</cx:pt>
        </cx:lvl>
      </cx:strDim>
      <cx:numDim type="colorVal">
        <cx:f>'Canada Demographics'!$E$3:$E$5</cx:f>
        <cx:lvl ptCount="3" formatCode="General">
          <cx:pt idx="0">6</cx:pt>
          <cx:pt idx="1">49</cx:pt>
          <cx:pt idx="2">6</cx:pt>
        </cx:lvl>
      </cx:numDim>
    </cx:data>
  </cx:chartData>
  <cx:chart>
    <cx:plotArea>
      <cx:plotAreaRegion>
        <cx:series layoutId="regionMap" uniqueId="{04254DD8-41A2-4DE6-B7C0-769618A431AA}">
          <cx:tx>
            <cx:txData>
              <cx:f>'Canada Demographics'!$E$1:$E$2</cx:f>
              <cx:v/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 baseline="0"/>
                </a:pPr>
                <a:endParaRPr lang="en-US" sz="24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</cx:txPr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en-US" sz="2400" b="0" i="0" u="none" strike="noStrike" kern="1200" baseline="0">
                      <a:solidFill>
                        <a:schemeClr val="bg1"/>
                      </a:solidFill>
                      <a:latin typeface="Calibri" panose="020F0502020204030204"/>
                    </a:rPr>
                    <a:t>49</a:t>
                  </a:r>
                </a:p>
              </cx:txPr>
            </cx:dataLabel>
          </cx:dataLabels>
          <cx:dataId val="0"/>
          <cx:layoutPr>
            <cx:geography cultureLanguage="en-US" cultureRegion="US" attribution="Powered by Bing">
              <cx:geoCache provider="{E9337A44-BEBE-4D9F-B70C-5C5E7DAFC167}">
                <cx:binary>1HtZc9y4suZf6fDzwM0NBHji9I0YshaVqkoqbd5eGLJsA9wAkgAX8NdPEpRVso773Hsj7kTMOKLR
uXyZQJFgAsiE/vk0/uOp/P7Y/jFWpVD/eBr/ese1rv/x55/qiX+vHtX7KntqpZI/9PsnWf0pf/zI
nr7/+a19HDLB/vQcN/jziT+2+vv47j/+Cd7Yd3mQT486k+Km+96a2++qK7X6N7rfqv54/FZlYpUp
3WZP2v3rHTj7+v3p3R/fhc60uTf197/e/YJ598efbz39S69/lDAw3X0DW+y/d5yAuo7vRfYfffdH
KQV7ViPivCeE+tT1sWP/BT/7vnqswP4/H48dzeO3b+13peDn2P+f7X4ZO4iTd388yU7o+YkxeHh/
vUsexeO3x3d/ZEomiyaR88iT/21/6p+/Puz/+OcbAfz4N5JX7+Ptk/rPVP/yOuI205nifySy7Kqv
GQzzf+zFBO9x6OFf34br4feuG2IceOHPrpb38N8ZyO/fyL96ePNu4v/P3s210I9tJn8+p/+Bb8V5
75AgxCQIlm/B//XtUPyeepQEXkQXvfuz7+Ud/RcG9PtX82L45o1cX/2//bX8zZf8+hP5BfLfjF2h
9x7ehecQ3/lt7IrC96FDIsfD/m9j18/I8vfj+f3r+Gn3y9j/bweqvw9iL+F99agf13ZdeBXH/r32
ZwB8Y/pLFPvlZ/6c0btvf73zo1cvbPbwbLbM9p9PaXm6P/HfH5X+6x3C3vvQizCB90J8L/BccDV8
tyo3gM9GyFbzv95R/70bOJQGfhQFQIXeuz+U7GZV4L4PSej7Dg7DWYFf1t2TLA2T4uWHP/N/iK46
yUxo9dc714dlrl5w88hgAfThPwKftxORkAYYOqqfHm9hcZ/h/2sysi1kMdV3dR50B7egF07rq12k
0/6QMjkcwjpkXWx5kgsgZWDwmgfNs9CCrJo743BYMHS2XMz98KIte7Wz3Fn+tgPrVad5F7/t1bo9
wy31Ms56oP4Fw1n+wCn9QWQa3ZeOazYVbqZLB0X0ys8KthLFlH5RZbPGygu/5QANnDG6zxpqNphl
z1AHSbaq/CL94lbtekir8BvKkwxXzspMiqzQxMWJO9AUfZqforWlz1KB82BBWkXlKnEq++kF2TuI
0viMSlF0hYMemSHua16ukcjrxPiS39kGe/wo6VRdWS7EU38xeaFcEDxw+F2D0OENQqJUJrmpK5n8
Rmt7EAMuZPIb79ZWBn11HEJarBl6CMjAioS5hbmMfJbFDuLsljia3RYVI+u89aeYR2I99Ybuy2ko
NmkmstiytKjpXo5sahf+FekUXZatWp0nQV7KSwsfwzR1byy5NNmokqjQ2cqyXfzqm/zNzPc9Ap/X
r1MfRy52vIh4sL1waQA7vNdTfyipVEUV1XeBK+llimUQxtq4q4JrcYzywru2TefK6SCicMND7F0v
MLdG6VZWk479vJfFeiT5sOpxTVbWJE27Z2OV5yIeiOouzg6tdu5oKvJ/6YgVdENfzK2R7cxJsY4t
24Zf867tD6Pg45HJdjx2NZf7YvBWVmSbzFSliS3pikBYrcVaUT6awsSWf9G+svCnfFqNvpcnmAX4
0h8HKWJLNpSFl3JuLEVDXAcLqHKMs3U4faWdci1EHPl1eKklkkFiDRepNTdhCoCzz2KSDyzPw+3Q
MXm0jRmjNsZToDepw1G+aKQ3sktpogsL6Sx4JGiILV877PsQyHQbon47ZLjc92yUV3puLBV6lbya
lTrPqr2VezIdVr6WYjOIflqTNJq2ahT1R79su3gYlTpatqJ5UuImuh91JG98mZ986tQf9TCOl9XA
3cSirA80KGfxkavitY9pKpJC+9F9TdBxZIi3euWP7Ri3vlMcbGPKtDjUJW/XHAuzKKysqtviEDba
qPjMWxMXp0GSpgonLBPt2jQtvP4uHNViXb/4PndgnVnWmuRzV2+8BrYri3nVtMGalL4T1yFqd/YX
1yb9nPWlf80w8j5AqLSPJWc9vmKtYrEFTU7qXjgqwKu69aprpLmKNaJf2NSLzzgtWaLqWt872PNX
Wg3FiecIbRySq4NyfLzjLi12g9MWx1LxflO3mt34vWxW5ST0Q1B3Hkz4ov1SuOReyzz8znSb0LKI
eDxGaUz9LvsRNd5dI/NDxhy5r7pR31Y5UxdFSyDQd9opk77SQQwfWL7rnVLfYtLQm65aW8YaZH2v
LrTw88TKbCNI+FQgxy+O+UjktpfGrFTleQ88oNlFEymzqrPcf6g9/ZoVXks2XpRV2z4d1H1aCzi/
FtVTKugnv5XBPZZNunVHWlz8Chjqz2Pf+vuWGu7GDmnlFcZRdvTzr69E3HB5NZpMxUGH6g3Ov/aM
Fc7WOCI/GvPV6nOvNvBsfLWx8QDiQqQaeVyiyBxduA0Wlv+pXGJFNaT5cxQBRVo7z1bnOGON6iwK
dsMwXfZegaZNNnF5qKSPVDzmgTjgrJWHMGviRgzRZWEVxYyxWuE4bF37eQg7kEiUK8yrcSWmpkys
3aR76hwtSTWVSeoEGxIg+G5Q6DwIeLRxJan4sY5CVf3oxzqPsRHTQ977ai38qjqWuKaXtMnRxq0C
c+vCA48n5fProlXNxvfa8OC1ifJwf2BTIKIN69zwYOUtBKRV6zY4cUdHN6u+HtZuxeSuRrlTxx7x
1P7cTAg9s1PjTHGmynDV+OP0DPytzSv9K9L6DLv2h/LJEDek/OEjMcm4QUGxd0rVZRsf8XKP0r7Y
W6FtrExx3ZLEko0lteHXNHBbiKwR39RN90PUUXswKMq8jSjQoGPqFNlBiwRJpSvYSs2yBcQVkGqs
2X5eCo1lF/1iT2mGdlU7rk1YqcNrTSTr6XIQZRKNptnnbKrruLTtv9JqohFNWF83+6j1L5HrZRfU
Ic1+CBmY0bJs6tiqy1xsVZ71l9TNIpjVklarwnWLFRPMP1KIIsehCQlM2pl3uvpWOhnfqUiN7VZI
v9+XrFuVQ0dNTOrGPy4kr4m/ziIcxQufW0A0A6IaiTgNXVjGRs4T3/DhumvVcG0pBxdOPOFCby0b
wdIUxqgTPxg16YXFmSBFGPaE5tSb1r1cIBatiN5MdTkezv6sHJmT7Iy5Oot1BUtbUz9lode/6t1r
I3EYybRtwpHFri6auB1bfJeXvL4KMnkKsI/vWI2Cu45Xd27ehkcLyAY3XAuHm7VlJfHkVcubk4Va
oxe8FZU+CdepIePaKi1+9h9OQ9kmfinvDGLPvosX3xbbekrCTjsIm68eyr3EuKZPeITGbRPh/NY2
A+svJz1Ex4Wr2/oqbH2IqgAgU1ncIinCLaqHJjkb/Z2jRlbR0VoNPx3BdjZc+V06rruUXbjjiI8C
q/bGNrMo1QIfGxG0N2puZlHdRMERmeAbBDsYnZurm9xBWzojLejF+OzPN8268ztzXA4GdQH72zIc
N/awYJtGOdWRps0iSo1XLceN0JEqUYSZDeonQmNXptWxcOXGejrbl7PPZsZVpoajhvWHcL3RoY/k
ms5ubJdnOwuZXVkvywnFuvkdbnY1pexhkMFVlNf9nhTduulEtUul6fe09Ggd415GdZymqNv7eVqn
sCsBcpFaI8vPluPYV7tF8cro2YtLd06Jsj3mnrqGqdnGblrS7RD0A4eDx0/e8QaDY9W06rpwYa8o
x5RsFyHH3WGsgmmf1sVD6eHu0tQNuq60k163pnf3A50ObYvS63puLFVS2MjD94xWbxS5214w5faH
M5bizN/5HXm00MC4hMSd5+kkQrTZ2G484cCRqM5R3DmwgmiRDwdLdaEaYHBCbWjvFLFVYG+A47VV
L2QgIbAFuZ9trFB1w7HQoXPRzm7Oviz1RmYCrTbp7DpLE6fvknxwhs8Bqca1X5J8T0VUnQhxYWCc
i6dsKNblr4hQpvpiMg0/OJM7xL5XkW81u0vzVD35hS8SJnIfIlFd7XxWBdvKUHLb5niIpfTDF2ij
iEi8fqOjthqimOuGrBTe5Ebpr2ND1CrVLjtGWZldRbWkic9M9fQLAAvEjl7oXsumc6oyznviQbQo
pk88mNoDa/k3GdRkU/to9D/WvPhWRxnZUIzrauUTX62MdJrEgtM06HX8YmeBlqvmRW+k5U9tfyZn
j1VJzGbI11NOzCmrq+lkqYp9cwtSX1vGNmz0WWJIq7ZsRi3QqC8uBp7DUjCbT904nUwYqRO+Pbuy
cDfrhpiXk7o4I2lGiq3QaQEHj1KlsZOJ9Ep1fWxtm65v07gvdRZT5fW7PhvH2B+6cE3cut7bBlIr
z9QU0bKOz5o36n5yT/NOfftGbtm3tmevZ39WlkalWXmFdBMkyBHiS37oYU+WxpANcxI+ND18Gxnw
7jiRbYRFGC88ZJ/5VUo4nKZn+Eh8/6Q4hP3ZheVsc3azuHUK9eym81F4USmNYydi/kPPTNJ6ubjz
Zk7/wtFqTMKgF3c+d7yHInxGWm62I726G1XfX3AVQMDW2XS0VNpA/M7bsoaPi4zzwKejlVmtbVAL
FsUYRiutmy45O3iDE6zCSTCSYXW2PTvoaX1Ck/gYForGJhXehcKyusWDU932miU4jMqTFeV97e/z
zj3WHMd1Hq5LL6DXbRDyOycomm01QVYr9Dt+1/oZv4P97joMNL22ojPCGljZi48zQgz62ccLwvr4
XS8W8W97qTvtx54c6rjuHHlFOv454IF3Ybm+6+FI084K/FPRusTd0c6jGzl1ThIOjrt6dSxZjiNK
l06iU+yuloMJzvtY0iyvsqupzemWcb3lHqnC8UIG+WpKcbpGFWafyRhuCuqzh9BksPyKAM0fGf+c
8sZPRpGO+96E4qPM89ib5QPL6x0qWb6Yu9OUxW07RNf+FIQ3hHYP1m01lMUGl126tVYvvRAvKI+u
oCi2sN7v/GT6pRcrt73A4XkN9csdl9XnqeqK27TPilsGG6R1B0fYlWUXxcS7mDmjs7Myz5SnYODR
QdMnL+X4ZKVjV3j72ReHnCPk9V78LPzIyi7mTe3swkGHaxQRelEofqoQce+F7rLLkFbdGqKreMzd
EQJJyj6b0em3kDOdtl3qB59UlcYW4OihWUcTFpel7Lp7HFU3OE+rR0gETUnV1fURMXeEOd6p2CoM
6pt4ok5wyqI8PwZ9sfYlZBmaSYnHX4fhQkJtbeXzMOYc96EahmETUHaZl8N0TeC13eFo0CuRB3K7
sIPD91mBVWxZSqYU9qV3nOT41kraPMiTomr0zrKqCNwLSPEMiWXrIgtu4MS4cFZkMMljSPRfKRfH
eBiKK39uLIW6byZi6cEysL99FnuyKq7QmF+HZgh2Z7mF2Ub1ThObcMi3FvvGHrmjl2Sqj1ZnxRmH
KtizG0Sr5Oy55+PoxMjtoi0JvR/njs4QBN/jpVHlbhkdD42z/BxUNvwq256RWZP2R5VeLltcI9QO
VXUTkyboeCJe+CB4EqnU7niUNYLdGiqJu+lR18J2i3YatogjT1y3DVZWaJsgV9TdRHDmLmS+Hvpi
hCJE6H9ALF0PTJovKQngIDnLyS9yRkFu8cqHdP1oILMzG4nGM19IaEYoVqhxR4VenFn52eilEwFn
t32JTbPNIqlPgV/vFA7dQ88cDVMSRGOqmjWcGPUqK9CzbOBNczUyiPP55EWxxWW1cWO/9aLFkwWT
aoBdssmKuKDUjWLrde6DF6N7WMxmpyoTzVoTAX3MXdomap3mysFdYjnMpgmmj8Qr7gzhJ5/33wON
oDCB++imC8M7GWbhp5qTaePXpN6iCVCV7I58CNzYGyf3OGb6GBVjcWXjt6qq8aIbhUxc40LdQDbt
MdOkuLKR/K2Wm/qttsetTKCeUsrkxXOjokMgZHmIhk6v3akSqz6n1ckUQpwslYnPOmX8usvGZ3HT
O6+hFsWg5rUuJ0KSLtLOEJcmK4++w2FLCrH+JoBt1UWoVXmMdDVl29GFZAQNICc4416BSTZ91p0I
NyXsF/YugdyMZGSs4x7yCjvM3BUW2kA2wddq/4rsUf6tH2FmQkKpP3ACjdNId+OEHYOdLuThrWI0
OtULT9NKi1URBh/yqjFbazJmmTqwXU06TFZV8KS1PxzbCftXvumCK5cYtR/KEqKFJ+NCRfQC9mLD
Sc/NCDNsy52QJZa1CihlCdhcxmeJpSLI+MZuwb3tWQFuh4vIhdUhhOC61UWQwdpZrlxBCI9Flsfw
Nak85sVKZ5QXsfA27qRKkGBIGJSuw+MW8pdUDiWLi4ps21B739uiPoxRJL+VdXDT9Ih+laP4FAhn
fJQt+R4MrfgSuqOIde9HMBs7yG8zo5IUFelmiHR+T0ce26So5SbOY5X2/sOLzuZPz9yLbkb+1+za
LItDJdQeyk1+83XixlkpSEnd+Kh6gqKk+cLhoJU0VciOk/BTKy/66Fles4L/rZyadsFbPzhAb/1Y
ucuiPu7HfIuC7NrrQ+8Bmy6HTzW7dmaOzNyvOhaxa7cV/oKcubNd4RbXeNLeg2dwfpp15Tj4B5eO
XTK1jpsY5BYf22IQseKm/Qrhel+UWcHhlLfuhAl5PI0hpKcr96mKxA8VTM0nWPXqBCE83KFMQWqs
VCd/yG59V9NPRTtGCarK+uQHrbjwhTE7XdLuaoDS2irX+fRBpuJ7COvOD5lkKe9/YF39gJN696FP
I7Ly2rK6Yjcw3WHzNWL/5GQZSirphR9VaB7nYP1DGVh8OFQJyqK7mXDnfyYDbhKCsuZ26tt+kwdR
dWhZkcL+w3/tBwc5+RiJ4cWP24/gp4FsjEs6bzNlerrgnS7jSRPymQ1DGY8zlc8yNtb081l7pv49
7o32b/1ZHCu8cK37sF3TgHZxLqPy0Ay1/8BS9zV71rYO9R7aFj9rLXvWosZ4cVTQNMmmvKQ7yNu3
l01brpbTr4JabKgLmPZQ9t+WgSY3toGE/4MYBNpbzhQZuQm7IxsLBAF5ZkKvOxI97ReuxeSmalC2
U1lg4lc2zHXXrEVQ5Z6trEI6pExsd+FsZhV9Xz50RZq+cpeRg+3O2rQh648BHpfh6CjEO9fIIvZH
N7h2PjOYZ9fUbYJrK6Bh2e/aAX9t8z4nC6gTMP+gmG9WFVeoWGdU/jATKnajbtNi/eyDTHlG4hf7
BXo2HZC/CsNJ7+AXFXvbBHPiPLTpdIYgfW75s3piISTa01FCiJT+hVWccXAFg14qP7biBfoGcfZk
qbN36+SNrB+CFtIjuj+FvFnZBAxM6izOWzbeZwPBm6jPm0sWUHENtRWSlNOoHzlqVjYDU2mcxQWZ
hntZZMMKas2JZENxgPKYLFaWLE1VHBrBoHIYtOGitjKr1R0uDpbq2AiFxDPPM/dSQIkDMeR+Ek3V
LRTz62cqm6lBju4nS1mc1ZpZ9gZ39iKy+nLo6TdCSwgSUD+D7TiCtddmZ1Kb0AkYR0k3IG9J6CxZ
HiieyFgyKLgSV0bXRqM6llXQXuCZtbKgDsKrLHuwkiaI6CJ2mjbaVFPJE6sYoCrfYFcdrU1UQjqT
U/Tsx1qNYUZmP5bJenEPNwHGe3QTYpZ+H0pSxs0wsIesQeG6H/36UOUa7Z3K5ZuSBea+FlCy6CPX
/Y5u6nF4bdOOJVmnwlWXYphie+mjbvspJllIdpadYBE+TBRitpkveLS/aqn0E12Q8npIoxaOKv09
rOfuHupVPU86DXNmZuvBtDe2Ec70SmSNFKBcJ3D2WNXqjGp0/1r0qy+iinLTcNddlV1+5c1L11Sy
5tRANsdysOFeOHde8qhoFw4L5y3yxc7qXpBQ8aGr3JPsSrX1yZm67J5o3O55WqlVxKvpyyzXMsvu
I5F94JSX21H64koi9dyYDorSkI3FiRwYcuKzJsShWIvI65Oz7GyMVOauHZxXi9YqWOtHcKKqIS9b
qiKKz2iICc/99S0aNib6pSdZ5GonUueuIlV6JTxXJdmY4/XC6jG9slSQDfgiZerpjdyyNazHHPJe
B4ZZHY91NF6kEx5PeaBhD58hHVsW4pk5WarMrqN+cq6thGMQGx+mgzKQGTpDDSrHCzWbW8grBexQ
WVGuncgPojapdfmQe4O6HodhxHMm8UpiEV3yWTZZGQZZS1O4CIJKyMwHaamuX2RhW9FdnbtfsIei
Y8bGPQmxurWNjiKyjoaerM4yP5AfaCkkJM3nWvwvRlbkuf6zkYJ5sFcihCsLKwnF6ETUcEsAXo4X
HBaS5Eivmkr0ySthZjJ/PUQdbHyMCg7ZS4Om4saDO/MXFuyS7Fn5hnXdHu1YHW2s3Jovvb1xd+48
8xCMyyJfjcN2AOWfmwhOgZuyxmPorBlcEbysGoxXyA+jTQDJzHvpOvKyLhU82pn1XFzcFhGFHyoI
FH9U+6lDUXd080Hc+3jCK0Om16Ym7Z9Ni66bTkWnvvWBAxVfovp7Soy3Ksay2lq2c3q4DxgoAylt
0Popd640924sZxtHPKYoze7gihPoYV8bn52JJnh2livW3//OmRtOkAZGCI53E1zImVwMtxRgZjgd
h5tlTepER8uXAVQwMU3dbRQ0kBF+UVhKoghtTANB/5XxhF1wQRSkSwiL9otHq+9cuGwzEF1tUtIy
SPHUHwNjlHtV44wmJRIVXOKjcCkvDKbi6FMJZDCTQRbcZl42XKgB7uCsrFpHdXGEhTrY47SJLccG
1+8vQ93qDeFeE9dOVBwtuOZVm20Dx4OUbs669dLN0sPUDNMQw2lw046yvZyqwusvW/gbhl3H8O7c
19I3bIWqdda5aZyLVF24Lb726tYcvNyRXexGjjlglz83VuPMalJ966DEve9bAQu0FVmlxZ5ZuMrB
Y9bCMbeZQgCeXXVkumWSyMvel9U2H2oUB4xArnFucjaUp7Sjh9oJ8f4sQlCL3A6hmWKLOBukit4G
Oo8uzyJZ9M5FzqmMe15Vr/wSyr7UeZldpmXo01h2g94NnvnhzT2zapa1puNxgKnY9WIIaFzClvey
E/qTdW/92QFQxtqYjnCf0rJWUdVetjfU3ExFAa6sjGoCeRyoU2/PDiqm0D7K8V7rMEsmU/ZbW+qt
hxYibRYkSy4szb3suoMFGcINhFurnVmLteXikLLFYEFY1kTBgrAw6+Ps8sUHHsx94aXOh8GH3Gmv
Av6B9EW9UkHnnJQY0QbS3ewAN4X7y8zpxQXOh+DKK7RYD4qSO6jFQy7BQcFnnLMH5ETDl6IqZBxS
NW7cLA9Ow1x64XWGty4zUNS09ZhOQgkei27dNtzXa2eoj4SY6rBoXSqmxHoYLBpJsK5RXULZFk5d
vhn9DRRe1fWrxoPdvOnKdMOiCcq3ZvwU0mZIJpf3cEMIUiswlu5gWUtZWRtGR+kxc1FGjGq43gO4
hbTAcTbuZcYvnEbcns1eQSpVD3sJ90MU1GkhUQT3yxzlyJNTaDfmHeFfnRbf58EEMauIql3e6m7T
66b/7DKeNI5cNU0W3fQNF/dDxw+EQvE5iJzqPquCEFJgrrywyspo/8JobpJ8lNV9YDg/+RU4tNxs
8GJu8b6ewiRqivqCQ+odkvBwCbfJyZ6ijN5ChYCe8tz/4E1u8Ynr3N22XY7Wls08uEtXiEZc9d6Y
PpDej4MZJuEWx94nkLW22/VcQjo79jj04Be4PcAffex7iLSnvm16uPdU0CNDITtYmRSZcyo4g0yk
gqy/Za3CIIhPHne/VDNiRA3ftWX+Bc0XPe1lTlZnNVwYtddGvcmElxD+2yCxN0EtipVDC9eVIBcm
ploFiRVa9WJk4C5ItF7cWI9ngKVs01inv+9FGB/yFkzAhbzRXm5CGL7uucnZmO2HF7bsSbhKPdFD
aAJFjrJ83+SykfGCzsKfZAFZ52071h8JzemFJAVcFK5C+dFjYbfqGsieZzMLlZxHPanuupYR+yg+
oFDJj6znGZw38u/WAjGHvHIgatSt1OzAao1DFgcs0O06LSaWTFEBd6RQB7eg0OiV2ykiNx3rmr2a
G6u1zRvZYmE1MIHg2HFGLsLZVwsXus/yxYQUwWWHFd1yv9dhQiEYyjgyI99jH7KeUz2660XYSKib
bUrTl8+A1xYLbe0WBB1DvncC4m1x4++fZWfnVv1auniHm5p8b70sPJkHch6N0j7kJGbMK3urtrzV
LIZWaK1T2+nyE7rQUWFSQSKM55D97Cs0njrujCdqvHBv0vEK/phDpJBBA1mKGWx93WC/yJTh0SpD
Dlnp2cza/p3ZIFSwtwiLHRGhkIcNyco6tk1EUbgf8XR1Flns3Ks1xz139kXNl5hoQ59NQdvIp2mz
9R3k7N7IrdImqS1lDXCNpw0mGV9S1meFtT2zZ9tcd4+QKCy2kxDRc9g99312X0Ak28H1ZrgT9TOK
LxYW/GZoxf9h7cq649SZ7S9iLUYJvdL03O32kMRJXlgZzmFGIGZ+/d0UPsHpL9+59+G+aKkm0bbb
IFXt2rDWRRUUycl1gT8tSjpbNO65ZYe7TxfUDJ9njaJLKF7VfokK4fIwCcphVwNOdWnmEsQUxsPN
ZYelvgC8kOtxEbQ+QMDptpyw5/bGwurxND+KVsJKNYvVheJKO9E2Tu3YG3p4RUMBNICbDnsSaaAn
XcCt1ktFipT8/PST3OHnrqi4Z7D+xkQ4nQrG8ts6uFoCiEakB/tVR7OR1QPQW6O1XQ19lxU3Y0qK
7RCnwQb/h8WyFBnKFoc8wfrRu4vIgFoBnLr4eKefdNu5TMXok57W0Ho83z2WPNlTWD6QaorPVtln
Nzss1bXngZ8FbXDLXSe40Sxom3GLQqG2GfV+yre5pr/gJ55Oq19ZV9NZVeISWa921kwDP1U1soAs
aqLBC+pMXtfBaJ3EM4xMQ5Ueu7M9WQzRuocQIIkgd96cI+mEKEqX3ZscduZbHEW4U/uj7J1wbxh1
3Hi6tLZlFPKjzuLy0uE27hxt1skLySxvtA3gi8YG+F55WQ2toSF4lcksarM52Za+KcOpzXxgogrf
YWW+6TqBHGJQj6jqAIx1bidpiANNaRCxpR+TGuXA2bHRAjjSdHWhGfBp/yxhdWnFN6t9dbd7DZYk
1nEMUfaRXBbvd+GknfDciHc0pfDFa5g/AynHSX8cI4YnDTmul9AAJxUHkpefKsSWxgBebp9zbFQ0
vepxeB0YO9Og6Yl7ysxXMqq4VWgFwj+l8sham+E/08WW6YHchZb5N5mdbpwin6aTa2/7An8gK0mr
izMP88FkGVpsGd247E93+gqY7HduS8CsGwCj9ULmtnS6udytydzs2rZBenB5bp/rSrfOojBwtosm
YZ3RO4KTdtifyEDD6kdiDrxaBUAi4u7MdibRzDSqakMGWm9Z+s5xDSafVVT4PmdImiTzR3n3qd6t
QhFkp7AcgAF/MrKLHQJs3WX9+Dk2WeKjXXA4xW08fjar11qT2WsSqfYiMpWhDwJqpKfevDj+bS+T
Zveb2sV+2VF19CVMy94LLaN7CHKuXrhETXbW220R7GSRxntyy3N5cXg5vqRhXz1kSEp5YQ/MSDZm
0k/TfDrxqNU/p+airpQWnzonGHzy4pWlvNi1y80QdNXGEE59Gcf+4xQU6KzpkuZSzQPpachAbfBO
JJ0eYEc+n8dXt//qyyozOqumxvkZl6KBrkDX+pOuK4bk0E7J039d8u4jyUE3tkgadt5q0O2k8PMM
29/ppQzQWhV2RXKmQXUB7rVtn5xplg+1dWBZtCNj0P7jRmIbVI0EDB7KuzDS/Slk9Us0u34LHozU
OjhlvFzkbr1VTEYAW7VuPOiNLk5dr8SJZuMs0kzhrlh4JC/TOzvF8Eq8j9aRRvISo7L8OwM5mxZ2
6t56QfK5E5dL/Xf3d3Y+yBI5kLDYAt/PtsghoKJfh9W5o76CgUatRdsBaSMABZbZYv+jXMwrNZUV
eotTSj0NodHiUhRA6wnZOaeeHTKNI4PN9eHY1qV5ZLVTYNsSTOG1cXuc1H5ZFkeymFLEOMMl0xJD
Ohp0MmRFkO7jeEy8pBnGXYinqofOy9jdG5o8Vg16ARvRWWhmtYP/MPMqe26iADimdERvpqq7XTwf
zdc9DdAE8WZM3GE5s6+GQu/DDdps9cUAShAkf2PbDXCnraydDGV9ZkkU+UkUfq6cKnhCvgt4lSzH
A73SjA2JZOAAsWyCkrk7J9XE4ocnwNegmtSZ3EhfD5egqeInEpJ0tC9mFdwGpaEzayoSbZ+VU7Ys
Sy66bjW+GYhkWTbuSglE91hsElu/BY2sH6y5HwJ/hG7bp8zdVnOzhB3m1hWnyRdNok+CVL/85ezg
1Np7fySxzWs08hda7Jc/jwP1QBL5mxb+2Fm/XELywaRLjGmZqw0X/S1xxhqZ1jZAR0nj+vaQWkBZ
9ZNxpmEKc/OMRGy/abScbVbDO8daWUnok+mddg2ayVHOVifQvRSPoZ+pUhuRi03sa6M669p12HTZ
mSjRGORY19VAIqq87BKULySQ/+pFsyAaoh2+JxaeEsGPSU3ajsqHVF2koaaa4lqGzOfaJA+GUyk0
+7BWIRe/NU5G7V7nIz+0ZoMGhEpDjY4BfAQwzJB253fTwRoqP0qF5mF71p31eMycC0Xp5TRskPhP
kXEtTRPbqWAKzk4pgjMSAFPs09SIHnkaZ2cy2pkG/epHM/QuAWDxKxYBZY1fW1Ok+Q4Z1kHuq8IF
aF8vH/JC1ceJ5Q4qsSJHf+bYbHvLyi6FyZqDJtv3M3CvtIsu/DW78xt/j+2NFkeKovtWTXrpa7kV
YAeuI/Mo2q709V78Jis2J46yAqA98o87a4OOO8Gj7qXkSLEqVBFJ0qoBVa4kyreLyB1kB6fGT3Qm
gBqJQ6A9QRFzDKO2eym0yDy1LGw8EiliVOkps3BaCEJ4xBr2nbQcefR6uyyX5ax7kdMQbXuO305V
J9oRoKLPCl3d3IuKRNxaocQmzyp9O6atuOnzQIah0nfoW2EX5CvfVL/iyWHVr2uQoZmw85g62aPU
IoaqO60dsVkRTrVXyvxT1DtqT82vd72xJJJhDSPdHDXqYb2/079rxyU/zvVrB5DVgRYRvPpkqlHt
ybb40nRdxQyxNcrrAUn/dw1zWWbO2J7wSC1wNLxrqiPZve+WWzrnVhvN5oWKogqPS0fd4sPn/rwM
raYC3bzay7834XMQx/zegu+aOjikUC/lYCsR5l0LfpVVRg+UYPRc1j0QWsALjttQGH+XarC/zhOk
Pu2viWX/jYyu8yHVh9F3Rqc44uxgPUeDnXuAGec/GqVu4RANn6aGVTutV/uqKstNwe3wSoPCprcH
KKp7k1msmN9EWblJjThafFbvVbf6BeEotwbu2ptO8NarG+HuqsYtHuxRArBOU27HnWcb3ZsFsAn0
5c0+fG45j5XW4pE4AGEQdX6S8vxDitvshQ3Oj2iWSCWrVyVM8UyCmaOdwwwrfiIRHTTtDvC6bCsN
pXmyk+Ehm1kmqpLXu2ZE7xyQAchfhDNJRan6rWnaDcplrrr++1+OgZDp7i/HHRM9xeAncQWKKzOv
yDvekCrmMkGRu3vSpOleeg2FGasvy12uLP5a5hqagtDIY6X14BmuaaC9TLL06nAXcOCaP0dA5wMx
HIAiAkjW55YwCuYUuufOqZ+i1AwfRQToOc1MNaEjg1qpYpw33XkggwPckx1PqHAjJ+sFGa7Tc1Vs
yMiaMcVvoopfHbCcoB43ixaLtFPF2qdgXoS3NVJHE7bjAKoPj+ALafa86zTPdTSk/Eoe8VvSHckY
zCX1cC6g69Lp0PUaN4fFjcLqHn8QcEbIwIvimt24toStseYc5hRVc+BdidVVI8X/Qmph8Ps/i4ke
GpPpuoEBPfam/vufRQx63sa2FT1lQEl4bd02zKvTIjk5uv2xTBP9tuhc3Y32QyVRgImBqto2Uar7
PGGGXxhxf3RT3JeSXWxn48YBBuIRne/sFgMzVwRGsRVd7241bXAWI3lIzYofraBHEa3Ds3QOosEK
quCQJVXqkThFIF3xRh14onyMq8PqqMrcugSWtQ/y+RoM325PpiZOb2a6CRJZfArDGDPpyk/YOySb
HOCdT1Ek4s3Ah/rTMKY/haV8wrYQmgXthaXvhKOGDlMgYshAOnRIalvNnr+CaCErfdtUaKig72Cv
orcYcicczKq7WydUtrYlv0yimadjebVlRT5cK8nEpuVB5at5A/BukP2wiOQSmU7l23MEuVDs1Euc
k5vGeFtB8JT179ahQKTdfgvsdLTiq3nxoNbCjSaMvI73Va449vLYlNsCrWO9JZEejANwL9RTgWEQ
B7uufpKeBtJHpRxxy9ePmam5tucGRXwxDPFXZNgRCBvK5GCnpo5Kk9IfpAQkwJWxdQ6SaXenJzGw
8SMCQ9X5FEBDM4fSLDQNPO314Kz3buIBuR57aAcKUPuPRg1tuNLdRW5VewUvIM5Djq6TaYa3atdF
S9N3JkVYtZjzHSn7xBw92aN/Tmts/bmugElGcWM4WXlvPHdulz10IyridTrlG9UAVlgLbFIWmWXV
prHD7pFi+0E6hwowQ6+qUuMZz0t1+vfbKgeb3W+3VdM0URvXLcFtl5nuPR0TcjY4WxW58+iM4wDs
QodGhQt1YYugqX3TiAp0FuIkIpXpoAG+SJaebtJ1drgrtCY9DbY1IjgZuqMxYN9J7b7UTtxYloX0
/PCD2n1JTzM8pFDY0YMInXsTsyJvBIAbSCMceQ3U0XZV0n9/d4pdDrd0LHbnDQLNaFgOvKu8+hRZ
k6N4X6PErCWP09yTF2vagxlX6aMxSyEksplOY33UWHQzYz1ZbLNU27azd3kybbSUCdyjtB50Isp6
YLlKtorZw4ei4KaHO2DzTTrVBblYDthI8giKp+5vnC1erQJg9EDvm01Tpe2zZgTpbhpK7WLEKjn8
+9/SBpXX/d+SuS5jgkjYOL+j1sLZEhkZ8Gg9FazF7sWLBnQaD52xDdykBfw148c8FArtvIW6ZaU1
+YaTZ5+Eo2WeEHX503DbTQckfYiOzuIkh3j8FknJPFMN7AVQXGNrjPp3ztEZorsJTqFCWCjiJi1u
O2PPLvj3qSs/LSJ8K0J5spksOyBCc3ZZnABv7FA6AwRU68U3GdvbLM3kl7C19G2WNMFJmFr92Im5
b1cbBr9Mh84fYnQfe2reSbnVNFyqaLeo8nmzZfFP//5btGbqx7tfo82RO7fwc3Dd0u9pmkQ4U0gp
O36qwRWFQimK7S0fngOZVydk/JsbOkyGc51NP0bW/HCYbf0NtI3EljFPfjRumLyWAU5dgV2nt77S
xYHlenAY3Dq56W45+Az9/K89QvHrFh5HtuIQ6O4PULm1X4xIYJvYROJYKW5+7sSuZbL9kvUyOoqu
arfklWbDx6Y3s+csMdEYb6I3JR/Y8BDakfR0qU97u4tLvxBl8SFHW/VDWbZPdS/yD1Yy5B8qV982
gwYym1liGUhoRmW1x3b2ELgl7/lUAN4xi9okAb6X9RMtRgHcmbaGRN4MmHbct3lgPeiOVA954jvY
UVkeqYC0Qp9JVBZ+L13dJ91q0JA9nAPceD+OuN0xx0mfsDNIn9JM9wc8/dHj5g7hpkrTxySz4wsZ
s7ZNn/IQmGTdNDiwjRlcNJEEnslKd5/MZvJhvIt8OxDpzqqnMdyE7lRv48CdMaPwocuZLpIErrBa
bAvnddyp44cgksiVzj50wVFXwQlnz8/Lp4mmprzWuTp2Qzs8vgHJUnDY2WUFggAlsRNpTWC8wI70
UM4SqdbhT7ol9ldYMNnBGUWB4GzFur6TTONekpniYyy7jV2WyKAPrnXUkfvyG3BgfI5HhZSb06or
uZURsjSzPsp16wj4ML4S+XBq8TC6NHFsXAbAdgCzTl3p27yQe1Prv5EV0IaG7XgQp0dtLF9lbP7k
2PU9ge8vvxq2bDfUFzfrLTQd/0mfN+Ef9QEHotYAg9CGCsxUb9atGNjlML0ttW1kwJAa60r8TSrs
yFAEVeIwzcCsRaZStpbHXmCjK2XR8SiSmz5SsV+n5k80BGmfC/SnoNdV/qVp0wNAN/3nPMkAnXAa
FzRObnSODafZFXGlfwgHM/UAJ6k/1ab5tQXC/aPIWumpoBM/ejf2B+oSqeoI/Vqx+BYKtBFP+Zh+
yFK736pAmtdGr1EA74LhIIQb35IMEH+3Z/KIMsXnvBjYGaQo7JzMJSqakQ60hK5f9brlrQaWAxkH
TA1Clil5kvxunRFMRGxkJe6yvxxVFScnVDU3Se7kCg21hnNWdVC8TUluCjRlppKht01XReTXuv2K
2n0DeqTJOQ2t65ziKmMnEkHQCJ60VU40A3I3Oy2ev2IispByNZPYOE3hGfWX2ijEweBh+QqQ749U
5cXNmqWfcRbkr0CalzchcHCbdWZvgRwnrge/7yf5aqXu6NuNpR3I6iIe2Zn8LX5kdvHqJEN5C2T6
o0R/B0OfC3CQZgykelg2Jxps3TEyT6/CNzk1h+ZUlBJKspd3nmvknXk10BIkrstOMhhB6/uLMvpx
4cT8jSsThMO/P4o4iJAsDjUgf4IZ3Lp7ouejArAJTcavmtb1Xuxgl4hWAAK5m+qd8I+FAO8QUsuI
PuLvbH1U45vbkJrbmkeV57aZfGxybDvNeMb0m02GZ1Wa7HMwCr0AZViQlSQwz0Uv0pDvPdK6WzzI
SG69NWZ+jl/8sgZdQeYWNkY7ULbx8zCzNZZBmbU7ImlcplEV7mPLyo95zgfgI92BbzpglY5jF9iH
TkxARSZmm21k0IEZEHRFh4bkTntIQHH2lIlenS1HzsUbNIeERVu+9mUg9qNTqS19Z+Kw5BsjdLIT
WYFifh41IOyLRDmbootclBJFvnEjmR3D3OAvZRXmQGHUALDN1h559GcNnUuzjTRCIm1dyqg/9SA1
eHFjXM90cHbKG+Qwx6TcWUqrTuAIVCdNAWWFxtxZRgv5f07JpIxenWg2xo7C13KWlynut+okaBWa
0qpoxqo2aT0Kv+u1HLDDSUfCWdqP1TyMqd7j0WPhViqsRxryHA2Mlc23WSYlspaZwP3MjY4yi+VV
yBGZHCtATRGsPEh2FcNHKXrDw7Xar71qP5RDJP5C0Rkkggq97KUNREPb3WIW1k9cGSApqkMgGtVw
Iwnk7tgtcFORCtDPNy9LlPXFQuCd6legbTYW6udjg/bUotvqdZVfkOsBc5xtCL+e+u6z0QLYPDOq
pkx7Rr0pf11dq9m1yHrhR8CCoOcnxvkt4z/RFv2cFC5qTOb0WHZ5fQXOUV1NJwe8Lmu+kbTqa1k0
nQ+Ycc+meHHVp7IfvGIOJT87G/4eCqH2Qy9g6JxR84euTXcdWCc3rLDFAyt7kOOVIvH7yey+N+DV
qWPVfEVOytw6I2tPRZ7HzyKZCnRAFN13FqnPWlHID+C2Cg6ubPnObhrxKktjTw7r2l3K8MGAB/r3
tSutw8Ezi4vdBLr9XZOAF6ez8+zWuul0QU6z9UNU67+zfqMZdvY9F8hQTkkvzm7OxC1Ne2DQ9CB+
KIIRxFxOaJ7yqTRP4O59m5GOhm6snNz7k8+AHsvjpPqbmwfmVueF85KBBvCh6p2nvg7ZC6nqxnhS
HYgzQGTnvOgGEsNNbJtbEitWRA9i4MjSwShLMPv1LHhw61hvPaQxNtWYmej+CIX0QfOKDY6ljAuP
u2kx57llnhaRzEZmtQzlEhcdX7CQbjEva/QzwF2LtfC7IRt/wmf76ggd6YTGQBe7LsDhhLSMn7ZG
/6U05L4GiuCnFvS558ihBduZE+xjPZoOOAC3z62bI3k3u/y+ml5rzbUO9ekSpmngh63TfalR/Uqr
rkdxLir3IDE+TFjoOza44wYP3+CqY/YAVthyo/oh/p5gO9O1yELHIInaT7kz7MVkXlgjjGttAZsw
WvpDBWRRuOkU2vDTID4EqIw+Ja5ePDVTHt7s3NhwQ72pEquoH5E2JTsSjriftf3h3bainDcztKGg
QUNKbDOEUYIGhsB5ZyDREfyHGcX9PuYNv6YtQEoJOBB9Q7P41ZoHkBC3aMiYp9cJ6OwreZJpdaLA
IB1zv01j9y2GHJ2iAOaleR0dMNrZXfk9ceS4KTPm3qLMdY79GBd7bdRt1IEY4AasYD+zji2+IbJe
73xjZtQ74NduRSRPxCNJA27AAzg2Z/ra0QIL7GwlHVnjla+yK1h4Gvt8iV0YYhZeGLIEQ7lYwB15
svUekFQc109VxKtT0NrBtKFppmmlAdJomGjQU63KvMUV54TFfzW/c188Q01U27otbTx7wTVKXKF6
Dkpg7mTNicRUogU8Zvo7NlGV1cXerUK2adWIcruFlkcritnNrPFczVzT/ZIBALCxedpc3LSIP4AA
6joYefrFAt/PEEjws6KMZ6F96WPCy7NlaOyrjUykH0S9PE9GbL2YTfVCeiPBMxkcLaAUC7vkuan0
H87sr4PacMMBSb0Gbg/OQRBDeWY5sK99H1tAQ2HnOCRucstxh/XKgT+XhTy6XQXOEy0sj/ponhML
DCjA7gQXLvXgsoo0I11q75kAOSR5UTTNaFi9KjY+p6GuDqQXEvUolk9bVIqHTVKr+DugKIdKtfI1
btm4d+wB9L+6GD/xKDjFOdgtQ2vPrLzNfySvQYU6L6ggkgFPnWibdkikaBpzgFxw26+m3A3Cyb6Z
+pDukthOjtjF5Z/SSh3BVZh/Y270ojXVlaf9j6Iu8EEaw34G1h1UF0P3pVOR89zMQzgieTiWbbRD
aR0V5flEitYv7azNJ0oaQMADJU0jrU62ecV0lCL+Md87xuTOKhQJM7v6kUTonurMCVA1QigXqWHi
f9tlyNZUqENUIGRB9gZIFFQktuQNOOs/3lOXm3vNCLkny6gMPOvmPMQzYSw+hNik2LL4JBozuWzt
zjyzLerI95ZpNpOPArsJdojqRrE8LzMd+8/f1iqAbzI8Cik77NHIc1Hitm95eHyLY1A3O9bx7Ieu
oXnbGca5PcFwTnmhWVsLePMvuCvuqOxHHgF3chTh5QXwiua57ErHcxMtPBqgmH3WnUZ7Ai+zVThI
q+Cp0B7yqo83ZPxTwDgHJCByVpp+HZAgB19UcylAxnmZJpDkVsJKPBLJQEMVpO1l9aNZNkcYGXqE
GDBB2I3/swoZVrF3mQU49Ww2HHk2QFx6WNdb/SisMVsw3YCARTn6o1u6/RsOnQf4HlsytBYwObr4
QIE24Z6ipqnbsjRJDiJX7qsToHNERt2jgYP7h9Dtd4Eh+GtupzrqY4DB89nLrRxUUVxhHMkaR805
iFL7WU2h+aSJ6dGuLf2T4bg5et4c54wa7ttQds1P0K02uxb0y4tedzucgcmvKDRUKckbHxjZa7v6
GfGh2elj8JKbLVhOgKVrj+QxTWVQ70Qk31xoGcti6NkCdDgcR6QyufW1jAv7HKF0c4mInReVHGQ3
M7P3hz5q8SzMqw4t3O33JMbDnKyAhSBB2pdfperfYpflFitFtNK9ocE32dvt0J+M2AyPnRFvSKKh
F/FwolmSs36Z/UkXzVZymXB2yb0a9yDfMJveIyVajpPcC+MKpmWeSkChW8UOoDmcLqDH1y+uEX1i
ZmjvSVr15my806kQHB9W3Bm71dDNCaY1jGakYyMaIcFhZW7/D84yBbkSNy3HJ+e7i49NCZoVZe6i
IFF42KEfCMWECm8ZmLJr3ur6c2+Ijyh8p1/HinXI/3T8hMyh/Vhm00bnPDtamf3dqLF/wrb0TSyd
DF3Gak75mv/obPTXo4F1ZgV17GkJ+5MOjTNoNptDwYCCPTWO7jvG+3qbyqxZ/k9GVY04peG3qEfx
aUlhUT4MDWIfuJ6F57URg0JVh7bPVRdoyOEN2IVQkKwaZ59G3bSROJRuE5c1+xKdWK+TPcS4ydru
A4j9y09t/VnNahconUtsAZ/HVGy9rkEkok50F4Q4U1TG6V2FxTWKKD52lf1zKBlgoQQzXCsuaxUG
BS+A+EUz+HflmtV5CSZ4IpV9lmBblNsmT7qN5RT2prRT5yD72vlQGKCMFU2hb6PEcT5YcTAebQtQ
XRLLOLKuPHS/kK9Rm8azygJU4RC5OOAVIkEe90/LYmBm85iNXweJ/x+XAqceugONpWRIdcCloEhl
xC56kClIyd+pfpUXLeQf/c5oEp+i1oGcnRT7zdwNz6seJIWoR5Icl8my8GqlGYX+yEFdvikLtNKx
QtdMtESC+SmcpLhwFeNODTKoNg+Qr6fpNLnDppdoEia/JQSpbXHRRAhUIGLJj4YwSe0HBmgJ+DLA
jHdn6NT47hrki5zyW/x6HTKETfM1NJvkARVK7tVoQ78sX1bz7wA04J/Q7JfceCfC5UsLdpphbwfo
wScvPEz+FBSiengE0u8vNWAnG8/N4MZo21duD6+xcroPA0f3OLe81lLJIqi+/t7mVnYlE95lIf0E
OZg9iSaSYgdaa7F27bIWSbQg1srAa/SBrpWn3ffOBX9wBEa2YCor54Raxl63cGt2+Vxcd/ysNrUP
6HTBjSLq62PZtOlHNGeGW0Obsn1uRenHDhQpO8cZy20WGclHjjPeoevRvUii7rbd2Ugi0OXMVi3i
5UNbtK8Uikb47glZxR1JKEmFH4cd+dGFUB7cDaWSV8Xi04RXrjzaLV7w0OjGE/LtxlPCgW4TMn0A
1tl4Ij3A39HJ5CFSqb/ccDPQ96AKAhfbrEsd2V+LKcCbMpDdnoBl2ZbzDkmf90WjaZ7LElTYpGob
WV6MMPlENhooyI0l35KI73j9HKHLPQZ93XVEaeoat0jRCy9x5bTpCgNnehbGG2LmIhGfBI3PcQIi
1tnqumm8IU6vIDHwfq9/S82iSv4fmVluMBO0LbZtOLZ1X2tVaeOwLOnVpzhUI2jIOw+P//YzyobD
QRaD2smZDbDE2Z9bvP0caKwHOUyldomeTl8Z/Ntf/qv+d/9qXqebqQgbPL/v/Gn9X9el9YVtvfnP
6/OSp/NrMYajzFVxiZISSDIWys/lXDnqMzGg/3MqPg9OuU/ARPwhZ2hTU0KfSdegD/ASnl2So7WC
osyp/MZ7s3rsSiZfInRzAK8uP1sAhhzQaBxuSdQcVKuGvhQ4Jsr2FcVmCo6iEduvcFC4X2DpchyU
jw2+vhsdwz1h46VdaahKyc5pDZTVL5WGCtzkkdyP6deoT+oDSe8MJv4Q28loyk2bWm9LAclmbJwC
Z4JQ17FZdabyMHVW/uroyNSooI0fkIwrXnHYxQloGj5mrGaPnQGK/lltdkl9GpGuQO1/LF7BSDaB
8ymc9rQG0r9oR8mj9EpWlaZ+av9MVWec36HzFrSexzWZPxiTjhdh2MAkQVjQeVaOtgPbi60gewBB
vLL8PwWULbJRlbL/Rnd9A/KDFKVl1oO3MEatCsAQC8cxGdimlxkxf4xyh2OjHoRXUzVHUiWtCz+A
A8DVkxsPizi2MvN6pePAPUaaN4qGP5I3rV92rNmuuvUatDz5ARkaXeOuOq4qCpivE0+98bB8vOU6
PagT1o/HeTtu8GLKhwRJqGzmwQ5nXm16w0NLNNgkZ2wEc2eCEsghguPqs4aQbnH+tUwbpfFB18sl
4N16q18B1MPJ7fAWnEhO7sasVe/jdUfYsMwU1iEoisGYhO7DMw3FzGa9iF0Oyzt59lncKZKc7HmN
odB3Quvsw52ePCYcQfx/vx8Z9t1r1bjrcPyr4E01juswxxV3laLYiRpTDGjFr3XBQJzjyuS7MymO
bT3KAFQZiEdN35Z2gCfbr9KAKA1xGrXh06qiWWn+JfANAhjxnyICQ4sLXow0r+gIpLLeUEIJWs/3
NuqFPiGC8rZywSEq/OVVDDGTuRf0bndGhQsvgviDM2Ctvk3vbcjA2P7OuSiOdgtQGBKIKF/8IpGK
KzM94Zn5piOAnLKBQcJbYUE7OOPu7nQkkoFiyY/W+5NujaVrAHeBd7gBMOy3wMOfjcjejHOeUlLi
MpnzmiQD3lhsGAokWxJB02HjjVaiXkLeeWd230x4wwncBWA4W2TTgMOJ5oV+vwKtvQTeXWFZgpTm
nDmlOCyzoZAu0L+aQfvdQosV2sSL+tJ0QMmnM0yDBn0GZsiJaTsurBHwHBgyU0bWMm2HaolgYwC+
BLuV4T6ZW3rxT42mnnlBMPCaaH6c1xd9FO7XdZbFVN8+xHMntKoPWSVwKJvJwGkAMf7FqUr1QBJ5
mJr95lHNFOIdEit3Hnlb/y84cOse94b/F/yOmWEzm4FIChlMPN/fwYknt4+Ttqz5RyaCv5zcaTr0
5Q78XJWoQYMlQqJRw2Byq6Wcn1Uv+ZnMoESwkD9YPXW+Cf6Hsu9okhtnovwve2cECfrDXljetlOP
zIUhM6I3IOh//T4kW42aGs2n2AsCSAdWdxmYzPfaaThZftw1ASkmqV3G5EghljGOUHCpgROsYJmH
VIkDyBbgDf6aA8kFPyevA/MF11m8Vk/QTPqvOZS1HuMOozGArIrDkCbAGik5TJWzZPX/rlpAyUJt
aoO2qeaNyvsv+4Rv5x6LABx86afwvWG9AKUTjVG7jPWjtFFq6lkam7VVrNX6CatVoGtr+TCgjoj6
ccUvsR2Gu0XoD+a8hCf7eJjzoxV6a9fMrEs+1l5gYxv4uSlQoWRUjX4uGt380LLkMJZl93nGRdE2
N/NuR8O0FJuBef5rE2vmqWySMw51Hkd9Lk4AyXiszK7adTMH+9oUFydtwK1x4HQ5WpICcclyV66Y
rTfBjY4MhPS1awYo6cjV1sxvshT574hFc+DGG6HUWE1FPbIhLQ1vIgrcQtnhXK7+t51yu5uDFCRb
XgLNRMKoznDh64qfNFq01F1e2o1gMXDDYlX0XbhNM8CLOK37Fbk49boPi+bMZhz/WSwfgrH33K+4
rfjKala+TEXJj8IBxwe2h8WZR3Gz08bsm9MBdY3SPImrUtOq6pCYSOYlmVJ0efktjUNAA8jyAUoO
9VzwWeU6kIIVGw0pZFy/svOATR4QACTSKEF/4uUADi3VLjRK07p95CEI4GwbbI84XQRLTOJ/Intg
1rlPPg7SdqjtFityIEUdYgXg4Ap+o+KafdniDrwcDn1ftA8G0CzNmuUXT2I/G21n7hJj/mJIkZLj
CKe4GaImG7DjZV1ulB0ZD67HhoBCobZ8he8YJDLIUMqOlOBdyjb9MOFrdt38zFBmiTtcGzhe/eQ+
xB7QrHgnon3S4MCpIC22I4+lnw4Xz7G85wk1cAfWAXqIjKlBMnAUlF4HOEMZIJxH+zT37XdyAIaM
98yQFAkQSEscyALQQNolNfuLiiFmn2E5mRg7zUWMZLKA4euGK2VhlZG3xrYwBaWZqT9FxrmIgVmQ
m2F7FAk+uIEaU081f7AhNVkvcdT4LoQaUu8/7Qwz/2Tkvb/5nRlI/96eetaSb1rjWttK06wzNZpR
20ini3IQP0jhqLUfu3gyd3cmUdOi5CNmsBazJg4ogMB99a8oKtSdTM8mvrKmTl8rBU2phsrX4p8G
hv0yzaLEy9Q0xufX28SN+fawyjDTOrECV1O1KzWRA88/q3esB3QmwHjfhsDbN3BawKegSMP8oelm
wHGYmnvummpNI5Jzntt/yFA37tOacX+k+2AMxgpRBw+x692VmCC3xsJJZz29llXqHYAr+dAUNvuM
xNkJ5Ill9RTyot/pBWCdO9cEkUOs6/JDM37wcJkeYLNpfgeA2AqEw9ZPK7dWevS9yK3iZJlrWyDn
LUyK4hRnPW51pgj3xNQlIZndDbW+w3c9CUmtvEmmAShPRgbVz7wSXdSvuEyBoqYH+2u8diVPba3Z
cbeNPGPe8m78hiwwLK9Jo8wXGyWcrPmpynt9RyZzAaSm1mhwl1g1LzFgsI/L6bM8h6YjbClnYL5E
ygZE1NAx9ru9ElHvXU5xKMS7XMUp6Yx8atuXVM5JFmRLXlIOKtjiiCqfccUccM3hh78ECQgaDYBh
S+9OliagNw2yXEM7FTGMLBP3iDMDagMJM81BIuhUz2/+vx8vthSbopC95/f+wcJK5zb8+yORyTKl
lPlFXW/C0UfqYlQBtyvW4qVBwWNV4YwH47SOfnWVvvRBpdmDj1iJWoCkne7CkPZO1lHQhJV/yh/0
nX/tCl0DC1IQgCORkOnmfblj0RhWF8+SaaZwuin8MM0MiW0OKBvXogJ9ZtuAebPv+9cunOq9ZpR5
tiNZ1g7Drmr877Pg/M04zFKJlWOOrxqY7PYUIHZjDzc/oOToRWjjEBSJh6sce+BtwxjwZTOBPGjZ
q40k38e4rAlEVcOQhKR2rRT/aR+kR9L4PgzZLS6+Peb7Noa5gQLzIwfScjqEJgqQQLNo6CigDTTz
e5YZ0/lGRCYeriV3Ca56QO5SWReSKV+SRSJDnjXovTdKsQSlcVH+qDzgWy6iqpuRBYic3reoWIPW
Kycs6lOI3ffO03E74Vsifhg0q163PJ8/jWH4yCX+sjHwLbLxpq+AyuMrFrbNUyOScDc3bDo4efLm
lCET9xMLvUfAjX3PcjM7mPKqEekLIQBZz4oVdKDrRVJ68QxkD2Bkr2hINoMWO2dtlNeXvQeilqKM
m3XvjWCisGqwQIRAMnjrgphVnEio5bhdo56SIXFo40R6CSYiKIFvL07UW2LR+F/dO1OK6Hb8KkyQ
N9+4qKn4FEXBGPV8h7KEGomMTo0jK9xAJKWHX+iwr69Ygs4g7I05C6xC77fcs3IjIHPS47WB6rUd
cXAZuU9tpDVgg20zHXcmTnRlke2scTZjrkJggyM3yQOCWYi8n2UYJXl8FU6+norJPdFocdZawFBw
0DXRAf7QWR5QYvwGdXKy7D6ZeLmPk4jzaFP00aEkFE6/lQcCTQbYQRpHI3b8qRM6a5aCvXmlxoOR
NXjbCH0d9eOXdMyb50TrGHAimbEiZoehFV+QbNs893XOgKmOf7KOssIvZdjd2GN3cmOvz/zvN8Jn
HaeIjsmxNLFdJPNYyWVyu7cG1DkcSLByPGiDu0kqBjhwObwzVEPmtigQaXBFd2eX1QaQeshwbIFy
jtOwYrMIb6YhvT42qBjt23CrHkXNoGQ450T6n/UaznqxLb2meYw01mCVn1UHv45SgJclYpGRNsnz
awgYU2C3zSiwEXnebpsMd2FkB/jR1kdKyKH2AMOxmLR+hn/4xFALLiOHIZoWud0XDWSmkZG6e2As
AUenq+1V3dXTF1+Yn1BrrT+HhQnUUGBbriKUwJFc0z1A1paQK3sX9mCTnhf7Dp/TFdIpeW2Ja6k5
4V9VtveR6PFxzga8w5IcJFTyxhYgBfUW7ypQMznc+ojkU/wugQ7o3YmsnMh5cypRx7avNdbuJVHU
LKwU23jLfqjNxPsMrDWxqoAq95QBmmqr682En7vIPmHHzbZdqhXP3NdrMJqF3ueQjwdba5FuWTmg
bK2iL4DJ95BoBVFe4AgEV+/RxpVDc/DLB54mpzx2tLXTog6n1KvmUrCQX/rW7LfuZDXBkGhJvyah
nXLkDAzc2IMp7Nvsdd6hmGQVOW3+Urn5UxvFZbeIzR/ZqU0h2fIxvLUlrdxUWu8b0MXdtMoD2dJ+
VAV/36ziOxDza+92wHfA+D0ebVJV8aKyI4uGo26uBQbbhmrdqIkMJz8D9I7q4kiyVMMthXBC4oVr
+FutlUdZozoOZ3ColvufESiiE+IgBX95LLWw1QWBtzm8gvN2PNGZJp1uKhHVGcuha5vDaamEl8NB
Oqgh+S9Fyv/laxhDGph5m+Eerqq8feLm/QXkeNgEaelzgurJZwMXPDsUSRsrGpICqcjZynJwU0Ey
akAmsi1G3Aovol+BlNN/Bhpr5Fe1qfk3bhj1YwUkgysOtXFQ5qfeF0C8b3Sjc374ov1ZdmBGMJHk
tU3c1FhM4zi7MdXScDEFjMqtaT517hWgIBGQVqe7qGQaIhsUaNt4gCRJmj1+AwagAGDpT9uBuYhB
BC6AvUVbhKy0bXdFO4Ob3cPNZuP3XYpX1XiLq1DLtoS2KRSvUF2BypnArPFFZzP8XcNqRormaL9Q
g3X5Xx0y80Homtsvheek29nE1TIpi9Ixr3YMnq53+zlt/vLrRFzSg3ewZHFO1qSvKJdsHwEJ4GFr
+BG3wfVHBzmh19DDMT8ZeSIv9q1rZZtYVmM0gxmt7a73DqMs6PGc8jXXcUITo84apA2fyGceQAxG
ITqwxh2EETa7NmI71xysn63f7nHUOH5F8ne0Am2r9SyqftqyojVxodx4OJMfu61eVtqzJlBzPneu
/bWBu//LPYxT1LH+0930ZmNbdoDq0XB+AbS48GgYHKj2pfCqfQPmTNS1gjhsEb7bdBLO08mR5kh2
ounAmpMEdRsQ5WeJd+91dA3kzaC8GOV383WoLTCmgfKTdHK0WBbtoqORyXAdHrH4IXeAHi9zIm+S
IMfIK85SQTLKZVQmDACcZw9rAY4j/CWdkszIgpRAoQIgvWkhd5wYFdwWPz5IPjDBG4t8NJT0ss/e
2CNNCOtMIhXJm+967Kc/8gq/Q6gfbl5602Jb/BHiU2dp1SX3p3KDPI4bn7r9lnOR/UilT9dXuKNd
yHOHJJ4fQaUEPB8rLre5fPcNTl+AF9346GW29UIinIEiJ6r1r4N8B4JxNkfSSvVm34b5Yp8gB349
hDPbmDoyhDWefaBCMTAYRceOg/qZqnx81pcosnCTPWltvO1AYWRpF9J2ww+bl+z1PQRJbWzVj1hp
hCvyMRq33MSjwFViWb2Aj007KOipEldB6yFDQnQ3+tgH3OFRCdQ4oIDF3ZOcgKzIl5rCAFMFR7rc
nVzZJmxACTADurmacZmHxjI6CkbcfW9N+j6qJ/5BF94qw6FNHMhe1GQA0/9nT9MlwL6U4dL9raeb
qDbphu4LkhveCOpwtyFOoALEhsCQwqVL0qFHSehCVqfVw8qudBCkSnNqVIjfu5CRrmnilCegsuW8
4PuIDeIBL1Y8cAdckZWfNQGuwsVDj63FA/WUguzIQyn6onrzUKGQIO3vSKGM7+ZQxioUTa7mNQ3A
HLDUEqfJ2DD56c07N30dbgd9vyHYAJTUkoYQBQqrS1/hQ2ADlRzAR2mkT5GCmA7FA0ACm9rBPPpa
Vl3z2a6uoVMYh6mdHjsgyl6VnHrASv1Riro/ZNijR+vI74wTNWZfA3bNCi19U9WiDHB98qa5t1nM
/6meuubZqgwAbXyvRic9xLydj+l7M43ZfLQHAYw0Me6Q5doWAWnJbhmzhL25kLVS34Uhu9+HGK25
KwLlTqY0BLpzskHdYAfe5ghwGbiE2uVupj2Jwg6fPJZdq1pPUZKNUTwa4lF0JerPYVDKBknwPyIU
LOVfQY9wxReHwCks3nFEEkO8MlXKIqxNR3NPCpKRVilueGXc0HqzHol7hixJWIeWuaehim1mySOA
c/Cl1wApG+mZM4ByJ/fSyMaMLPBzOjPStCr3QnLkPqAahsYgtMgAFQk4ZTK+UQsfHPbSj2R1+xP0
E8MXQze2dlr7nwrkRm96vTNl1iB71JvMWRCrgP6xLWrXu7GwE/EHC4ph5oCASEasMhsLJzz1HB9T
v/SOlj14x57Zb725C4F0osakJsM7WVgOUwnaDHhTw957USU1NF66pEdlkbXy2rhY3UwbJ6icuxm/
P8aNjGwoxM2UN495M516GurRE4e859s8B1kLvdC7GZXdTUS92WgtMl/BdFOhMHDI+KUFN8EY+JrT
H7nvbkkWooAbScodv+AswA16t5xWgzsZF9v3QKttVwa06Yr3uX8ieSeVAw4EpiABnu0R68ljnKW4
vifjpRsBEXtjAxcBXDP/iEVDaooKEFAVbigAeycjyoYi0MRmqa24rhUHe+54GXh55xyp6eap34wF
aB2N2HTwPy96a0VdZZMhc8jYk9CURjfjyvNAz+ABmAD/Rxl0id8n2BuC1bLJn9zGaRaOX15azVNY
SCKZzD0vtL+2aPBun89d27nAGMGI5NJK/FtEjsR4spCawEo5vodfRKhEOvQV0hRQlqlfsxCkXFge
9QBlj4yr7qJ2M0BhJoh60g3qyPPrbOU6C0qpBfQ6EqCnDATAJCQXCuM1BRizbQvg4nBdosxGMRwM
X3wg3yUMGevYeKMALqu2N9OhHsy5IMd0EZELhe+ArbjpwFW24sbcgXXEtEGRWdbHVtOxEWz7Kcf9
KNC+jrpslrHZW7+6pKIxedGQGuRKFMjXGCaUfeF/59L/v0HuVRlkIBlfu5PeLv/7qYkgXFS3Zrd9
ikENoGRgvfjo+AwsbyelJ9nNlDQefWNamwJwEyrz3Ynj8uyC3Y5EEZUbWUBVY4WHJQjhRZSA/NoU
zNbXPlUnGZNZnAFyfF7gJVCFkZ/7HMs14NYOSKl1tceiKaKnLtPCrZMBoodk1Fg9EmMNnv6kUSXN
wDvtXnIcN5KTMmXWlxIUPA/Ksi2jZ9MGYKqy5FrEgtAr6z2ZkULH52FNz0LxSTHHhfafz9IkvYZU
vWZenkOwPIqWZ8YzWEY0nsPCM/d62gKsofYA7NyhHtlaWZFlHx3ZzE4IFXVBgVlbqzYHLvCNA6mW
cYkSVKRnFh9JNlHQRXMfatGRVDU3U9H8y6PQU5HRzaT0EE3TZIBVyz6KMC7Xxpjwz+2Eyo4QXzYP
4NTAL37rv5I85/286YBIvhfAHv1clj9HXs8fI944Rz8qy/UsvXvpbYP/bfE2mPZK5oMwZqzpno0p
LFetA85XFGC3w6mhrh4yeUKCcZ3hcKToW+gnKVQaP7fYrpj0641LmwDaaaVs7r2XQLkf/40f6HxL
appmUaixMyUNvgvkjGra9xlvnpRPsdiEnVHjVszEvUMH5Kypx1ssYBybeVzS7UhWSoBpZUJD1SiT
mnP4qvGdDU/9EXBpKY6yZUBqfL0DyvTS0gxKpeLYQF/ZpFEsdmCP7JAAW+ASKS4Z6kZ9EWsSfTpc
j6aZrhe9aRgpeCpAeubBK4hjHOCjeAo7RoYFIIsbaEGU/CBSp7VQlD/tZ4YV7+KcI8fZR2HfAdhf
dYXrARc3dRYqqU68sLu1o6EMYhGiYg8GvceBbl6T8eKytLrdFfF2sWwHkZz0bPhhFszbZCNOOqlZ
Iiw2//ZaIixyitA766z3jOPt9LfOy0MsD0RPnGF7sQbD7IwSoBbfcFtCdpw1t7wkMy4LklG+AUT2
uU/D7kjKBfsxHa3N2DQAVyJQyaaoSlnVsIunCWWZ0sMd2gR/0xzVnxuwk+Nep02LTZShbHgGtdyZ
Gg+n6mdZyXnmjYdMXOouGmmtNTmKjIdkaG98SG20fd8Gi7u0jAUsfx9IRiefJbju58tTAHLE3CwA
sEkF0B3KK0RWoHV1ZUPDeHC3Dm4gkJiHhEYSUcOYWWwBYR+DGe2XLSnITtTOFjt/64QKlr99bw5R
u4v1d5z47oV6jsMNfHuCcVcpGK3dGQfnA0vjA84qsU4XchW/dMlnEvjgkpBLzegVe64lg/YixjS9
NEa6J3SWWXeMpzKKcaUAOlJQdRtPjCd7wnQJUUf3ZGFE0C1RipHUKb93y3c/r7BPqHwF50kNLjgk
pNlHamyve+uNhW/dyOpYz8qAhGTTuZmxEbikWjHXBGm6DvSESxmiwhL7B+zJMCJRM7dvPSXDd95H
z/DSvdbHAvTysLgz68DFukZS8Ih6I2hvppjr6lNToT7OCJrWerYA0x4AtsX/kBjahMMmcDWA5NC/
jqan4XfK1L6Yer0c7SrbvClm3GT402JbGgMI8NxTkfTikbepduzrTt+EYVl/9gYTpWNz8R0ws37w
Py0qb/IDoAj8dwxlkbQOFuEEJjygwgJbEo3hLwdOFC55tWkYYY8a9FbPXjug7t1rWx1HZsq4kUNl
TFo1pMgNcI5eHR0VNco3+zH7BduqjwG921GFJ/DTXywfj7sPkJ1IWlBelbu7T5BI4hZoldkV0JAg
2E0OjkQTjor0m5kV7V6nUgY5LNy23ceOjyILewJchtT2EoPYoXIGacJl+cKdjNxsQjEein4MHGBI
bglUYcLp5NYMZ9DiASDRPnYTqgz1Gmg0Cw5Dnq5HT/gvOI/01tWYOXu6AUP20Aefud6jSNPoQ2qj
6FdenzWA/z+ZM9KEaPhfTkDCszc4CAOHiNWXLy4O0OnIhoPu9EVE0wq3IajxrnrkcBm2Fq8Gx8FP
mpUAG3SywgvPHHcOKmNs94Y+fCYZNcoEAHbaZZx6UODY2WlxUHYAf0cWKC/mtZIpX72YwoM+uufF
bTa1/CAK/8FE8dc5qcGeB/jJ+EzDRZbjIhNob6AVkSZKQT1l/Dtf5JI8VVpp7f7TlbxUTAqHRHFv
N5rd429Dyocgs9+5ZjawrVN882yUVj2i1jpi7eiV2KVcWGvTSZ2dLjPTLHu01l3n2UuiGmlpaEjQ
KzWkNDZl/P/lm5eJcyy0/O/SdDPxd+kwdizGxiuQ1twgc2y29zcygRJLpDfip2DGHURlHvse9akt
sm3gFid1tJpQCLECBFM7f55wTjAn6SWMXDauWxPLqAKZ6ttS7/VL6iB5LRimXL/Q2MuAFmTh1IVE
7uDOi5yGhZ/jjMFezDsfSCVLl5Rz7g4Hs3Iuv/OkQE0ytVuJlwTeGxBtxGbrrKlW/qaMnsrjVaNK
8GvQ0aF4vkNNVAKwud+ZLGHicWSHkuPUgY3zRY9K3L8j1XidiSZ+SIGtiaTc+FjOQ4GjEymbM2CR
+OBD2TSaET+QjBrwmDg7kLVX2IS/W2sm/iRxjxPEPHSifWb1z1HXxEflRlE84YKNmxX1RpS9se5x
kIJkZ8Cg1xPYM6Y6udKIwNJjjlRmGlZOZR3woYtWwuzAqTma7VPR92vD60B/7AlcgP/TtZ76Zke2
fRfduqLesSNXUr7PPDVafPWGsvyAY6ZufecOsh6QZ8uZTenejKjmf5/Z77i7zbTiS+9l04kaK+ne
ejSsmDue7mQ0NEb23Z6tevufrlFYy7Su98gqfBMm/A+5auZ9qpqnA9jd9xzf1xkAS/8FdTcnNbPB
jd28zhwch/Pkmoc4ClFJFY8Xagx8wy49GkblvFgsUDvKjn4pSIuVxGmB4CEZmSQSsacH09NBpuq8
cTF0MV4pqW/MydLHucpGphqsVAgVh2TgC803JqBiV3eKJZaKcP8C5JOQC5lgn/QW4XczkYmahNxa
ugGN8NM5Veypb6cQ52XmxU919uTKxgSm/MEAfFJQd+JDwh1ZZpghy8PGXT1+5SqUpj7QCCRx3RnY
Oi8AXcNVfRfbw1bYebFWDjmmA7SxGe7JgxT/EYQMwK3l7fHFPuyQVdbvRgEuAltu3Jjc4FHDo9w7
4cd35/5TTmZATgaEHXJwlH0S8uyhRM1yMKdWs1cKckBdfLmOrRp07u/hSKHmN2tASqRWVW9JQXau
gQIf+RA9YPktIHXJTWqBtXQuJyc7NZGaHAAHiYYlCDCtaE5lQz3QZ/c7XFZ0KH7Ba0b6YXqcsV3e
AYJbYI0adew4VJVbgClR/qzIMe54GcgZ0YyGPfknHMWi683lAZV/QaszB3Wr1JKRMjfAdL2KJwC5
TZIfJio1e9foxiONCmybccwqFUnZ2U1AXWpQdmfuAZt3uFGkklxGmaRlHJ5IlpHzkITsMAH8ZZAB
lV0OHrG30PcuQBCzjinIAchlCUOOFDYHe/Mvx/epm4G5J/dmjjIqJ1DZsWgEN/CEo0rCnO6nqAtG
s4yw7P2VNYNTkcrHudU0HCZQVsVa26cvQBLpgqiNo22f5aW/mFMeDTI4cC6LGmlzdMz6OgJ+0fO0
6DSbAJVxc8BEGFargZjF9cqzZiLdZk3dRWpo/VV0Tr13mrk8T0Vf5uubbsXByI7T/38EaWQkMqJA
1FMy1I6BFQq5uDciFdYyowjb7fdnI+fC4Y/e7EQHPwYiEvIZkA0LnuQIYPanG1FCqbI1Ny8goii2
eVQbQTlGbFqTBzUDc/IACLP5LpSGRmaBpawFTpTbdCZgYTLznGLFsvQAXfccal0BTvNfoixEfua6
Lksw5XmfPc/c6Frm4XTfdp+GCUeqhZEXAQ3nefCedAslZdPsl2uSUeMPzrgKm77eKZlXii88i5uT
1WuAAp164D97k3gkCycHYljt2gdl37V2dTDmEYRmcmpq7KFlOIqorbV6JpyMZ6sGlNN7MokcMEKF
kXXmwFI6FbPW7VPH29OokiJ7HM06MIesQyr71J5IQ41JGupOTmrVAXXJyKtMpB/gymRDjkqhhvch
aEzNzbR4V7R7eWl4M5dbl/EffolRAvlPaAPPYDYg5F3P9D0f+M76HUfOaOOiqWacvXTAMdpgK/vY
91P4AxusfcIjwPb3Mw6VUWycILX/ELFUT4Oxu7quWSVBxss1IOjDn04KXGSvYT/qkj0Bf3P4Zjb9
N8Ni9RUoMn9XQ1tedYAvYTsOqgTB+mhXhajG9rK+fMZlafnchPUc+Jzzg64X1TMpunEXowD7aRkg
GeXIPBxpKyfHwwopqfNqmyFdOrC72txnHQufGot/zW2vPrEByU+rLNpHWHM8LTrmiHOqTc8GvgOA
YpkArBAuRq8jCb4qulXtzG66il1bW/Vhy7at5JPDQaP2xIvqq+Pm/DQ0TbnVh7pZJ9L33/Fx9fC8
zO0x9y2uw144m91HclHhaXaaQz51KaGoM+ADgyClDFNQWR9CW95IOCYw13SrRwG3G79WnSXWIJoN
d7FRASQ4msptY+JKkIaAjO/2gwe+hYkbyevITUBHhg7DRhvGUYc1qD5rnzRdjsa8f9IncOhIHTXe
tQX9ywfqh/yltari2I31KZmGcQfwOevYysbmFbAG5xyrZbvBP7Mr8N1PmqqZQ3OFSwnos6Fv9D3p
kAprH1ldCA+MMAiwdLO5/4ocbH+zxFssf82m/G6m9HSWgAGepicxsszzP30ymPmvT4ZjAY3ZNkxd
d8GbcV803AAWbpj58OI6r26SuymY3OXvBCpCgjrzkjM1I+rv8YshxzddZ8zTc1961WnyHy0aSJh7
XAX8xs+M6pepAmBEq3XpEvW3dkt8K+WAukDsFRlRcECQg3V10TON44GAWAJ0UWf8S2CluB+M0DxT
sqjW6c25tacHyhql+nf/l2hJDqWh8IYHIqchMxIB+PZB5Zv+Mw6Zej5fQttNZQFHyJAcMTjPu7YZ
PsNIwvKOYKb6RiNnFtNTmpTYUU4aaiObFCBFo52JnZ+0AsWG0qMaq0MjgN8hMh25CLNhuwdTK14c
sCZqu8qd98jQG06jQGoscmTyaA1UZg3HKnF4TTUxocY7xU+0F+kPsdnoD9xMxaaMo2iRKUXFxmJV
m3m/JRlKK0e8rSe5csNvhCIHpJ6SVW3+NeqxwlAiZatkREK48Ax2DF+oAODqQGpfvEUG7E1x+gNA
hGn8673rgz7LwZvWsi3rX9/qGWcWVgq8flkOK7G4PMWTsM7YO1hn6gFM9HZIChSQfu064D8uI2kr
+QpRzPjuW2nA5cs56rzeRXfhUqBQAgPXcIqNPjggY5Jh9KjHqU5UWVh85+El5uWnVmj2h05j/rMN
xlEdvGsfsIS2P6DSbeskonoikW8hBzkx+HimYY5S2FWDRP09DXGK0W6BGzFshNY4H/RytA4RB8Q3
ReptM9m2oT5qxcZliQO0XRyYJ7KhHjVahwNz1FzYRxTc46ycukpDPZKRofKjMPhizMtAhVB+d2GA
Nck3uHZIlvgqFqMI5Ge0LtCuwMJ7IWrDvMTR04gFzTKaQKvhxB3b0rAdsuJqcqDpS1LFSNIjtlab
4qwqHk9Ed9jiKx01XkDsJa1f85e+deaDI5NOjN78KgrQu42TZk2BF/X5tM4+shKYTmRADbhr2QWL
cTCOGkO1t4T2ieRT28BJp9Yaygp0z/jNUn7UIz/q4STzT9/Njnv//jZ10/KYBfRj27bYPWsLqtYB
guqY4mWyZzcA36SP1Js6vJRDPp/KHgWZoe5flJx61OgjOLZrzy53Sqbs/Fryf2pOusRUCmXsxvpm
LvLmRBMqOc04N369dqwaXzvyme78Q9bNJzGwRan81cPWBpC1M2f6H083IvP95hUrX5pMPp1To9xb
za8eok/meq3Z4JAnGbmqpwCwx3yaR2NNopFrWNtgxZfH/tcDrnXdr65Tjxuk/HJsXt3spa/6b3M/
eV/1vOiC0tFcELSBu8WzADbuzqJfO24zblw3asctikStNRKZ/CCzqir57s9AItXm8TDQ76LPpuS8
WHL5E9nV8YZHkXtwdMvIP5JMS8QQhLUnNu4ADq3vUwJcJBdFYAFyKxrtCfdTzUafagebGpvvRdR8
GzXgL4lqLq6dbGg4xdgAYlX0pEQkb0e/uLZh5h6FsPckwiEtEHOp6+d+eTbCfkWju5BCYP8UiQ3p
VFhlFQ0fYySsAA4NFeVl0wxgTrami8+76RLiw3RJag3I2D3Pt7yam3pHmjFq/9ZHe96F2oBabJEU
4BPK2PTggWf5QCZ5m8woUqvLEVQ300YbUITq+l79y9qqsc4GcVKa5A3QX1jpbv7wU7N81hY+i8OP
//t/LNdzsU7yLblEsmwUnt7tIGIn1AXyw9u/jB4pdEOfeSfATn5E4XS0i3Oct4QMWLDfJmN0dlES
P3qC2SvkeDSbxNLjF1AGZFe3Hy80Gs0KqDAtTsdAIDLuSeZJC5ReLRaGFSUveI0AswI3Gyh89Or0
BoM0rbDS8q4hd38K4El/xFeiuS8E7hJoiFtiAWLqjh+Ajor6hGz4gkpB48HIPPsv7q1I6rDWu07M
WCJkYBfduy6uH0hJEby54Ie8BuigQN3PclfVh7i+52nhIuVaXmXRuDB6dzkm7BjwjYcuMjcNqtQC
IUlF8S85FaY2fDQTDqaMuMPiJk3dJxTjvlkUBgrVTZY8mUI/doU2PloTjkFZzX+yOsVaBivpdR0B
TlELJSKzPcVsZfsS0kVCj46yqcvGPNRpe+/BCpz5LeBRc+vznVYa2kPva/VZz4pD02jhAzUkb4H2
C2xvTUfWBhRTzbVFG8r1fFpFZyX3kHt7xJnAJ11adX3PVl5aFCh+5/mut1NnVTKXP5tZxp918PQg
YUO3D8hz5c88mQIWVsZ1yrXiEZWaLgoS0m4XlgZqMwpePqKQAQDXTnwmCyVvs9EFFTTvdmSWd6MJ
hHUbXOlIrV+nggGJsKrBgdzGJXgxfOdTM7SH3vfSHxPwq4NpbpMPoG6Yd60lcReT1H/CpglXs9Ik
89NVFDriK0VjhcAXO5vyMyCoyk0po9WIlgHV84cpfEBVVXHyIbc1gKkX/Idhii/9/+Psy7rjxnVu
f5HWkkgN1GvNo6s8JLbzopWk09Q8z7/+24Rsy6nO6XPufeEiARBU2VWSCAJ7a2l86cfR+BrgK5IE
ifaYVVw+jYa5zJrE+CrdE6t6RKgdlCYGA76BqulUk3YKfDpAaSmN+lTcaaN4s4hYFAK3pIl3kxZl
fuDEljjdzAMkv5ED0gSa/4REVHEIFcYXQ5aO3gNen0bU5EGLd7Wo5EB4t6W2AKA1wAosMHQaQaTG
mpWdhsQ7TcMPN25lOudJ5sWlWDS2xbez2zL1cN5ta1sG2Pl76aHkELmi+vcgSjeOJrVfox/ep20x
vFRdWKyKtpaXGg+iPe7EroKiup2UZL33y/bj+9ocUNZZ2oa9DYf07yrn5Z5g8GULOEw8fAn/npre
QTFaX+GmEjQ4RF86+M4tIkTG8IWMN24amxf8g8xLlabx0TPHO0AMmpeisvkk70GgsKmZrJezgrTA
oPQWaexpn5yQoq6t3dCqlMQP50gPtk7IutqQweyoK4Dkq7U9W8y2ZGJkpgF4795Z3yg8o34QQA7F
T+/9MnE/6+8s8f3Gt+7j9hUGqMMH7xGw2Entl02/Agiiqkt+n08ffyzEr5KX8f5Groc7JF0hjP9h
nmtBfDCq5OssIg/glOrW0hHupz8UKVobEFutWdjbecb0IUW7CuKuOM+fEfQW7JiFKDhXf7tZzkup
o4pLxp+ckw9g/MTLIqvG2//CmOhHkSfGcXaSuCrFJStX818KmOzhpohFtAQ0AzsLz/2uN4joJKWP
11yS+Z2BbvmCepfuTJLOr9h5srBK4CMA5uCFZAhJszPDufGwGnM9WzGrDVbTfJpI+v+40OzC+0KL
kWC6BnVx1KMFS+68zA77vFHM7z5ue24enYsAp8qL1Pjqu4p/UYk4CkdAv9cC0zq363OEHCDwrAcy
Oietj9gps/D2ZICRefFJRXpqHPzOF2Vk6WsUHgDhetZQr3XkEVV2eLGilREwB2QmabiRcDzFqmkU
e+4SSSi/bNeMt3TTpwfB2Iu1gdwU0LDjOZC2WXY0r0U5Foe8yF/DSKuvoZu9Nbo1XlOR10jqepf3
LY9QV+7gEInMlCJ2NX5JAOiuJJ1EKeOgGi8H25MbIAt4VtBKmVW+zovQBLVSI0es9LG4dMEy2KmV
yBspfJA3bvwMWXM+EMpsNxsf4sAdHpDA3a+5J0HsbSF8TjLp93sXQdc7GqU4yzkAIS5Z0JCaXloJ
Xo+aYkezBPO6+9y5nw2QDCu3gBKTq1mGdKNnowmyE4m0EmACSQbmOnUZdEF5AIxjBE9Rn6Jk1IQC
2dopMqNp1FoW26GoA1nGH7O6AkVXbuonB5JFniMvPeu2NKJm/ozz53baYR/E7efPmODo4NNn9Cw9
WXLXKHY0S0uK/h437Xnh3GByq0W+/+kz9qH+6TMy32Snot2DHqdwGjAv/rScR5shX5MoFZEPjtOv
UpEyzhSLNCyjfgxWSfZkgK37iNplHGVN1mTYwN+O8cqKzpYxPlXIFhpwPnH1aY+N3xlKFVF0Q0PX
HvVLrAW7BLX7j57aiuNpCEpybuUHGroI8+7j2jYXyNhz86WeOGsjj/KrJrFl10G4A5wBBrRyNZfc
iTzakZJWIHdN+3ZBVYd8CILgkTY4GBw/llvC4ZlQeoIPYTe0rb82ZPtmNCHdR41VLLKpUtNoB4AJ
3XXC9LfETO+knbuv9Xo3s9iTPPqdwJ7MBCo+b+SxomelCdQg/gRvbvHJDOw8YHalabRE1JyRgaUN
HaDKA+wfhQgPREWchfq4M+28XdIQkU7jAV9ZQhwlSQycgYUHLuND3pfAGXURDrqxD9IHMqUmMHNA
0Cj/f7L3ChA1w95UmKWTfx9sdnQ9wvbDkwjDhyY0PcS7Y8Na2maOClMgWThIrv/UR3Kod6CmU8aR
1QyLImhGFQ7444RJnvqgjKdpn+1mZ9NCvu7AR0gt0Dx/4DGImmUHcQpEeNjRUnV+rPLZ1OgfPZKR
luxuhtzNikXIDRQqqhl/siPFv68BmMqHoYjqLS1bWYNZLGja/3AZZJdXQBeJc7afP8afVvyTjJao
deRs1+Hhf/gQs0mZx/g1TB855OMudnGI+N//llJmG6bXxX5UuJ+GaqoOWJ5SbXSRqnmoPT7sSETK
GzNSVINC9pzngqm22AKF5GnSfribvVCPlphNZvde6NaLtGTVetKS+3+fTL5MHanyenKZr+Tmaucl
qGeiDHU1jJXYBIa/BcUqgJ4U5DvQV4ojM/K/PuG7s7ZY4eih28wyXstthHSFP03KikRbalboLGIE
mc6pakxL685ZDVBxwwSLlhoBVaI/s240uxU3q13Hxi8AewqvoZ6FV+CE5klX4Jw5Ku4jN9WvAepj
1IDE+dDF98Wx/DAhad0t3Yy7V7Lj+VhsrBbPJpM39rrxzXFBvNPUROoWJ1mRVqs/qQtmvzNXOyEP
N3LEOZFtB2IjqqR/Hv1qbziZ8aMOBw8896O4jEOoHSs/s1Z1leY/6nhBBp0O0O/UFTXIG3l5QUo0
srU1S/8x2IjmGEXykuN5CUhWq973iZc8oir8b5oZRMmPmHnWI84c5Z7WTjWzo7Vtzv+xdtoH1gpY
AvPaAKF9WxukIeWlQrbT0qir4OI4qNCSYPSVyBX4rhUGDkfKur3E4Ko/mEYKWJ8qzZ7sDiS7MgLM
htGxyRaANRy448GbreZY5bLVvQdK1vRa4O+OQeTsaBjjhHCVyQoQPGPNvpB2Hg6Vj7SQD+N5LhLp
2ztwXHsgI8pA4u2m8luvA3NLcAZkcDsGvXQskMMPOQeu9qJK9fJOCNHet1rys1By3M7BewqCiyP2
/ckXoI8hKAF54dZi3Ya+tYtxAP2K7BoSm+Ck3CJjAkd6NvAHAF5XLMPRtO5cQBatwJ4MLpSgse6q
tEv5Alnz5TlD3uc0JE2srE2OQtdI0zVkKSpD0jRAJzimrnEgh2Q3aT0TiLWewY0t2JFyAa4YR+wQ
W/o++SpTMDEMdvlU1AyBfoltX58b8pgvhYGQS1MH9YNRB9aurXJ3QUNqADHmLVoZsZ2rF+YqCR22
ql2f7avWH5b0j8lAQLBv1JCSauch/Z9oWMvks3HvgWFknkva2ZhckbZUC/0PcysZr7rWN+8ZEm12
nSXCLUJK1Uvbe6sEtGTfAdESrSy/10+jnyF8BPh7ZHZBoVn5s9Pb7mNvxeY+Bz7dmsWZ8y0YUDoA
fdbxYO3FnUTkNE0ewp6vs0DeAZRw+KZbDl7Gh4oDcJZF905agTZHYUJlaZTiFDZ4U7AYWSqkqKVM
pxlCIgrFUboJfjaecx8kEToHCx6OYqlHDavLfpXXGc48PxSIsP/DbjKO+r+DwnAnT2T2J5+TrXsM
3N4/kZVXZUhOI/ncAAZN2wKH6skM3BrVEjg2M5G666BsvQPst2fs0hrJ0As9atxLkA3J2urKfFUG
lnuhJsIP/TJq/L4bc+cwyyuvMI6t3p5IRNOpF6c6vl1Gy3CgF17qssONzSkKfaGB2HvP7NSNllZz
LgDkiShomD4A2gLsnwwngNNQyWzZcBxfjO56lnV4C3S6ojlZKp3EypPggvq+zWwgtQAIM2ELTnOc
Xe6RGCeXplX0R1y9h2KVkL3Wtg/eRAku1CpjzdWuaqQd9YbxGuRGskKALzyGhpF/TT1tRXJ9NMPt
4OfpNlfzS2zANZl2X5Mg1Q5xy4GUquQOillRkw9eM1BYmIDq1LNFFqLGnpegXIlHAF5nyZBdjCZ1
jxLU2WuEYfg3y7KAfVwmP///LAzlg//mo+7v6wJpTETlGVklcrhjIgcn9k5Tjq/CsayNrqg9dRH/
/V/OCf5xZKdjT88dHcCUnNsAeL05JsgTkwPUz4oem4pvEuRYL1mf9l9tTZobP878jYXMvK9ZhTMO
D3j6O9K2JhhGytjAy6nSel7xkgHS8ELKbGQrb5DdYzZ23pOdyMUk7ips28P8SlNGPE5PqdaDHTYX
3YPAvgfVFyC6jgoTkebeOOBh6j9SU5hFu/RyKwKLH2SuGTAgc4yTBU1ykAy+1HCn2Q3S7VetkYMa
9vcdUqPY05EpOmxmBW14ECjPqtWsLumFgbZL3SiT9SixrdHdqDjWsimOrWpomLt5Do6Kwbqa3Mi3
swn1ZjuaRrKusYOdNrDDbHtjhnNK+CS1GPgVD5I3x7Pd27LqMkyn2AincXYAD0b1yrwQXXOk28Em
Z8F4QV31ePENPAsB7p9tbD1owrWvZb+6uAxx64XJbDf2AHYyy+HEYs9Z1p3urUHoWmIrqBnJacBh
w9h01qYA7tmJGtMXD9j4KNIAaS0DhUqBvbM4aK6lb3mUHoes0UxwiQFrAhGnxANrCmw6gqogaWrg
IGhxazBI0JfvSEoTekTXqzaxH0teBWckvH1PUQr1ZBZm/OSCgqnXZf5AoqzBTwwH1QkOfMr4SRYC
TGOABeOd8K+GanLHrxE6Lutl1/f+lRrZpcFVC8R9NgYeYIiMVICxtfUPSI59vTFDeYEGnovm8u8/
RxAV356gCxeY4DrK5YTjIrRz83MU+ahrKMiTj2kdtrug1aOj05RoKtSpLqeuGs8aKwxx0g8YRlLO
chqaLrJ1FvM01GZgjOgO2qk/66YlMmOMliHXveXs6vMssrfUJfzZCxduHGzIAHAs9jbQyukTFLlu
7gUO4ZKReagcbpP7KGi/R3FUvDZdl6xZyfM9Df12O3o4ewBwWXrQOw1JEMoK+ZDRQjGAXWRpxvPs
sGBIalGzS6fWgP4qu4PMXXCO+hI89Cq8OMUNawng1EGEKBBE8HFW4IQEdPOpcZrlGTeLdVa71Ypk
1GjliNdTwHQXRmKAA0s5mdZxgZ0028V9lu6T0cI6H6FQ0qZ6tRegsT7N8kKtg5twtZpjoS1AG2md
UAisQ9fZj5axGJDVNK0DGl/klBd30iicBZ32B8x59BG2Ad52VO0TE8mXuiGSb1X4k/Q1aECXhjfc
g+N6Or+V6pi3KhO2ZEK3tnSmG0kGbnJY0HEuiQplga/sm4WmS2xN62bXj9G4iCyBc35KzOTNLywx
XKe0zM7Cpswd7kxK9BTxoG2tsKXCcG3K9zQTib1oqmWbKVdTJWzWGvs7HDR+oORLkr+7nSS8VYfm
/R2lfZIoRTXg5HrOB51dz35+d01yL8C7AxICBbGU29SCT2VocECIYr462ANXyjhNokndoKTvRA0A
CP1TV+xpkIPoYKE5CVs7AA49dV2+8AO8fAEsLDpNItWzSPkHmZcAZMatcBb9bjVPIpnZtCglpC41
Q5nXhwQpeUgtcAHB0Onfyr4/gJCx/JY3YKNsE41fYzCM7pC8Ve+FDkhjic3uKtOD+AXwY0/GkDtb
PUWmFo5l423XgWQHZ8n2l7HK7E3SRPo6Eb4DREvWbJAW4U3aysImugYO2UbzYMy00FqXualvaC7I
MXFcaXX9ygLUBcAx3pgYasC+I6KYg12BhGMN6N6qQXEL94HnOxsWZQRDGjfC2yKzIToQocNsMvXU
tM5BNjZPrMdZSe5q1FS8OalcgKrwctn8HJDxuq6RPn/Rw8pDgkBqPGdjqu3truUXaiJwxV+ibDEZ
kG2TIi1ldMzvHKfV9oLMxthErXeHSpdPwroBdrzmV9GObODdPcc8XQFuHlWyqewPsZOmX3irHTrF
JgfMSLEqlDwb9PRL4roHrpvimBR1tnKralwBOsU9Zr5nX6uIIXVPkc3LfnzR8Vr/iERPfW8Chxs8
MU3yzW39yYBmjvjU00xtAAldbQXBjzLsX5CXJ6aZPpDvNgHD/UHNJAOamTdhszGxd0CBbyQAean9
bXV5vm+Azn6lhuepdnTwMC0rEJavOdd97KtxojKbUC8FzrcEjsQdbqzwVFV+uh1QFoJk8hGb/skm
03+U4O3dt+ohTKK4iLtjbXtnEk1XEYNsdFm7SJKZ7VC0GV3c1gTI5M7OsPUuQaakLe1a6MfSiEEB
B7DRYoEXC70AiRAEJCW9DSShiHXNfhZN1rfjaTZJyUWcxg+NCqmSCJDuch3bHAcLCqePq6awc7Ec
kOIBoMh3GeHuUfMnGQHy1aF7LKXjbSfkPrKjGbNTFGsWy1n27/5IOxvf+KMhkBNfIjyVTnkeIvdl
tGMD6RtCPwHKNTwkiQs+IoxIzrtBn5Qk05WCeo0RRgfwKaw9q18E/kbEOHDM00Ee+yjypx7JbKWg
HnO9IFvcqP805Ubm2F2YAWlLFADnNIwlqckj+RodPVxZqhIDQPj1kRpXlYcgzgR4lnlM5SDzcLaW
wPRb2iKMVjTPsg1+yLH3+mZw9yf3/e6x4h5+CcY4ItCKcB9qVkAsapbHwjVRohHHvUrssB/sUjO3
4RjFKJnw+NUUYK0Js6792WuAMgUqLpnWUfLZ1HFyczKNYv/WlEUVPgFS9xOmOFu4F+CujpJcPsjg
Qj0QAYdrrc+05Y0C+anAwCqcJ7LFjgzVvWTC3GcEX7zzJBqC7g5prOOhR1ju0wpkOq+QNPXbCrOC
VogH92kWzdeFVRi2rmfSOVacoqzv98+QVL5ceinqJjZFjuPiWhNnlBH4B19BsOoOiOYH1VDPi51J
OYtmM9Q6TkoyneVk+7tbUgLCPbuj3oeyFIrxfp764XIWUY+mqlnjACC4Vk/dg1FYyQkPvfyI/Jl6
RUGnznQudl1FT5UTFEdhOnj8qihVytxLDnD88+Db7pJ2ezIU7xu/2zFt6z5tDGksPEdfmwhlIEL4
viGd938kmzaKwm6ivWmFwHRpmf6F5pUlCxc4YA0D0Df7PyQyDUDTWgdev6LXmV5xh0tDW8ZVYBym
9x96FZq1ThXozUK47mQzvUJVH29H5CEStbYFNKZAMplfbfow589pRonNQQH8HAas9XbdGWP4HIgK
/wskZizISqBUf/unSaQFovOfJnlqElMrjSbe2xvRdev5mKBCidTB9rJ1TweepPAMdWpAGstN16GK
GERI4ASbHoix96B+2cWVjRct0NQdqEdNFWn4Gc5j6oXKEByI0MhwBJJq6Gxp3iT71CXzG5cJ60HJ
dON3Gk/t5GWeWlWCAXX8Zsasj3wRAIkmdVfE6FFydtVysNBM1B4kwz7Ywi2TJ5MJySZFbMXHPusP
s6ivDlqC41PdtGpvOTqsPWY58/JFnYNfADiJSK+WsjsWJCR9r4xisMR6S1IZfmqt2OC3dzzptqmf
AWsGp1PYZGmgCgOi5RK/FKTpmaCsYx5zAkTJr8LPAKJvId8nAu7EIpe2t/cCLzmMlvW5+ZMMUNzp
Ie2MNzsaztNIcSNz8faDwsYqXt4oaNrNGrPJtEbGTp5maRtEv8tDyMLywOVYoZRVjadu5TvFIcML
BCBqlMFsSsNZBkz/SF+SWvf18K07OSGrWyefrFjrbrtMs47N6MgrwOeyfY2MhEVD71hKRoqIh3gS
4FxpW9K7nVIILS/u9MBY2PTOVitFwi1U59Q4hSEHQJEIxaIbx4P0kVQuY61fOEIUl3DIL9jZG69W
yQbE4rTkvq77dlsmcX/Qhyg+Z5o3ro1sGJ5Cx8a9I02tnzi2wkPNcV5NvXtkrfy7irjY9TXAhyPg
bVqLpLZ+jnEb7qchaZDV8T1Mh+KzDLXor6WV9vvQ7UZrQXDDrqieBYqe9jSLRAF2dpc6rr6MVqm9
zSeZ2zaPFVAMDmRLDVIJKqSR8PsSWDmTHOxE/4VZyySSy0952tjB29xgjoUwrIs+u2HWCu2ksxDp
Lx+c1mwWEYCG73q8Bd9VjoYTTZT4r1o1tPq8ZiuAZscbp0fOoInqdiTBKxXpCySAAQLK+EEezCJr
2MpNDBN4g/4+EoCcnnx3qQlMmsQN3HDdddYvUJuZdzozrw4wPw5MjTTFE0/yOkuAOCwGQFAQST1p
yCZn9pUJAIZMCpJ5bd1v7RG/38xpFG3pu+sm+9oE3A2Ts1GC9do2otfBze11VpbjoRRBeJ9Fg74Y
QYr3UwbhwQkC9gy2EOTjm56xd0y7eEDVQTZZZIO84t6SfS1tnm49Mw6xGWP1Ns7N/eBgvwjgeOTv
fzSayuTX8ggNC5Zh39tHUpJcUFY+jkDas7s2zTLpVyQnizZ0jaMDhLNRq5BMy3tQ6vaWtxBD1SCy
CkaliniUHCBMbVtXooJFCefbJvXc4FvVxvZErTQzMpGnNBmbzY19AeCVHXmbliS1rb/OTnDe+EU3
vCehsNViB9yxjn8pul6cbSWZxXE7ipWf1XL1SabsyW6opknkgRpDobgNoharUE0imcmjl3pI4z0p
SYSJKLQVZxog010coiA70ohWlGUmV2TecA9of6Qp+e1qdE20mvq9TKuRKSneLxF8Vd3Ok0kURTsh
EQP9gM+IUvEjAc49XsABpuHKJr9HUukEfKEknQScfNgXKARXQ2ry2nVWhgH0+v/kJ8ic7FIG2ITn
W210xBn8Q+2dZdjNHSIr7V1R6vWe1c5jg2JcYGIpLTVGCY7JyARmPNnhAfyuNnQX9zvf8lFo8e7L
rytEKIWIAZKfiyOyXBX/du2G5cqQUTUNwQgPFL9E8WqTGjlq2OcDVnJDw5bUmVJPXZJSY8fpZ8tP
jgy97ffCBBShWpAaWoB8t03VbyRn8VbU/Bu9xWFLleCcYIp6keTmVZBeCklW4n79YUri+Y0wk5HI
VokL5pJf/hgaeOHss1o/OXG05iCzukh3BBS9aoA7Y53COFh3HuuthZuXKMQAFNqSFBV+7y1QAP31
UBV/OWLUj61ihCj0ND1ktvNCI7fJHLHgLnvNimeEbp7NouyfNDE2T/GS+kwJgsx/NuJBnA3b6568
KrGWYCMcdmkR7XLsOC8meJLPephcWQbC+KWDI1ukI0TmxkqQn1aFSIIbsgNnAFIgyYBCtq2PXMYl
DQtlACq2V9BABCcSMQPszSzxnx1/5KhvNRtz2bKx2ZK2DwxjzVG3s0yE5m+5hwNsDynyZxd49GdH
NTS0/RoQnqD2VEhh1g7ZKhIP4g812cwebhSfPJh6fG8EEihabvCdC0VSrdJMnQ6J0iDWzDc0DJSs
tACQDfL1a5/0yKJtAe/gRj1fkJJkSYHMnDrM+r2GwNpCxkDdiJsYhWmq6YLmrWdVvWK+/xjPNuGH
9TylMQAlMPm5Uc82swdwTueHsQ/ZenBQjiUyL8Ybjl4vJeLP/tIv4uTzuCqrZNvEAB72TKWfx4BB
L+/NKq/uZx+tYjaveBFtQGAl1lrc7kawV31B8g2CBa0YV6Nnpt+CETROZlw/JrFRnsyk4UuS47L+
1pBJdS9TN7wrXQ1MKcoeiaig60LY6MKZo12coinAmJVm3wb8H5aidbuzHtvAOWDyu+l36enfT52A
Q3/DUSgYDpxsG4dOQge7p3l7CmzYRddJO24e+rJCPNdxtEOump6ZHopvadzIYQeIok3iDtqBROZQ
aOnidjzNmXRTf7AieZzNqBe3AnMnPS3VgFBw9n8zZfJGi9Ls2zFpaM4/VyfvSEP43th9vdH4iCQw
r5QLTYC+wcsdBops6iZpDrYx1aWmcTMUkJjm16BkCCWaKpnTADihPFO3tjPM9JPQ3Y4Jar3UvDhv
ZHk/zc5xHjLY7abHstWiLfYi4f2xTpIh+fk+KjnqALCT/2Y1QXJpncRY166b7bgsh5e+KQ95memP
tc2zS+vjR0ByMis/zAatOrBIjI94HfpsxhnonnQdMQq6i0am3BpukZ9MdbMN1X3WV43WaRuSI3ms
AhcYcM3pm59FSC/nQN1a1IaNHwaNgbQIvnH6ocxjMqdfhsHytzk0JAXJAt+SC/otzb7JFw1JUSRI
dhm6X4wBodHCrvIxKJvsHigUi5bbSbb0u1pfgS0B4N8qCyBSWgC6LyoWQBsqLc2VDsK+UQGgGFbI
Rw7+h93QI5+Qhh5jEsdk1TGrbTzUlUU/+M3O6Vi+JCXJnDa4SyyunUnklqa1w9MrnHyA0mjZh8gy
TYx0mTtp/xyYPVvLJjS2Mjf6Z2QJI4YWh82daVflA74862yUe57q0YufZPGGhX16cMsAiPrJOOK/
iq/E/2YRS9vfDZWmn1Kc/kWAYXoBZ5y/ZnnrnvxQVKeujYFrKIr2Ocj0e5Mlzl8izibTwKj8ddrH
n01xz55M84zbZNq0SKPgzXOpcWNj2yU4EoN0MFHf//vY7zMAWvj5QcPL2RKg/uyegQhrK5kzgg1c
RJcmS5JVHKbRKyJk59x2zF8ta/cFa4pvbDDNJWgPgmuocXfXVFazMwKLX3Up2mXFs+R7LMSmLOtk
ZxsAkZDAUD75zPJrlD4YOVg6kx3JLLsFFafSctWjoW4AhGVBQmrsVv7gg+ZuyIREAAuKF6PVtjtk
EKh6Ry3cE5AGoW/0HsD2Jxl9/ecxqcmQZE6fRkiUE+IcOA12vevW0gEZ0nnqK1DHF2RN8Ufu2Hum
ftMydIpdpuUjzszc/gWnW8mi74JPZqYy84BL8MksACT9oh6CtcSDczfoOtIsuON8cczM2tkMe/NR
B5dX0OnqT9L3K/ALiS+1FhtbvBt6q2IAWZhea+G2ybNqTXP1KNI3VtXaa5qbgrFo47V44JM2yfAa
UgGSYUNzLRuvtiBVzbekNUdpr4aucqZhCXAQAIQWNbK1wY3AcyD01GGN+L8ZqNM0dRTADP29m6NM
P1u46kQg0wykmHvajszJcJpzO53GobStfVhXC8TgUR0yQZcpvLJYNQHn6QaBP5SNKlg0kiHbxHkD
NqMxNWVdVQvbGlt8y1HVzNNuA6oR40IjJLE026Jr3GXU96hMVNr6Q9srLdLN3CUZ++oEPQvAftpH
7NN8pAO5SwREcF/68B5zIR+rqPs8//f1yVtgBtYmz066yPStX/nNs98CEh4YMBqC6GP9XMRnS3rV
16QYh0vSa99JWpudtWOhjZJqZcR1LVzlPLT305xgfOiB9Xkd08p+MoGmS54jF3XRtayyaJ+gnB0J
ttEpzcu3JqtChIMdBgqUDwX2gXiW0Vhr6yxakXnPsjfLxPFR1/ZhTkMymWWysAAIE+OVaCjN16AJ
hpeEIV83TLx0S0MhmoesKb17pP5YV2XVxt3w4kr9s5VvV5PV4AvrClbZyRdZiRCBgcB1h5cPqw9f
vfJFK5IVDf9pRZNT4V/6odvaufv2faLvD329/iRrE79d8RJsJPOXjb6k0/eVhCA+wFd31gP9q1l5
DZ4t5HayDGIeb4YQrEGd7gyPIFV+AHgIP2e+Pj46Nf5aQI8D+5lS1qNjXdt0XPlNXhXLXDb6AiVN
yYG0nY+UE2y35LLz1akkjwokN8TIcVKurMjJV6g4TbZkXESWdUrs7nVypZat8sg8W3b6n5edlMqi
QTTx09JOKqq9N4AtY7oSdbFq+TZDCqeVR82Bpv7pGtp8fKVJqK4Z548vOsDDZhIZz33UAl8I9WXU
q9Tw32Wd3yDqZfbpmqb9P8390xp5hd9BHoFt9GZxu9BEjlgrrqgAcPciBHrysXLAAes5dXBFnMx/
QBDgMTGF/TLqqY548Zhv+0yYm7JII2xtXQ5sRNxCdWxOH6jxYrzLgS443NVBiFPKqvAPfLDxSAUi
8UPpu+LORGJtqUYkQhQIe8LIMxc0PwZpyc6O82Dlyl0a2iitt0DuDAwf52fe1r8y365fhqTKELcV
w6Pm4jrSOC0uvLaA9TaW47Ez6v7Qj3a9q3GAeydsPDiauE4eKgt75iYpna9hr4O7AgC7P8bePZVe
LOTiv62XgSDzMUiCaA2OD6C2WU2/HlSupVeNuO1RNxbhT8sMURFuO/mRGpJTj6f+u92spp7zYT35
qnjQr3MgdTMLbx5G5sdXm6F+ABCKBuCKu/zapJwtmyKrvsUg1sPTzv2VFSOYF8z+FZgp2tIHVOMF
nzDa62MHEDfdl9uySzc4UUIqtmoA9OpeWktja0DhOHhv+k0xRsG3bjAcYH2+y8vO806/+/BUENJ3
wUvbKdzdOOXdeVA9EbvjNm/Mv0DyjlIbkpEJiF7HrR47f8WdFw4oHn2fVgEG8mBVck9TlQXpmraA
2ezdRbIPOaa1ZnnQDxGOXj68qyshk9QBBtvq43poRkprzx4+pkVemS8sbHsHJNlhIXUZ7gA0dxAR
vX2gyV+kAz0EBS7OEsAk7gG4Js95HWlXPbS8q9N2+UU6DZJzMCI5vrXelQEl1zWkfWaa62gL7FgC
JJswtic7amzc15ZcT6sNCnpgAwinYoMNg7OcbYJuGPf9qIWLQfknBUPa/dn13M00Iv8M5YVG2NcX
WpwuA+wlz1Y4yuNkJqphZ+puCYQ9YDuDV8yL71LzAaUeMb4j8nOj9em+EQAfupGLCPeQPOR4v1IT
UqvRQd7hAL4oa10X2Z7vXsgp0g3sTSkD8MN9KJpA67Z14pnn0UD63pia4V2sm6iSzyJtGdYR/6Gb
f7lm6X0DVEMGbFEvOWqOYCjQCNli6Az2A7lkp7Bqra9xz5OtJ1B50GQoJtJ5++orD8CK8ZGPGctH
rwfsiu5l3cas2/gljBXgcPE3NiUPPAjNK6BUzGvYAlR0rNi4kWpIsv+j7Eu65MSBbv/LW3+cgxCD
WLwNOU81V9lVG45dtgEhBjFK/Pp3Ubqd6epu9/s2HCkUiKwsEqSIG/cqRfRGTAiEDMpz74yzReRw
kjzfmB71gCiDpES58udKzroqfh50SD1ILM19M+L+GjZdp9EJFOFdKMX+dhqQaP8yy5QVmNBMc9U8
T4YSiRKRrd9ONSPKnGSahUruOfBda+Nn0+o7m4RaJbEe9iG0wPbBfBgr6KpGpgmddTTNODdN42X6
Zty0LqeffS7DF++rkfOcV1e6XNmc+fFCl+lMy6fT97CL/XiubAfxLISBkpM5dGxEHd3YQUbGq6Bt
YIzlr2GnCkEXl7thcrr4XBlTUv9x/HIh0zJz0F/XuYySiZG123B3ITuggWuNuw9o9XQnKsI3lNvF
C0iI7njCUUD2Jw9tTeLsoevm2cUraCvzsFrmuh3eSBA+OGwYHnnSxYcwCZMlcpbDG53al9a12QMg
5e0RJXPewtjrXLzploM/Z6jYsfUttTDzTH77rfICep/HEoIuBFUl5/krL436ohT3mkyvlsgKiBPa
zd4cgl+tf7IFpdvj/pl98rx+/49IIPnIOwueKJ+BTIoRKKPgkznAp79/QaF10v7f/0P+h7cqC2Pd
h/dYDXRHcGjyUzAfTCtR2c8WKusfBAVC3dj/1c2p3oVurINxEDYFUxgrHH4yE1WiafcdSiZN72L/
MBupJ7GpWvLj7FY33RgZl8tpBDy3y7Ish8WHgUvXtMh89xbpZK+uPktXAp8FtEa9ZMqpN1RCLdtW
IfZ+KGdYcTW/0J1OPQgOigziHcyBJNa4g9zPisx1OcYkTO2OaeaFVzTR9GsIdWvdISNLyD2D476t
E30QXTniTpmb5gCeClT8E+tpGuqfJmOXsbtJPZLtG6xLFJBZHpQmUJgIhFt17hmTslAusKyxqjvl
dvMdb/l+IwhvTma07e1GRaZPwUw28xmhfMdMqKocGgsQrzrGun7XXVHfDqKoPm2pkRvH6+6Wx867
0WN2Iaq3AwckhAHnQUkhmwFe7HRnug19/PPN6H5kE3TswEYwGvRlARiQ7Y8MZpX0J2g7Fuye8UBM
L0PHrL1RwTFSNo2FZQW2YdXmYkuKcGb0Arn8eeSn5k1SgUuYOSeUkBEE1gf9hmDnGHluPN0qiAvM
tWV/GwDxaLPlTVNj04TI75WQ79wFtSuiv6ZO/cOwk2AHL13n88UuqUpWsq3T3TirChtp4RqpFJQQ
KHtjumNImvWfvz/vI1Muvj/qOSQMgyB0PTv88Fv26tHPRndy7/0kvM9xT0D0Ni0OftMjyeUB+STm
x7U59ATfW5bHAkzcKLskzCUvY9B/sSpwQcVYjTCSuGAHHGgEpv300WpjtnYGGzqkXqZOQdEhl+la
7vYKx3ZdqERndRWDT7vA1QzOLUAhzjYrKeSJ5oKmi9/kOgnw1dSDHkqlAF8DBiBOeHlgac1PVW3J
lecI/lL22fesc+PvVv2ccrf91hUg5UPMUaNOqJ7WjGNz8ecvFhuCD1U6DqEBCedbM6TMZh85iEWa
laoBCObely8D5/kNlgdyn6UBAmQ1Qr55g2LyAJVtX61BLwyhlkjil1bW/SemEPML7ByIZaAOohwV
uUc3sxHnjkupN7kn3ozNHK58zk1pv/be9Bij8AL5NXBApn2M7YRFXlCmkW4r3283SCSxT/1QABo+
00Aq7FywLImPpdsFtyxwoNhX0JlIr9rkOXhgF9wL9J4lk97TSur9LAMybP25b4zmgI0rW2PRiywF
LX+eUmWeLEBTCse+iBs8LeeJgratnUU4QpEDtx+Kp/u+PZRNdyOpb90SKMoB/t3RDPuHcoCuhxcX
q6YgSJFBcBUcYEiAId5714djtQUoso3OLlAuGCOZoJDEzGN8iIxRDYtSwL7ooMObzFxMdgyF75rr
bEEYBafqfDADZ5/KDsfIlXG7vgxffEyrgShJNoIk+oPddEPVFftm9HdmTmMyB2FoqWw/sVe1VJCT
/XXdi49pYVEzRQgcVucP0Awj2YE39htDceayGDvv1PEGtE0T6DmRxK+eoMBSRRyMe98bdxdkRf+N
A2YI5jdw8VdElZZYTDbgi0gn2irqRQKquWpkYPiM6bBMW2BXYll3p9qk1KeuWoT11J2SHAX1YLSE
NJhw1XM8gkZvb4Ed7ZiS/bk35dW3LEtfZZjlqORxQBsRcn3b1pAsjAeV3We2DJYhteyHVLU54lhe
/ZSF3rAQJE5eoA0bRmkTTifLG/y1tuJu05cOPTaU6K1CWvdQ6dDfgZsn3IEtvjhwn8+bDPE9cQao
dkxxBRncvw7I79f7MS2UDezGX0bc/rzaXvqmhQIWJOBN05z0Yfhicy1oUZyvU7oxF9Fl6ONEV65X
zauzzs2Pp10mvPrk5+Zl6OrzXj7q1VWumtz8vebUqwteOVw1zVyXq+TNlP38qi7Gq0tfnXn1Z/3j
B7rMjAI3tvvz4xXvpo+PVwoGiMCzaUiQmXY+vrhCV6dIzPDhPs2SWSFI+gP2ZUKCRYMspRrj7xAc
eeqKIPw0yVwv+eRZu6BzNsnUJChzwsFl8g0iXzl0Ip2fJmP3WqBQW2eE2sXvA6KvIekdTw8f7MxN
0tsmzpcKVGtHM0eX2SuaOlvkZm3kuICtjMu4/uywul+PSM+DGRPdPFCfQtKCZ57y/qEM7Js0bOTn
IUVCaxLFtDJdSFxBphP/mBunT4ZnEGMtjL0tZbHXfV6CN92Tn6VCDVNe1/7BjHp8UdMw+NT1aX9M
KQgTeTZN5TJjCvTtnG+Uo/MQPEdg2uPFANr1vr4rQhRfm0NPIffik37cSr8SEGIkY7gbRPnVjJ5t
aeC+sabO9udu7vJ2C/BnF4l5rsuEAtQAgazyLWH2Uzb4QBCk1kPmu82py6EEy0cRvFoZggp1gHpA
hGH0fc69L9RJ2WsCoCs4iT1vD0b/9oWhClROU/AqKCqMWTyrKhXj4rK+6xJV3ZhFXSLw5vHJLPAz
2y4DxtmMDghSbszAhwnw9i6igmeIkGCds8uc6aabkev4jglE8lDyZ7rn1gDi4jy0K3CWzqV/86g5
tL9apquEUlvHrV7aVZ6S8mHkk3ywRrAXxfOSlIG+XSxUP4I9yy6czbnvFcOClT2/M96AYg1bUGT0
yLmKJSBj1dENKNKd4DM9kKTxtufu0LnVsWE5RoyT6ZtWGAu8c5mkQGxI5D+N8eyZkn7ayjqFmAcl
1ipOxfgZLOYbk3vOJ+JEMh3Seyn5sJ+43YBiFQWlqGbCf5BbwQ2Ycgk2E7mzoEmefWVKgEQYKE2E
5CG0hjzvNlSleIHCxNE4TENSoFDHvj4Tejj8EXhgHlVJgqpVmv4gbfu5HET8ORZDs0DojT40gc9W
yKcNJ9qxZmeD62aHLa97csFOsOpQv/g4BBosH6OUr5lqX+SQDT9o+ASheL2pUs52wM8svX4qP4Oa
0t5MdaM3QJq3n3NE1T1m918GvGYh+w0iXzttCDL0CAU0Rf9FVRNq/YFlWhSgxl9A8BfcjDOgoON1
6iyZCynOsKnHPaB++2wA+fQBSz5QZiA4O49lrUxA0uKqu4ABZeelKNOLeGOFCLBlBUKs1u2Ugqhn
KMJyMVKnv2mdWN20BYBgWJw5XwJL35WxYz2BL6jeDVNVrj0rtN8CfrS81vnCGbKTMQQNgWBBBTd+
Vwc+H4KBJ6vGEW2UosiyvzMjYkiIevPjhh/yFMK40VCW/pZOBMsj5fuLsYv3o0faDVGowkNMIWj3
usus9pud+l5kDV686EneoXKxF/6jGfcZglpgky3u2gnMDgWC9r7KkNPgngei/+lbLZg4YXHmPwGT
ohZ1wvLdeRBJiBUSoOGKVdp/IpQVu7JtQPQ0O3uZVZ3Acv5uTkXFff7goxTLnGlMSF3++UosxNPe
zGX/25XMbFlS1/92pbMDeDQvf9M0jt88QKahKmmvHciYHdz5YAFFc27FPNc1GP7RN4dz/+I0AUZ+
5V7pRa9BjHaZwLSuvCDCuwB7tp+feOM9+YD7rEDzo9+GrAYANk9eOhkk+9/tIqMW9GTa9J/src+R
L6rBikya5B23qBWlvnQXFosxa2x9riBx8BC2mTry2Z5Po36L2+wVdez6n+ypHtRDCzDC2b/n+T1B
PB/IDzt1kwVUvpsos4F96vvSR2G0k4g1ARtVdO6Tse+P/QiqnqVpJtztj1juCtQdQBbO2GgJkbDz
sJh8TOI1mXtoQUF/Oe88YNzNoaHgSpUaYsZmRmM7+yAG/dcViyn9QvM435w/i/FsPMlxsaRjm7KN
H85ZbLyZwFWfQn9iznkbmzmIOUN+6V7ZRLZJRqvdgRL7wZJAfVe82ZVx2H5m0CCbPGcCYlu6N3jy
QTpztrtdQVfMkXxb2E33OWyCE6CA5KHr2uEOSaIvCOZ0nysHKcGYuDGUh3CSHKbPQmkfQq9O/UC0
fwtlwQzQ1K5cVxxCC+bA+Ki3I34SppdKZBkgQghgoQIfAhBvNQzGiqpw9NkIlYGLaylD1OoPVr48
n2Q8GW0Ha2Gc8BavZ6XemSeyZOKNTKSGMs1IsLOtig3KqmiyGoa6Wgi7LNZm+HIo8ylcdLqFsigU
ZZNVUkEKlHf1gPKz1ktWI/bQi6oummU8h8xzAIw2EoptDClUdxU2+binlkzdlRlGnQSQ99ZH6yDq
5Mk4mBOYCixAcqZuFXeht7GDdri3A/cHwTrtTYikATuU1Z1MfV5fNtVyRNJ26aesudUqeJNeb70A
XJLtWdv6C9PtULm0QiYMMN2UWS89RclVXLmogpqdvUmAub0s7jU0FZ7d7NabncyEZeK9mZ6Z0LNL
f2G6DlJP5wlN16pBfNGDGcVMakzzpBXA3PdKDeFz6d6YK//+KccQqzYz6YdPabqNn/CrT2lTYJyB
yDlP6GKTLuvk0++fMkuneJFnxRD5TECJsOzexxw05IaY1ZC3GvuF1fXfbUp+PPXii2euuwg9z1pZ
YaVRbwfQZU8kArG9AmZcJy4UboD8u4xaYrS6KC64tVy45VC/jtBE2Mk2DpYyb+Qr7+sfyNTibZxp
fcdrBIlEWL/WvQiXWBjSnelu8Wj8eeoQcxTlz6diO/ADihzqDqX74y6DDusWXwDZXw4T4HDgQYYW
7soY8ZOEhIlpph2orJ8urhDbFOu4U8DlgJoMxWXtIoR88a7NQJIAtt+KQO2QaZUe8hY/gyOe/umh
UTZJ1okAUlrqsNyoMmhuUexSbhMFTqw4DUYvQgKpva1lIbejQD1g6owtCO0FRirldVtAmPOfRnO2
8eaop8DDGCx0xtFMoSBojLKrFNpxo9CHOnfuRVnLTyPos0zANAOh+4rbrtgx7VzZ+QQgADKLYufP
9qkF+CxI9JuY7cYfnEdyjywtO5PMdoDuZY5Fd2e22V8kTVc8tL9cDAkThBa7IxUdVg4RAOWxxHNZ
l2QDsKO/ZJywJdZC3V2X0u4OFTrtaaYUicMMAvNmgHUtGIcLYm8FbUGnkhEIRwct6M0yVR+7oirw
hpqbA7jY94PPV2ebq0sMg4ZRLK8801gfET4Bs+08DM7X+mhGP3oPTPRgW6rKZVIiOhqZ8aumOcmc
TioE5LTz1bU6D1AIrRfupPut6U6BrhEB8ezIdMvK9x4T9uYHXvfwwR+rae/RHoKf/giTZAvgUCXE
via/T3Yi1NNtkrsgQaPpLbg1p1tjMgfmAv/FAE2OLjbjMjk+8s20Q6x4Pv9yGp6OcYTbFqR3v6Yq
5pYqyXM/gNT3MlOnKvvWQcmftkhyc5moyXwG8fRhdTGZVhJQsesE/XaZ2tihmJivJwLSJtOdMoBQ
IifF41grT59nMSPmgnSYs2qd22+NzcxlPmGts12QO8nxMj2zC+smxe7r979FgPtun7n66psyU1tx
jbK4qphQxIhyIrtJwj0vBPLmwL5+8SeyG8ZMYYszFou+TaZv0JHJImohSksCS0JoEyVsKXT4NmNr
gRhkcMdj63RynTo5sG9slItKZtOr3dMH2eoxiVAdB3B6hjpZH5FeXvufUTyjEcgj3v3AK2ftj4F1
sOshPYSqhnABMqZ3qsmzZYmtFqldtSmGpL5xwdoH/sW52aoCpOgClO4XWz4P6BBsSnXpHoxbM1fJ
G3vfiRriivyAnem0CFmqXhyv0yhPaq1XIry3WHXkfeLtvgr0lIBZnkc21jtZxJMfHcKNqPcFm1bs
F957PJRvITZubx2YSADYTJ2bBmUx9lx/FlglCFVbkE93pnrMGPO5as0m9o2Vg34+AMDpxpsPfWV7
/1GSGXxUaXNcFEG4LsHPyHHo3yjxfC9NJjfIu3smrefOgMucbji086GfDyJLIN1ga29lRk2l88Xv
n2yXc0M3bw5xAWRl9a1BDvZZsSY+/eoNc8/Ki29yrOl5bO4VTasjd5YSS2rLfXQACFlqNtC1YcYG
qW5/BIDifcqxaJrLpLZVT+ity3W+6EgB7SkdK3ZMtAxW7fzhrzKRlxzk2ZiRxF7kpLZWPPb7hYqt
/JSOgXc/udW30h7JfVUGeYTVTn3UiLGsOjqmz4OD10/X4hWbvvVgTv1eF30dcYlqX9ttsnXLHYgi
FwX7D80x/yNhmuMGgYdkjO1BBYFAWO/3hDVKZzOICg71fXuWzQGkzn5sB/KW8glqPsx+BV0defLw
d2zGcuBbUqTj058csFfgN9qm8gjZMnx/FLqA5sXK57ereV1StwPiPWfd+mKTCODvatnfFT6Am2UB
sQSZcfpcYisXQR6lQu2H45y7l1FQHoBzkug5HNfdWdZRuRaEwTObPzBoDOyK1KtRYYWuGYAKir+E
LiZdXWzWWH2lnZQHY4q7BoXcYPBMU1BJhtD2Oowq86G1gVZsTzD2v/qX4abtHtIyBdg17br/0D10
6d/yZR4SZb7vBeC4CMnfflFp53JOJjnc5TaitM5cF1z3SMHElQQhUG/nDImBbJt2dDh0sveD5WU4
FlNKoy5ryRGhi6XHRwatlnpcQnhgeExHXzxo8oqY1fDYxyUE9/BNLrwmH7amS4jyDk4bogB+HvUh
+/gILjRwY6XhyZyVVzVb89Z+yaqBQ9UcE1VlUTw43mfTMdfRrbqeNcWrdSkICmVTgRul6jrZRS02
VpBlTpqjafF5JCzyB+7l8cb0zn7mFNM3fsFYv1Xp0OApa+l1LcAeUyNy8+pQSHtI0X4iad3v28LW
y04z8ppY+t0jjbinMpW3ekJwwh178srVSBeN11oHlI6J55yWWzOPmdYGZHATD1AvAXNrbk1rDjre
o+YuFLUtKKJDGHHXgpKBnIzNHEps8PAmmGvTZufzeWbEnFxWFKLc89llHva783DNy2A7BTVe9kK9
AiqZfdVV10cIr1l3EMDwDlWC/6IZYMXXZALa0snadE1Lj+5Cl9PHfzixhXTDwdMdov81Hd/C8R31
61CanbIbA6WUM/kt8kvhFhogGXBwf8ErzQDI1UCdJPBr/TDw+yRm0A976LL+PklDvfxQsfyNYqOm
UFXxqZ8AqMViGgGtGU0w24fZPs529pv94o9U8JW/M7r2p3qi1tYKhLUSQ3ie5+Jv5vcLN8XHLsZl
7Hl1sUzccoNngganA56Ka1P7y36NpO6od6akN+8GsJH1FKH05AiGzvpTq1K9VoI6uzKt04cigfhL
pjxQ2f7lEQZAlhuPGIGch5JMPz1AdXFEVPEPc1SUL6FYfORxGOzMIxLwyp8Py0KVLwAUBruRWJC/
mLvQmwl2ahxR3WucP9jMQ/XXaZUlQATBsBNfxVhHTQBueGm+BFMmY1iAQTuRAwe5SlSMil9hyeJW
ug+mCFjnZXnXZ6q4i2e3dHYTnfJOYIZIMCMPNbLLnb7RVdhZj7L0ky3KskLsrqba2rPfDy6DopZI
2s3F7pZIvILLI0G5JEqf9r4UYGFq96mpGDQsYQY3Es/Fgb5hJDNG0zctVp2gCuKfFN/GlOQ3zeTR
G461Ho2sMHGXgdPkYFyF0RyQZsdIxjbe0OQ3CQdRg7HHM2WDOUHQYTv0mTyLrFz25Gctlb/pqhSe
BQWYYAxWf97D6xrcUs2AeruUiBkUDEbY5URtf8GHTHpga0JfWoO/wFvLioByA68ea06oVxug2sss
tnLyyonOfTM0aN2cTAvPwv7AQrXIjLcZAHHkz1HTBWT5ofFjoD9yENdl8w9/PpR0mIsO4tFeALIa
L42R+lV2M9QhDjwasUzE898TUcax9IIQE8qockTPpAI9NZncEoUyVbcxXbsF+bSDn2CUxql6iOkp
jkXXgM8C9X6XA4LzclnGXr5IrF/DnehQEygn7DaNp+mfW5M7z1EWT9aQNJsQXDd77ZCRVIixB4cc
/9KjrTsH640MTN6miWBetawkmRZO12HrdDXeVBQSO4DFRXU82KurceAO/jq/EtlDkOpyezVsTrzq
IwsZjSCSPAjPAKvnj4AqQOf8YcwVQejd75PQRdb119TnTzmANW4TjP7rhzNMtzZ/CBKaycopQeqt
W5mtwT/tRGD5JLfmQO0+RoTbjTpVO2eTseeBk+xkgb3OZaCZXfyurVZThcomBpJvH8hjGAMQ8keZ
HoAsmGcGoFlGf05HB3+DofnMDil1Pcf3ob3xERKphJ87bV33d6i5Bbgej51b6kFqB2T3IzaSfnMj
ywl8027LX6BjluFtWdrfk+BgAWf5Qw/9J2w1ks8OmanyezwBE5rmC5EjNeTqTpz4TISlKFg82/DF
Vqy76VWAH+Vs9kawmSN4Va1N15yUff9J2NXu5LyB0AGoqSGEfgedE3rpmbF0aM9jFSPpGosqgBCR
qbg1h7B1XrEsGHYZrfx93BXqgHAzqEBRPYqcTQ+CXh9kP/msoFhV3wHHrb8S5YaLoKz1TTaFGsB1
qld9EFufcD8fjSyjlTTvqW35Tz3VTxr07eoeuPJx5xENrq2M9YuYFQRww8mGDF9oHz90QREzbf/8
L3Q+bhJcP2DYGzAwnDvMdQwHzxWqNSYKtzjWFU8K9VfgrCTHdBxBKExHte7DCTUJKpOvdkdXSWmT
Z7/X4khRdr+wBrgF0NCNhODOSYc2ijlxuldPu0AVjvxqJw3WsgpQ/UDR5eAOznPhHkH41r4C47BH
GqV+DlU27kXps6U7EfYf9ydxPu5XsQMCEi3wXBTwk5DaHxiERsvzkyruk6egbla0z556RjPURpfd
Y2LTLYKkwaceHAp7p3czFAiq4FMCBrhlB47pvRnNWLbLGi0fVQtMso2aHOPVTN201TEIN556kHDc
tXQqjokHHWE7s9OvNJiiqnDd16BK5Bpo3nanEgCWrEy+GIfKRoiEAhh+B7LcYgn5WH9dQw7Ctovq
gTK/fGhFmmyDyq4WFxsCC3zh20O9NS5mQA98EbpE3DkibTZp0JLFgNYBrLXvxqESpUaxa0WiMM3a
Y8hkBk1uXqs16Aah/TlmYxf5cvwETr4C4pDMfwVhzgrLXqTAbHDdBo7od16j2Ytvozp3tpeDO61Y
2PXQc/HEXqYK1XJqn88/TD1VHLcDgimmG5CmXIe6FhvDUCeTFlxAPkrMoTfvvwCs5OEF/UkDAHdw
8MfGKv8KzGZSr1LqplE8k3Rlfvw+hnmJbVh7lxHQr3ggh4jqOref2sliywEs7LcNwPkbKw3CfT9l
0yFBmGATQLn0juTWIXHosE8ayY+jXva2Nxx7vx2PpgWY88+WsaHABqFz1wGTZlh0KAwD+eiff3RQ
Gv4A43FB/MXojCe38eAMzPjVr65VotNVVaRPgHkUh1J4zimg/Rb61uATMF3NQe2Txn0KBkhOT0Xb
bQtVtPc5QH230HRaJEk23FUFg8B15Q53SY7/mWkZ29Vo66dL3gwgwXeK8FFU3cqdMcpgz9XHSQMu
B+kdrF9RPr5ps4avzWjf6nohAzAImVEINB2Kwi0egDgHgEC73iYuyL7NHHLTgDn/UeRjvq2rflj4
tE8f06bUR1+yr7EsIwF9oue4b/x7QZIjEijWS27X6TG3PCihz13htf3GAUXKynQbpIuAzssgCTOP
ptn4XUIWCDSc6M0zggib7c/Q57FGPPe+tvq421XxTN0DwTvzRoAqbL5g3sQOvrnDxnYx+mXxPOos
gJaHDw0a3K1goMDuej7JIx0EyqTV7dpgdPMTwCuPpQtysCQGY1uuudxjH5Wtoe1QfSb4+VMNtYvK
dgByQjSTMqhaf64mgLLseGzXNhuAdPewNzkAUe0dyJAhwNBOVY0adPDoxSQs0uVlvCrJu8NrHjUk
HKDVnngbd1745fN/PcyC5j7I2RdSBKCJ/2WKlfcF9RlYXhsygtJyzl1zknH7ZdLKBUrVJM91yUBm
Vw96V1dJBZwtrmCcp6REJZouUIM+X7ByXW/dg29gDaEekCiz4VtoeTLSbZ4820A7rSpkDE59kvZ7
ZNDUBrTV5X0TQ3SHuxl7zXtxw4qa/ED1EABYafmeF/EUBYUVg2sZYTQX+xxgi5Q4lHhMrycAJx68
QAIeg/v3yyx8knM3+JT65R7/ZfeUdsI79XWA1txVdgkRZdDwrIwNutwSW62RYMHMVv5EyWdfcWhL
E05n8rvxQf2oY+TSQa3ufQOBzGKio/+lkZ4DugVX3ULaKNvjw1nrHDn2J+NbplxGMnBAlTG6zdGe
D3XDIJ05WD3CGXgYNRBc2Jje2WUCqmEsk1zdx4wCBJr0zloVtF+aX4r5fTgdRHoaye5QiinvO3O/
gUh++rlVQ4XYKp7EcLrs1cAE0axRizMuzK5N6hs+enRW/Eo+pRJc4vPN6OZIDDqhVYGLuQbVUAvJ
JQe3a7lhiWzW5+t4XmbvgiEHrX6CmsMODEvLRIrpoUBuz7Xkk3lTC/e1ZsWlg6J6+WQWTnAzI2VA
26NfFPMPJguDt9B6APEBaCrbFBzgapI/XBcb7AmVtGFQvnhF33/xGgekTTkXryJ+geQn7SZ/Ecq8
3voxaupV0cRrIuEz9nx6qUjWLysouN+OUB7bEihY7K3Kyk7IBbBVNsTdY1+1cQSRg+xLi9D4fHfV
g8jv6zm8mIoCzEN/9bSd76sitEFUPuHtMAcsHRDOrFicpMts7tI5B3gZmJhIl3ifIGM4zDv2i7dx
NKcI1LpkXKrViCzgvqxS8OzNrUQODdR0QUlmwhDFzENmgg/mcI5K9PbBzwvncDYJp1zgD4Ts5ohH
+tCPyW5MAvv1R8jG6VXZY7ZzZDGurLQmr7mQ9xOtsseWZfYJZG+oJJ+dRZOkC09X6oTAmHjEg+Eu
nP1pj5cDE3UeBXniLUWPFEjqpPVimlCH1KoXyyv9b9ABHiIik+RxhLTWZhh0tfOx1yoruztY3BVg
KU+CU8KBcDMtYxtnWzbbTMvYMuZBTiKp7v8/fP88pzXK6yua+SxuvRRFChWqmbvOz/R4m03dz95M
geem0tnmZQ819tnDHMC0kS7JXEF+sSFufEdz7R5HyDYtSZnVYK9D9kW56inGNnHbUSvZOjmdnoou
fG1HWbz/p4MAYBXlmZFfOvwbIra7VCInBToTYIxIkB8dlGWe7ESWS81598XSHAGygn8LGuQyJ6yy
7stqRE06NIE2qqiyp7BARVxLU/e2i20vIk3nYeOBbGVWlNVzmSYUj0s335muLZS/FCDe2CBZUT8X
IuZ4eItkbUbdwp82nhc6SzPqx+CvHxDEXZQZirarwo+RTcWrsMaaGr85pZGQV9VXMFZGQ1z437q0
B2lJnPuPFbC6G6iM+zvjG+ZgNg2A1f3gW5fKf5Sz7zD7hqEM/qOU528qTQifUw9UoR5hzIduzszf
dbWU6juS2WHaO4/ndxuy2Zua58Ha9voUunLgTQZjbv5d83fJx+YdBMj4wku3uld5rLYAi4xbWyp5
z2XHF0EfdO+seTufMtfZMy+3Hr2iQ02P8to9xavjxmVTvsy6hr+xod0aX0uXtxo/2q8qg2oAa1jz
SBTxoLJtQVGWgEwarH42KCC/gP78aSCkfIrrNNyF2CaujN0BKQ+Edb6MvU7xJiyHXR8GR5Aipocx
Vu4KrEb8znKbny1krdzVCJmwuzJ33ZWeW0n8WjkUcIzO4StDGIJ7FzJSKLdB6tBzn5yihaQIeEWy
EdFV4zaldv8fy9vw9z2lR0I3cEECb2NrSW1swT5UVzlII4NMu1J3hKY7pOz9Pcrq/L1pkV+ti63D
RwDxULn9J9+L2+X8/5UN4GqkDUC1mwy1PHCoXNZRqLQ8mH4wt3ounnTZxesPduNhbOfTTJ8Bbl9H
pnkZN9OMPgCU0TzZkNsxyGj/uogwFzV90SdfvZB3HQjuSjtZlkiO7+vfDzlWDP+PtCvrshNnkr+I
c9iXV+6+1u6y+4XT3hCIHSSWXz+hpFyU7+ee6Zl50VGmUoKyqwApMyKOfeujiEYNdO3kYM/0HkMj
AGO6h6F7Wdw3s2iAfNRDVbOdh4v9j/OWEB9owTDtIHpFB6nc5+0mBSvXqhxinLO6tRMyD9C5osn/
B9o90ySc2ML962BfZJr4+LFwNmEarn6LI7OHyfRLu/HuC8PCce6wLqSTf0+LKMY3fVyD8C9z9lag
8/0QOeWj6aJOG0guPKPwcMvr/Ps4SfCc2RcqEI0hxIdqY6Hf5xi7JhEDbZuqHAWKD0VGWfo2kGng
7KYBVmGAQcr8HqmCqUXCNuf6ATQXLRg48lZHuqX07p1h8u5tSJvvWQM41uKrm067JOO0QfW70EKK
g/jL1jYz60IWNR4UDUJzrA3ADSLvnuZnwGxvJib8NYVY6hKW0Lz5EuSjOOnJh1jxP06ZseWa4T/F
MdPug4ahRHqwXiU3vH2vAYZEZqqxaVV4Q3Qk8z8njUkKUd7M/7Ywz0EpafS4c5+lXXYuPfkZnNYo
bwYrCY5ncfxT49tsXduooQVIwfvM6xWky+ovI2gKgLwbkg0dHllR/Q01R8F9GeU5Erml0inEoRLN
VnwKwHxZ9roJ6vFSOhoKVYsqfbHwwRnmLkque4hwANZu//Sb4MHtePplMqCahsIl+x6qVvZO1nl+
FH78Nh3nnm/TJ695THl+YQUyNCCeeADdbPwwJF72knKoGSh30snxgvxTE84bXytxdvUE+B2NNl5s
g+TVbI402kXdg6XWkL/WQBVQGCV9YIE4xgVs1RI6RPYk6iPNvLziWwwQh7z2ymtfV/ilset47aC6
Ygesn9SeNKMA6xCoeLmXPzPVDCi4DIfR6s6tJfJnK9AUbCIrthSS4aj8lONRBf0sBAMm3z2Z2Nwo
g+LruMTpsNnoh4gu0Np+vxXpwOdzPE+CSi5oUTtdZ97Z1Aoof6r/Cs+BbC4EW7RzP/XTM36SA/0H
A80X77K05js6FVTTbV3aV1YOR8KPzHjjVGWaUEKxXhAnLEoKaE680j9DowKs2q/nf5UZiEKAZL+w
36b2DaCB7tTKg+bwAbg4NKbNimM95QfhijcX+Xtlcpbg39vtgJ61cbYPuNO0o38Io8glkoBAldA/
SdNo7MEGew5ZFGFHw4PuD92VLJqeJ8E4T8+lkIcG24kw8OVm8oNjLkpo3Yu2u+M1OPdrZo2fKw2V
BqgGz/ZOVY2foYJyKipfPJWApdyxGkq2KGeZPufQSvnHsLhmHHxPmN6o1bDdyMYowm8Ss+J8W/px
eXJEXfurNKoAudT7uAI/Frq3dmsnrAppwtzFp8ULF6M1LzL7aCavJGR4qPthEtluATYQF8w8o+Ne
JhfM5gDh+luvQw7OUQ31zAp83W5X+sfB4JDU/uUHRymEmbox7lZ5G6UbikPOGrkYmgeUyHCxVEIC
qw9eAj+FkG0DdL0WyOmgNgNbwnXCWQla+WHYRVH+faGjrhMcEYHGD7x96sOeBnqhF2HdmvxIPmra
YWflmXyYjShKT/+0joi/d1PUvHrmhL9zTTdO3K+aT23E1ig+qL+oErM9D4Z86ygT58x3dqclT4Bj
Fte+ADa+H73qyzLdx1fiE/QEdrEofuTcG1HpD+WyKu5RGj/mHJppJlKri009ilEzoFYzbSmO/Nxw
3RDUg+O6N5Fd4FoUPVGvqxpt7jXvvYpxdpgiF5xNMS8A0G/rHb5QrFf84uxII8sNTHMF1It+GarJ
v4ppysClhfNqp7bPlmg56rj9fJ4JblTrlfHnYQCXiLr7m59jMWnUHCHgOQDQmk2VeUSpunkMEtBG
rcqmwIdHxpE5nGSU4GwO47PTiWwMUayhSoZn+23C+zK+lYLAa+i+E9UJ8ao0yNqHoApttwv9CRGs
3JiCpfe2B8k2DQiVQYDsgJoWBA9zj0xhtpCIHOXlxn8TaytcEQOwcQuk1cf5ftPae6eW3X3fjuWK
O70FPmsePVtttKPHaCeifOc3ItrS0zYoTNQEu+IZfOnpJYdUzfwUXqYnHvRhAXbasQia4MbwSDVv
Hr4LtCp7aVU265dBlXIwOMrMXn6FoQrr81D5G5SO6CD19j9l3pg/GKhKecQxwAipJuChyaSm0sZm
5XdZpHK93SP5MGlwcbyBsmrk5Xo7Wskqwcl/yj6Ves+egEriZ6DY4fdMHJVnVreO8RUP4lNUy5wb
6Cy2eAZC0BlZ3Godm3G10pSpj4mqN/PvoO2IEPJRnN1mv9m5+RphA3yiCFp0Xk4tf+ObrwaymAos
NQEPp9LV9siTjCdqGj6BXWSxTWIbWWzNGN8iR5RybhN3+kGDi39eIYjKFY6l/0ZuFopThegeZQeJ
8hHIjjBInfJIptC98t5OyhVZ1EDDod7dzLLc9i/OUIOvhz1e5CjV4AnfuUiWbVC064V1kXDnalj9
NtGG/qh1TTcekYHfgNKlekjdwn9SoBWkV6yXd8uUrjlbIETGT/zRWsb+d/NKUevIOmnBSuhm8tmD
nBaz5GuXGvklYx4y18rdomR+A/wAZBWV6UzBIwSWxAN2TvLR5d2FovDR6u91p9OQhEEUaFMSVAqw
BpmYeWlbr+SrrUVvSwPOmD2Z2jicRjfvrr1qIMoYhTrqarZZXOsGvszVm1z67bWE8kNtxOVBaSmZ
u6BDeqvx0gtFzMFRnInTGATbYkJ1+XqeW08eDtuNBApcTDdRvzyAN9jQzFUmJgMXUGvT9Yvee7v0
fIX3C1JI3jeoZ6wtbYfPvl0cxy4O6PLkoWb9kwO5FICe/WAfGJGzHo3Wfu0tqa8qCFEcIXJkvVbg
zKNJEHBLHgppgkHxs4t9wd7ovL3nZ8Ce6uCtOElsvOcGfzFQTS+mCahU5Yyp69bmGRUyQLTTnCX8
do3ZLiIWrOxkGFYUSWtSz8pylEkv05eR97uaL7iEUO/DZefxRnrdSQdgM8iuQWRru4UAKFHEQUQV
dOOjgRvf+/w6KNyZW4jCUP79GPspaBg9y7r3h6pa+SKId2SaqG65L2O3RHIUtanko8ZIx+ISBMke
WT7QrJEv9s2Daeb+efDwSxgGZfa2FK1SQxDhBLTNgxOU1lYwUCnImKUPsq4ToMtx2oEsPqpIDSN5
aFUT5K59QqXAHEF+xTR/tTP8Y6tJ1JA/Sb7VU+zcLW6ZaGe7D4bz4qp0yJOhkBAYEbU8DYyiAG9F
yqrdcl29qp01dIvKTeAndbyy1P06E2pmlrXofvFXpxjYf90J71PnlCbuw/JjydIDVK8DfDLtXqOq
z76YAtA8k1lIUCrTFdVKZ/30yahK+9ShvmvlK3/VdX6IrNBwcbDPeK6wBPn51PFdDXaNLU1nVQ9K
S+h2AkjkYSPm2iH5gdN1V3Zs94dKRqFmDf2dhuPEO2CxmxXz63wb9T587wMdyM5CQ9bajgZ8NUq9
qrdenAK6eUss+RMXeRFoXZxv/BD2AUtGcF3c8ZSIi7CVeBNuY76uuhc8UuJTUHdXczDFxbSC0HOM
DLSY7ceGfJ4SuKUB31qLordPfwot/zDTH1FRIfx6uyy7hAGpbbS3V+2RD9k1bMK27re7uTFHmkur
5kiJraF75aIaFfc+TC0EyQG+Gey8OaCiNw0F04d7arpcG+4n8BdAe2O8Ln69AYQfQNsJfxiIhczu
cM+R9r2dn9vI9IAcowAvr+GeGerMAJUZebztjUyE8ThWOBMxG/dsvzdDnNcSNfPGYQA3w4EGaPYc
PduyBgCs678Sd7Q2BdYjzinIIP7otnGajQnE0IZ87VDZj1k2B5CnEBP44U1N31C8jWfyYw0ouaKn
rvTOxUadd2HZDdAx8iO+TwboZdt6k+F5BhBLbbT4+kUJBXSH0OQqrp4aJPB7rdqSr3VRroh9GibH
ajIEMmDjNDUBlaiJXX7YovrSjnJ+Whrzd5MGgkjyU926n4WI2+3iWmYZUQA4igpbfNT7x+VoxhJM
c1kHuRVPoG601Qt88UiUJ0R2K3fCAyEpdg2oT5AaqCbA51msCqdtHtrCBnn/u49MGiBf12zTrNw3
iXeZoH55NFRTRhZ426lLjTVwcIkmVh0d5+4yNIcWXuxi0zf6bwt8iBon0ezU8jQHT3FzL/R2mzs2
wGp4p+K31rHOKPTCwRt1qyRxq3WdaA/4Dq/2hpegRsm3Y6TCqKvC4xEEJy4SpccUfO6OzDCaYg+y
NXscPxAWj5qO+dCIEv6+MV1QQpKPKxwfIfp+DyE/uTwIW+yMxH0MNIZN0DgZyKbXBigPYVKvVCb1
/mT+i2nWkBs5uFj6VxGVT7KwjH2HzdrV93tt3Rh69YIqPzxHIOzxzbQavDVK/CLKNN9N1Th81XzU
tY6ONJ57xys3hgBnaiDyChoyrb8ftUKfVwIYs3qBuBNA4VkJBUWJlwtI+O1z1Q1vDagqzE3SemNI
Phr1UOxWrckuVGAHlpuwGTNnq0PLFdja1LNRr1P71RqcgyAcb+9miwZoiaGtEgT+vvjs1CB6ukc1
EIjWUVth6uuuivUzy2N50tqfRQGEQEguavSuTMEZy7aGhgd2ElX6mfxzHFd2FICrPmTIoAdDPB3J
50DOKTlSJMcxSoTRAzRz7UYck45h7wtge3/EZhwcIk7RdfsWmpBHVKdEFtQDRhWgxv7DSw4xCc84
UcCyzBLfQx3PWFEkKHn5avSR0RZ20YK7JWjmRvbmtZuA4rzxk5nhGKqAYt1liSe/46Td2bfF6sZP
JoT5kKJKrMfZAoFbWEob9O0rfOIXF6ZN3QAqMFRyHbRylCcg8+5Q+9jvorSSJ1811LMa4OChmK6J
jzaNg+D+rhUAFDp6UkUrCqdAWjBG+jNaLQvRCGQuApBj/5oYZKAeCilm7tJMivQNr9sWXtbNb4AI
svYNYPxXehVMgjX7ye1BvGJBCIHeB46tnVprzFd9BN3HKBbyKa5yvtPGukaRGJNPGaumxxG/n5Bh
fJo9GT4RE7sFB4wKgE5mekY1/HeyUDaDsKpGuh0fSbOFGt55QTJx9j+cAIT8LCPopqCMie3qwu8v
TpHjME01ZFLTx2Af8VXIABhhDwF1BNYl+FdoZOD4Hh57qAliY/lriWXisvYyulxgWWEY1KNgXlst
QzGjuvSyAteNz0MH4XFiDfKHJNoP+MoiMiBqbgiCiD6IYtkA1joVu7hoApnUozAy32OXJTn+7I5v
R6iuAO9ymbTPOPVBHePkMxTiRMFpsKPqyfOq54KIQ979pTFWEKxonz3TATPMwIAPdZGQd6dy1VX2
rmmxhcFSHdTd0bN7LvArrZlVuNjUm500vswhcxqtGkR8Orgd3hejAReCK2/rVGqEhmfnYpOTwrk1
GHtfM+d7Wvy3t0N3Oy/jDPir0APLDppVatQG+mCSJ2LJRRqZfKijW0V6rR/IWpoP7JXkbFPrFynl
Yi/hC6GlWrAVvbvS9M8aHuyfgjHY5HrhfPFkZG1rLTd2ZCaQmslL23pttTw+Oh2YCMg/mtmnCd+h
j62extD+xK6C/EVRglAFOikX3zPMR1bGz6aTul88HwUSrXpX9IZx9cFidK2m2Lgmnf69cgq5j/Ec
9FBvXRhHC9JzroqYfcK1OyCHixG7f1c3oT/za4V0ZURseguzC1PfTK6GMzM1F0eHyGFRtwNOoEkN
6AP3OI8L6bqothuh0yO+TUjLXIXe+dWAPJl3lpqTnBJw9Z5GblbgIHq3yVmkJb4+qUsNDc+RZGNH
Ua/SZFTlH/92jWUhK8bJmqWjeL6A/qyYtDHkOBXboPCtXKE6JAL3bQ+Uh+uaX/oCn2xRq1sXzgNr
BLUA008JNBMoop5K+0I9CqGeHPO3pcikpqgeEvMTITE72V4rNmYXQm5WrcnugD3a0Bg1Nd5e+2Ic
4tXia0fhrjrG2G7x/b4QyI77i1G4O1S8gWGMI3WFAuZTLwN+ciVyNyvqCi0ay5C6NO6Lhp+mAKVz
zpgH6zF3dBzk9R+b/5UPCYm3uTStO45jhHf/+4r/YrEKCiM5ys5wE7Sa7mP/3RTy0nmd2JYsAWSM
R+5DFwkRJingvHXLwXfl9K95WYitG+kmOLoMnH+ZkBuErDQ7Jm0sn3kUFdsYqn6bpHFglnEC7HE9
hDSqg37oIYD87QAOmGdqQCB7QNYhvad43WhQamZiL02DDj4T5tWgT90d4jwC81zRgfTJAzHCadIg
J0a9xUQBgYCsV5JsyGd6ZnvSVVOI54zXyaUdHSj8qsaFyhBy6I+V3yE3R64mzULsWt3z7JO8OQDq
Yh0Dq8LXnV8AiOUZyYkYfT9Q+A7QoAXnzZH8pWJmXwZZ4YNctA2MVaLhD1x47GvLR8ghxm1x52dD
fSkAolvheZl8BdPVpoDY7GdRFHhPuxxcsD6OXxkfrxTgJdgQ0cwIlbxJoNeXSrEElBJiWm2f/Y1v
Uai5j6y8jqrnWeV4eEsFo/rH0cJOCDCNEK+T+t8449MfBEyg7xXnIBuD3WTzJ7K0BK6OWKQ+BPaj
X61ia5LrD0NRN9T7tEwfS5WIpiaNUag5tI67o+T0MkA9aTQ/fL/h+9lSNILzLD2rrlbr/d1pXMyD
qXI5NTegQobUfeuOI16aaXAsHK99lo7lKbZVdzPWsn1GyX2EtBAbQxrNwB/8gEcN1NizqVuhBvPq
V2Z6FxVl9wxl42FlDZ6/p1jdyeSuRs3xGklJnLnU7BCjLLcOp5aZJ5IdvLVZ42UHHPxvaXSJm5wO
L2Jyzk1QgSXC5ewclTrHe7WT5bPJa4UYgcSrgrRdliYHgc1sChy2nlwIJ9Pg4r+NlWC1k9ze5TZ+
Hf4U9i+uZXfISIJtCBKEkzOE9lQnm4VF+48M3OS8iSGzViuYagUK0Sr6ZwSlFOoLB8i0JXrzypHO
ALOo6wXntpUgSC4cZPzbfANyZxu6g1MWnecuqHKiM9ncgDKPlgTHwMeX85omv4X70w+IK/LdbNKK
87CaTD3DZ9aqjutyTQt6kVGddXD3BGZfhkDu8FOHbVcJHjQ8rE3hpCdyGmpkpCBy0nDmTD+MknsK
8YPH/x+X+LDa3KXYJMbDAHjmbAslvk8EdamZGQAiXedn1hXaY9W2n7hCJMt8+KP/D/G0Tvm+TmZN
zaEGQyd0voa1yji8AGrkIJfUr6cgthbLUFY+TvMYKEXerN/noXLiZpVlnhrLdloTT8uqyxXV6BKr
rr9Y72N0bx4KRaRZFHHIqnptcU2EaVt7EaB5dX4SqjGcIk233Qge9UGf8hP1fJE5gA68B0ETcgSR
wnRxacBrQZ0RLuE6KI0Akx3Ktd/17aW0pNhy1BSgqjtvL+Sj3tC67YV67Rg3J63BRlBNcFVDPa+G
auw8Ta+nkwWZhMPsW1ahXgP1W5xsAUB5M7Bcg27DywOk7dVtLAM0g675fhtNAMo4WQlAlybdPhqt
U+t76lrUDURgH4Gcrd68NORKLUG1mdPYRy8bUKpGXWfSG/B9gjphNZT+sKKpfqM5UI1Qq8wL6r7B
QyBqHdCusOJe+jzf580ooZpbAQVOTqB+Qd2ngQEHRFz35MLj+C2OTGpolDWgZfBNdlr8tGbgC6xp
tMU8n0ZVbI4s2ymacGlyYX/46/oqNpLQCQfT9VvcMt+tgmxvOIYM6arLwHvs4l/W5Hhgb0ylWqSF
JjebTU9IecPp8AtQeNVGzkD6SJ0MfLBHlTYZsmiNspENfpzxZCdiPFFvNocJ6j/LiGb00NapIWk9
CN858jpzj4lqyPyTj0J6e3zRNR10Cu+xN1PJpPkUwmNX7MChFoj0wKs4CzVQjWHv5V78omEouWEf
mw++PogPzPLnCDudoJUBKSc8m/HX6VjOU5mX+j2YjzeE3qbGN0seNklhnmZfL6HpgU8UIJiB99ZI
Dw+4zNrXcoVfby5ILJpQSUJpuKnQJfwJxb7R12W8qqAK9kYuM0aave5ZUd4VkNbauUMjzr6ZNoeE
N9HBl5p1MtLO3o0GSJclGI43ZVD2D6Y0URtQ5N4zS3yQe/q9/FzaPAFLTCq+jpJfu7E3f3bQyjO9
YUDdYf/J1ZR+mh7nR6PXh2+1NnzVfa//Aq1uKyzAawFKQS9YMdzDI6vGbrPcFqr+FB2QV8+3ZdjI
WLV29nZbbVT4KD40gWECV9Mh5437aBsKS9+bZ6iBuI9dYrmPtdJBMSogGrMcj20njc2HPH2mMYpK
cT6y4SCt21AADdj1sAZrbHpPETGQUnvNLtsVXYR8zOlfzBagGIrHt6x/nDzUMtAaFCGAkAvdAQpe
ZHYCon8JTleXqziFH6+jMoEsjLrd0WjMh8B8QjJ8BNxgBDcGSIPZqzlG2Ien+gNTLBc6A++wjJBo
xzsfFB8adL/fI2whsxWQZ8G29zOJGnV7anB8DjwL9UoIgaGso9ZWZCI/384DS5wALO9/oDYyUE/+
G4IS9cEeiv5RJWzZGHRRuPR72T9+6xxfxwbhvnFS6L4CYG76WR9KlmV/Q9TjfoKI7k+3BqHylPoM
dYLT2gzy5Efk6Z9lnelfkG30wzoQ1rPXyGktJru5z8FUhAJ5gNI4G5FrgqjpwfRXvE7ZngogUaca
plWWvHpJmp8y5sZr8jcN9CoM7trXsWHyMUuyJ6r00cvI2xitCSEPHCblLqQp7SkfvwQAcHY4Lvwq
wDy/1lBQjb/3sbwbUidZNWogN6cTysWmTwUYAbFX0o9GBrIfFJK4SKV2xZ2nWXepVrjP/lB3zzJf
Zcogj7TZGce50V3Zes5zkLSPop/CvmbFs6vH2TUrqyeyhHKZo7lGbrd5wLMgf+55gooMl5mHxuqK
5ynLup0OnPuaJni8Gbfp2CSnbHLKa2ZbPWqKnXzj4uPfWgcaL68xWNpWmXJa+fR36Rc/W26zXIQ5
CLxCOUot1LtG35tUm+QcakBhHytVd2RHlrtP68oPdVWpRA3FO8Wk7zudoZapPlVGXj7mEw5VRqQA
ndxbAXWYotSY41hOERBTQ2bMFQExqiewF21MdAs5/hSlAPJQBU5qgEZv5v2jOS9F02g9YKF/BvoP
YSg2OajmmU7pHY1Acz80iw85cxd8j/9dCM39F3H/IsQHc8sOG9jzv4hdLttOeG2Hs/37nd4sU/dn
CF9aR88AKxaokrsT9ajhrglVJ9VQj3zVaAfbrM1fFtfN1GXgZirF4XWPw9ZlZScG3YtnfJdJyhQZ
LqAdij+OqYZ6/x9fUwVry/DyQ+11/7Gck2cu6LrTfmN4er9qBAv+khJfPeUQ/RAuu5ZBU37xgT1f
y0EMd/Zg5Ac8Xqt9pifufTGKa963Z+7IbeOZoN9KKlQ+15qiZ2L7YNJccNkx/L4L5cHYHGVF/baq
wQxvZe4JfGTFdxCZPmYxk19rZ/x7xAPvr6BgWYg6Q/6Ir5ZhGyFFf1kaDxJLF5/HyWX4cuNdTOoJ
LdNWPR5ja591bAhpJiudeAjf5oMMDX4bjLcr3rWGi8REz9wNiCsBswPL3ZFwRrJ4dLFheAWPY33W
8X26IjdF+bb/E1+47oxFM7zYX0UWkBRcAdcAVo7WEv/jO6ftqhdtAIkAt/Ngg6xl+WJ4nrETYJuY
57al+4Zjo7mgwU5PkGOBHJ+aawQ4VYpsD+cdai6IMBI8GN2/iqkIvtmGcwe5u+SVOyzbTgBRHnHa
5ePpalfgZrH9b8a4HeOCfxNygCp7J51r1erQIQN56xpnXSu8OAe8VsEmG+h47+DgNLhHfjC/Mp9t
FlcUwK9cTcHzK0XRYKQLrl6+w2HxaQLlgEGGjwhohgb3FJfXeCu7plusKI6WU1z5p6B0n5epfupW
9yzdOdz/1vk48TRx3IJtyzBdZGDb+OCb+naD7yPIZCgnNUIr+mHd1Q4IeMsIXwp1jmeUL3t88HuZ
2N5Ggl/1mbmBsZ8DAY9YN8DknCjOBl/uxax0ey8dx1VH611frh22ZkBqf7ZTiV9esxMQS2iU2jRU
rLJE8BOZbr4O3JJ91i3mncayEqi2rKD/0bhgGUkkP7Y9AMJ4n5fAZ0YclEmArdq47bgbrb8L8F6v
XCcQd0ssZKXeYkH6Z7y2zDjMJAsAcaXrNoNEbaCg7iaq4Y8DCpD5RR+r8+D3fyccH8NcNV7RvTUy
1j6aNEpxFPInkwYoxNW4c0iAwR0ESAdAAhfxs3SxUfaLT7liTs9w6IvMueo2SiicIrJiAPM6yoQH
LwDTU6j5QfrAIi9dB70fX6hxObji1oalV1vbl6g/a8cu3lU1jw5Mtj4qqsrcQdkkB4Wg2ckTAIF1
BDoIdP1FlPmDXZW+udE93CtNmoNo/IMNcLZAanVCkswwGwlYBPfOggEfZuVAenxwBnbnnWlYk2YH
vT5mujvfi8yDYQZPVG2MLUj3WHtAPjWRMDaC3vWoxL8IoG8vFBIH/XhWEyz6cFiCaXTU8IVaNMZx
qQPveY2DXg6SrdQoow+CnVQlTnGzDGeVlkNYS9STNr67Qj6/PFUKfLE05DMJgPGnYeD73qIjT1hh
Wk4AJ6sVlmBkO049Pq93N/7bRXN19Q/TEj3fZn3P74sOHPqytH9W6Gi9bf20QTuA//m5wwZ43mPU
UO+5xmsOXi2v3vrS9sO5olI2P1NugzVpEWWkgZuSypvKy/e5MbRssbv9VbT5YRUk91F+hy2HcbUn
rT7iYGA4UVNZfDhlqfVmjpCwx2aXbW78ZNIEir0xl5UaaILUIQ1Dp3A1SE0/0ChyEG+XIPNPviXE
rcZVbLrlsVV/a6kA5VjqoWSezEL9EY4yAcMc2XN3qI2fZt3JLfn0wdz7bdLvmQSuVBL2E1Uz9Yls
6oHkoj79o88Ep83Je/lT5DKxsQKxGVynw2MD+IUFosAhMrHplFzlzQCZiw9EPJs2jS2cXPw2X+Mp
XuCJWqUG/GheZZmLlFGzH/y8g6CZ32fGCqVs0HXlRnseq8jcWlH0g1xLA5qx9ryY1HPUhLbS2AZw
AdS0q0WWgcW8mTuhWgOEnTHAcmoBuuwSTD4yl4EYO6kQ9HRiUxS1tk7F5B0b4EoPRs/l1mS1xEdI
c3Kkl31rcuxGwK7oP4gCImuRH4gtNoLy1YSKeqtQ/hSBwvp+//YHZBTQ1XkvGKZS4blq+B8LhiUV
EN/UHVMVMZUht5w1G9Cd+qdIxgG026vgRKYHUaQmXEYinP8derA1LSE0gxoUNBe7MoCUII5r3ZVp
QEOjSwN8d4+GsQEmx3nFj3KxbDP53gbD1w4yGc8M4JSdbRX9YcQO+iGzM9Tpqghb+yFQhPgVRw/R
yu1wUJP0bXQ0YynXZcHyl7HytL0ZGPaKzBS0jKc2dUzQeevZi8mhdzlW8XcabMY+u299ZLDUzCDu
kidhuaBu7PIXcpVgc84ssAho4FDnbvTs4Lzykigoo10N+Arps3zXKRCknwfagRkcDPVqtM9BJeRO
coXXIJSbVGUiZPfirUSaej3XKPZSvNlUeggGmBbJZ/+vN5bMwEfxF6HHkEwc9iOygTgK+IUo01pA
HTQv8rbko8Yd7DuUjkRnshKW13elr32Aod0sRGG85NGHhXp8/TmzMAhYaAoUlxdTmJi8uIdIQIBN
rxvd9TJtTrOJU6QIdZb1W0xjShznqhgnyEHjXxHfZyPl65j14+ceuH/UmWbPZaM714kPqIJS/rbU
2402thNkEGCOv8IgyOlcmRj+wmm2PFVCx2cWr8trYkfY1+epdcwG50B+m/EEwjE8eG3bNDsJt+Ag
WSwhYKjws6njmdtcym4mjoLMY7rioA+fiaOalB8qkLQ9BgOvnwoj3xGOVgIiCPKpNphBt7QGS8xu
O/RT+WoFPF2lgc2OBsBn+Mot8/VCoeIabb8rGvEpimwcSBF9ykz5Sl2jAp/NiPp6lkH6JUKu654a
aHqCgh9E0jYf75mDhty2U0PkoMNpwodQoCl3APAkONn6FWciB31n2/MkcjsOuG+boL961STOLYTJ
tGTsjuC/E2dy4b8Ev/0+/gRSP8ADnGycSEw7vSs+kXUTt/hogJbimkxWRefgdFWtZ8cDJH9oeO4u
cwLB51v4j5jlMnR5Lc0+0drzfdEtLssw7xkkwTWLUOtcFfrWSIr7RK/5JRdD99ilI7uMjn0v9Qzw
J9VEcV9vyqRpN2S6rtM+5qy6d+z4bZKJercLc815UpOCIdoNZBD26iSeGkcdx1OvwjnvyYCumtVr
5o78sWalkCejkAE6rPM8BvaS37rvk5YVI79l4dhH+PpTy36YQjFLYE/r0iU4d1FllFu7D765S+EA
6OJmlpkCiXRk/CMk7Xl3wHYeaCyLWysDm8/ZhJqPBeUojFoq10fmMkrB/8e5oCTygHUr9yZKdTYD
5UJSRWUEaAPoUZVzpggmKuGsbYH/AHRtszAQLwMUzdRk8v3jQKWQFO0EUrQEqboGCLQehZgbgpHm
FxNgFxB3ue2m0bh+dEQhHy0cHQLEmiRfY19LQ1Q743iixfvZadj7xCEzvL+TMu7miSXA4vdW6z/r
2i4tW3GxS0Aw+tSL+zXZcmS7scshyavHSGcDiitQUa66Zsu+JxCbBcZQ+bJAg9SrWiIdcmAhE1ls
5sDZ+b64MYElV7Zes6JrLVdd4gpUswK5jx+nnHRcSp3x7Nw++CGg6HaixgoiVPunXFYbniJj2Lhc
R2IJEiEnh4aoazJw72w7EIQnHai5Z5PmA3A0aatlPbfXsevTy6rauCjHDWlkdi5BEjW0pw+LBEmC
STiT2pU4DNpT4IfrUjg59TqV236Y/hoYsoOmqgmjnkiQAFx8JkpQpv8i7cqa5MS57C8iAgRI8Jpk
knuttsv2C9Ht6Wbfd379HF3KpXS2+5uZmAcrpHuvBJnOAuku5wiWHkmk5Go4yPlq+DsTkv0v7Ogu
5BVLu//HFfMqLBEwllezQZ7g9XaU7FBHql95/q1BNcUK+mxKHH0aGkBLAdOICw5AqVUKmuRaX5WE
F7rGwB7UemBoQy1n1AHJIbGOBN9HDaH1iQ9IPyW7M6EhSly2rBLmOr9HWvkKBKhs08ruwTQ+uAdU
fIMh1FheGgQMrrqOF2NmauwbmOQiD2iR89WpF+2l7eMXki+5Xe/SsWmOcx5qAOPfk9ipx+EgOsA9
5cgV+AYQtnOME8OnNBTDBb9E+OVp1aYfN/CohY8OfETPS2IiswlXg3MVlTlcjKjEbuI3FD2t9s4U
dHsQwaNMRy6rA6cO0a/kS7oEGerl22y7lPhz1uwK8I9pk/tzFWtbZxbFa2A1yBC31sFkFOWr1UXj
ttFqyyeDCFvER5SoHVprKV9JlDJwSxS95hxoaCTpeBEm/0YjagpJ9+GgXOdMSy6L6RxLG4ijpC2n
sX6qSuwgM/db4QBSeiEQlqgFGD3YWCp/HYsYhWg5a4CwygpEJboKuxa4np4JY6UD/nI6ieiRwFZC
CUIMkFUF0yIX5/q8nEhP8jQF4Y5MJPZJtiK8yIswZP14SkYXwuNxm8FZaleoaEiDJTgDLig407Az
Fg5mJmpJteq5m+60Rl+AGfFzzt1EGjKzm/e6HX4auhnRRNmAf86GswZpLIDTaHccgMXvstBKgKG9
6k2ZtN1r3RtN1CPXQjkW6cF/Mm9crXe3bT5aJwdvlrVZUN1/ynEWKYBdhi5pyMYtAZu5Cm/0N90Y
/DSmp5ZyQNaFOgD+FumWs+UR0lKb/NFqpgw5nSK7LrKhnhrquCYA75C7RHbVwE1QmMspEZDOHD3I
T6tCCw5DDdIQtZxahHpI9APfQJ8+6kmWr5eJnVcWusXlzvLummSvlqVeAoTdqWhwdHJ4t2xadxbI
GhmtA+K+n2lkW6W4jrZuIfKYT38HHHsdkQ39uzGpHeBv0ozVuEnnK3aBgGnoXpBKUm0oeJvp9rWv
M+dLEdmWr0d9fySLKgTJDJ1lPyysYrZ8UbJbCzoPYztwTRJL3K+ha4if2tOefPaZYHwrGr090hA8
aFvDWtrPdZjYVy4hu0kO/ieOGnwHgMfyvKFnYLT41WyQcteC4//fzCy5Gk2n1X696DiF3XpRYAO+
X1TdGy0uL0pmjYaggumAFyFts2kTGOX8nMxGBCDXCn+kdi3ehO0euzjN4S2HE3DKXNBEf1jwDNhN
dR46W0pUblgBJAoO557KQJ4YvOSg0wYOpKSioSYA0rlemMsTzZon0KyMevJVGeT4qv6HhSaWoTa8
A/SfzZzlmOu6xOYDDxqXTZ960SDaV5IMU154mgaESGJBU/ZEfEYmRrnaD51xjsJsOaRL30l6E3Pb
4hP8MZR/0G+FI5PEi0Ho+/AvBlquzV5kNe8GHAfuEjgwbj0icQAhgRfTBnBOB3jWH6WznHjbaG9O
uGi71C6Nk16UzdOSgwiVLEA94M19GryAufgpM5PkUplAP6I7po+iJeV+wAb5iUTIwAWhOTJ8/CgA
pVKI+P9OpKikDURunaMe8OrAt/w5JiE1pj0GQEDujY2SUU/r5BTq/m4eaEFs7CZBLAlAAXB3IgOF
/e1ObXMgyq2Vd0vScrm5lhxzPn4lEfJ9ZaBegJVLGPbfOCk0ByLqWjm7wqpIyZhloILBFif06akN
+go889WT/WZcNqC5TuIHekGsj/g2F/98QYwMdFn26J4qw/SAPB49qLQuPqcRilCFCRAH7WdemLQD
RlaIqgQpa0owGSLkVuPt7/V4U+oPbQBei4SPsW80UQUIbdGn18Kd/HAc2tMqSzpU3rdgZBxTYC2s
MuRjZ76GozBSxsyn/wyfjRioBHX8BR3ONR1D103hCqbr7j2uuxV1ALCauvBxGJCYWAht2KQlcsJy
xvNdJ/3+uRlqms+BZooXh8s8oc2AoALd34hEMKZd1i7pbctCGmRkD94qdBm27ZPmFCWVJe8pTYBS
AlSuwL+mDvSjHW8Ry009NeNugTUV4W4ttwE9ruVE1xC1+3hTL/m3u55lDsW3qIXruwB1wL22rYvX
KS4yn2mRdtYWK0D6SNUMfl0OwZmElVYh/SANN6RVchpSYxnTY1vn7InNYKhMl+9j7UZ7q+Pm3tZc
55uwdvD+2Js5anEMsyrUMsvUMcofi4oXgLoYLyQxObaCAAWGe04a5A5YD9MoNzeUmzZK4hGr7/+y
5zAGbGZWAfZ20oWnIQC8I2GdN/EjMD/jR4QPjX2ElFk8iCFbrbMmi69623skm1wXzqgsBRwQsmge
qEFNteUtgPHfIT2mYhu4+981KLyEy1T054UUZK277XxMy+Z1leG/bn6gGfChBR4KwcT2fhkHsAhZ
miITJqrBJKpV7QFwyuHD4FbvTYODXdC3CLxCEoc4kiICja48l26kY29bVdExSpErj43x56SrxxMC
K84WsfD5uzWJk97q5Wfgmo2neAQeIDEhSfngYofcIvy/J5I7x0KxMTyo+gmxUDBl6iVQEUcAWpG2
CpvguWTjRrcD7YWhYEMvRnYMOjFvRajHHq9QheAnMQBDODZAFB2LjCoeN2bRmADM6FCcK4smOmfE
hao4AAN6qLWHbOlzT8ty+xhJjvOpj0fgQrSdT8PZCJcDE/hvLcfW/sT0ebygFhgZWXIIOMXiedL0
1VaLMT+b+02LuO4LGYws+TpUenClxehSedWB90sXV2KPo2Z2wyXZ9gj4cnubov7Wa4Fg8IhMhe7R
YYg4AWPlRCKdjeBK0oASeAYB3yqzIwbYZ9mU4OM7I9RwIlHR4wk3dXF+CFzdI7q8PEWKlT5nxmMV
GjMqAZdiBwRZDjJYUDdwYekbY8xQO4W0urdgMJcLl0D4ogCI+VIARd5A5mPpOeZ0o7WllubqE/gm
gZ0/veHrXi6EFK7mOiMb8da12EYziizdo8oWwGODK3Z2wBDF6SSgFTVw95bXspxLZB7De0basLLi
fcxtwGYk0bIXRQxYKi3RvwS5fRKyrkVHMZ8XsXp80IMJNXZxM3lUCTO3xoFPc/HWd3mOLPhh8dez
SSwPLPQqosbKNOSxtaB92ZmdfHzS0cU05wcBGuuDjUDaEWmGV1WYM3OGmDWV4eggazoiEXHVqvKc
akxTEKxZbnitZYR2ifDj6XsAMbQoC3805cODelUdI5QeDr6ws8JataToUYEcOMj0UrYkD4wGQDAc
dcc0VE1UFhYA23AJ6XU+RiVw/IJl6FjpaQzgZS1RRchmLHUfuEX8OKCo5TIQo4SUV0YzFgD4QDcX
+bCzc23ZKBuXyCXUGHlvIMxlWgfWBwMPGVDyvZp2DFcz04F1gRE1lt392bbOckGmMLaAgb34Rdz8
V9Tnn0U84C3L21jHAY9aKq+FTDMRj9PbFBhvfRFcHA2/gMQsps8GyrjgVdCnz4grvfcWKeuQtHrq
Uub4qjBO1cll4bQADkOW1Cn1YPbApJ40/F9KxU1tnR0ADe3dXM1EsTt+ChbbLUYMppwEFGNLHA27
pAD9Tba0NUM9mxRKdb2k34GFyQ8kSi0TD3JUU2eXKLC2yox6AaoEjAQXlL8Xatq8ea3GsjkkUtTT
w4sU6lf4YbL+1tRvj+xG1Ls0/QAU50KwEyg72CmXvb7XeA7WKnRb1SV9F6Um4o7db/RLTNxFcpWb
7rrWzbJqmTIvHsOYa/79lW6mkzWwvU8DFjoEv9IHEYcQaKD0Sy/mz0j953sloh41xDdEU1ftPN7b
RjNgQOwoX/xKAxQxEtwTkOQWCP6k31sABH1m49g/4Tv7RFIEVF3wfeYh4LV4+VYvVraLnTo7kFYX
IAMfUaAOby5Sy133hYGNbhNhu4DzLY7FdEBeD8NALn+aRAKGAXmEJq2yY/aCkweKUsCiW6S7KGnw
CMrJNxs8FoRVUv86BB2d9NwGjyxBRaQnjTvBsw3YU+30WiXIkuZBXDrHEM8BRJZ4tntnEATNRbRI
hDZvnEG1TLgdBOpBMB7E4R1ZUbtjSYnHGqnfMUCAqIiVoCIhNQr6Q8l0e3Q2o1G0u5XuWy2+jlFy
fLvOKqSFsM9FiZuNyPdspyEyLmbt1AihIQEDPZI1SfymVVaHfEPIEY97t5iYFRQA9vjnNGuutQKJ
h7C86aq11RpD10T4Kyc6bbyXUDklN5xIotslxjwei6LTkeEs96OqWYUs5S96mDZ7M+rbjRnN1U5B
8t3h7ymFwuT7ncnYIrUqhW8x7gFM2Gr2J80YisuUzjk4eDHMk8h9qmKxr8ACNXjZ8Bcy6KtX3Z6R
KW2FX+IG+P1k2c5WjDi3BuZzORHEO/UOYMUL3hkN/2QmaXuwrSTcZskyP6Y8OsbTDGwEpOyN11hP
kTQZx5U/F8A9HWWD7K1kRqAC3SbF64zUZE0Nb4cEZePG5xA0t2ehw40KcD3jcyDMP0TLgBlhj3tt
spPvLGmrLRLtqwe3hCOgdrq3GozZsgiWo3oDPdXcyMzZ9cbUDj07tOx74xu7jwWAJ3u71O+uMfMA
f37qcr+zUUuDE+/He7lIU6JeF98HuLDlOQMR/spLxn685k6XP8enlVunCgEBsETfg55VuwkIL+eh
7OxHywB5s2k2qIjU0srregCsZhJbFaUq7DC3OZhUJdyqbKhHzeIkc7tRY5rGDBtpjD9n/G7anaxK
wqcUeFOPYT4W5xoEhB7jtfUGnKNwF4hCP2ggmXhr5vyLOaYG3Bpa+QkMa7j9NnrsQR+wTyWApZMJ
IGPKHjUtkJW2k8mGFSNzhcIkuEuFdKnmrepe27NJIIfvY6kbRE094zF8IqiTicb5yYnPPVJGn6tx
bp5/Smhgt1X73CEOK21IMkrD+X0WDUjs5kLZ/LKOmzif3cFqQiZPHXizp737SJSx47BU51nMD4YU
KTkIeNk2KCpr2+OUjeqB0L2WLOxAm7NwIN1b5tHFbhkp5ABUpKApDV1UOOAEiSrIbtaLVUsBV9Ly
DOTSpE1Q51W5gK2RrNLJVGVHbkSOtx4YkOFyrNsZIHWJyJYvGgC8twCEsB/ZZFhrY7HoGZXGoC34
kLtgH7xaVeSRlZJPXeHu0zkFYpmcrhRJH9neHLfmrnUKfmCl9rULTBb5ImiSs5OXdv554qzxAKWI
e6FxlWWFN4ugSNMDyAFqFLvq/WlyLJFtjBighmMWlLsp5Egbs4NwA/gtgBZPWnQMGhsJxzYgxYJ0
it7GDmS7ZmgOW0cOGR41u7JgKDkSSfSWVIAvcsoov9JQm/CoRrrXqwnu6NcRVLgNKCxi41NkoOYf
MHAD25YJ0jqbHOXHwyAiz5X+/2Yy3OXQyXiAdIljB9Ikzo66uDFurlakX01JlZDXn7pWKPKNY1nx
bpbze/jCnB0tTeoIaDXI6KqSXcBHbOzqYg7PEVhluHffdcjAzUR4Xrs1EruOArH/31syS3tz51iU
5osWTgVwHyKkLhUhnJ+LPmgetuJluu0EMz2UaprnSn+Z2wiIWIvJHzmYvL6P2FLDd1kvcHrotQ8+
lu7CwFRyQu3wsg9wHn3Sc1AK5uEyvmnp8ENHgtdfWIfnNVJcxbaLQV0Vg07QkBkDcjQieVKNZpai
/A0QJboshYkRtTngHgEULIdULQOmEWuDWrT4SDIL2VPPDsg228p4XOB/yrAjRHQ8wnu8bE3tRM06
JtXNuLeQgb5ZdRbjzBtS/NrIqoMH7azslYymK0UJ+uWjk0aAK/CLAKiXmW74reQKZE7S78wI7MqL
Zg9ffiMfgyF4FGFa71NKSo1keum8BPYZ6HD2mYY3Ghovhd/lgKAhszgoXmcrRKXShz3Jfzvz5/Qe
jpGbC9jG+NKCxJgLsEBH+gbI3/wSmiX9AYNWytXtCrgUENr2sgdrjntkU2KBmSzl4cnQCp+qoKtq
6PdzbT5ww3kvjAbQXX6mplwqXm7IjtQkpCH1SBZNoFDF/wXmUF009ahxBjvyxFQX0baZCiAHb9xm
TrbJlMRnauqxfe/dyYKJR2dQxyF0XpcV2jtz0mdMR/a5HQBcXa5zY7jOdJvka4mKWEk+MDsuOBxy
7OhRHndHHW6kU+ZHzjSuCvXoH6vk7ziZwOcoSchRp+k+5vliXOUaudafuqTBDkiiLcDb3lzbNmgm
eHQxBhDe1mrxQruRkQ1pzdEpvSUGo25Xgox+0401JpJ+0JzsIMzsjQxnBo5hBAL+UOm1E6XtLn0x
ARzkKTT6EnE1mc+rTCg/14Hvfc3kpaGSrVPw9+J3XR4fgU18l59EgjXxqKkC5zS59xlPlEvEAvEn
wHV+oOTVOVOT8e69dy+LNRvQDagYV3bFr8b/PpeW14cTnuAooJOjO1t7drNdGJT9+tSgv/D1ybA+
JejvPpcPFIOeLWTQ+KM2uCf1OCADMr19tqz9u0eKCMFH1WSIkwIBFr5vKsJeu9xiqEUsrCPJ3DRP
UOFAhdv0rToD0nEKzn6AG3TeOznYJxW5V6LrtWfA6bHnCzjBSBFl/GCCD++BRNHC3WsRNCd4HYbU
o0VAlupVJrjYTEmKiQJosKenTrAfZV4iEOdl1NXgV9IC+wzUMd3w2dF66yk3tZdQJkQaFrgI5tRB
XaJTJ7syMcOwf9RsEIOQI3KIxh91DZcXOR5dULLYQN/pbmRkRo5IKe9aOM+UiHofcrIiETVybWWv
JhUMDrK4OZl8sH2KZ98FtSlsXc5iubhifxdpJ50Kc9e8i3yc7QAg/2tYXtmRwkWN84YuGBpxfLRa
8QX/jE9JWlo7bCVin8thiNJtQMSOlUfaNrLaB2MGXrDojU8DaAs/zaBmkZYkmTh/Apmr+0CT836O
vRm0nMfI6fSn1gCHVB3hDdTr444KWBOkB1+cJASlIM6srde1wFsM9FcqZ237BFG0ugZfo6yEhXMs
8e28OSW80ndrTunK38eBC7/JI3sGoCGK23F/9lVlpEbWuCooAdWt7eqY6aaM5wcgaYtqbddlI8py
nC7YkjDSBfBLqdsnVgDQB1jWIIZbewtChtpOaW4WIiHQ4afj2DgrL4MiZ1C8EXeykrvNtnIASU+K
Qh6MqEeNTgcjNSZmByRh3E4hregzvnUA6LAVSVM4RyvokeoWMuDtS1rMQib3VzHL7SuitJWPzUC6
qYkrk/Tc5nCtDHjEriodAGdAGpBTx3J2DZ9mldqcbtYxl3zFVohww5wiqRfnnPAsaKsHiDZs9dSY
uXDbbFYdiclgAunfWf+OtDt+CmnjqOZxOXmdRhNA6fYXkjBiPwxAR+nTA2egp0ycPBu5bZ1cSvy8
UVh6UHlNJXI/cc3hHHUh4ICnvnmlxk3jz5k95FcatbPj7NsmMD0aMmk2wBtlmIt4JhEIkKNdW6MK
UetiBKLA8PwIAgaflIvB4ctEbuGmj1h1JBldVIebmA2zH8LjCI9vZE2XOXC55dsDR72pBa9clzoW
XNXQFFGhFduwS0DzoAPWS8puFHXfo1jYiOZLUQU9iDuiZkuyJgsRLUucjUDa+ldw1D65pRu/dFMz
POfW8Iral/Ir3id832nAe0rzpcBOwcSfVjDUD9rU6Z/LaMTWBbPL2p1B3QuwDRrihIeDQrRE53UY
NZs4dqovaTbb12BC7RatFlozYv1hWBxoKG8BmfLgyhXz4ocWR5WhbIpqRPHRgFJ7cL7xVaHBeYC4
SYZC6JYjlidNEm6ZbLNam0m1LctgwlE0gVCts7TGxtan6CryjK1LkzIPi8EHDZXY9J1IxBZF68ZD
r+Wv8zIaeD7IES1lt21xXMr4jS5EClqKgXdzZv1jafW7OoiTq1nh/9qQTYCS09OUac8kGkEtDg5L
BymOHd4lW2VHPasv/xwaYz7GQFp97OFDfgSM9/DAkENBBkqude6yH6MW+TLSVi2UgLjTc4LI8JUx
aT9uLgqmhwmVwAczYM0Z8IvvDXz4MsPoY0w9ZWNMcP45IBZQImVLMgSnbte7syPtnYwWCGsH/3Uo
AQR38s8Ffmdn2fZwLBuwK8riD6217V06yJRMcv2q8eooBgCiDcbxFCS9Er+a5oAn6x8ysuuw29pq
ydA+kzGtpebOH9dTsv+8XoKcSA8RTJR5gRuasxsaLSLU4rZZncMp8Ik4iwDbVmIxUiSW5q9mknFM
MXAN4PxVs9RU6v2qpCUNJzxMjVudVDSxLEYQhxU63OS/RhixY6p74JGBj60y2EFp14gjjVEQfjuZ
VQPKjkgj5yH/iB0Q1mv6Lcl4KP4Go21bA6wwca9jLGoQlA0BcHwkwEAiwQSoF1c6uAfxkALo962c
lNTkTgKkgLtpSk1L0WSSBShg2gRBh9Sij2soYy4vroYmgRDQ+F8vjzIlbUQoTFndzFJL3d3G7y7e
OZOLymmGRPNfb0MZi2UywE34653fDdWdGm76tKRlv1frka36NkhBspK+xX9Vp/K/wcJ/A81YgICB
o1u7sQbAL3by/GjGE+BLaayxzgJ0p5RSczM2yGq11Zpe9/LZbD1mIeiHAvXgfcI65nLtINEAlbpO
I4GYeBX51FUXx7auniTlqJyyrr5Oma0a59J5Ersgx49XFMtDnSzDJ9NwZg9AgwK/SQznFIVpjNVg
N5TDNGPtBRwtMcCqtOGTFbvJKxzxpKNGLtYMHcisAN0EjN1xlrANfWk+U7Pw4E1H0vFZiRLJum2H
yaM2a+bzyOv6KWF/K73APgj71uxJiZpOa45L53bAPtLfV2bAnvVx7ELBmlyHjIEFNmzz0XERvMQd
kMJyHL4B9MBwIBnID2pQO5Kn0QUj6YwSmRo+vxhccw5e1eu4L2LrbAYWHGBAWKs3akzCmA3m2Y0m
DZpsW5VVe74RkQk1hlyBeqsxGS1zaO3f/UWG65qbsPxiN4uLDV6JfQfyKcDBMtkTkivL0dhwcLPt
cHx3LlbKy+rkABfDB6RGiKoqZuSvmbHO1hfgX2ogutgCrg6g8jNIfi4R3qoXp2POLu8lpoGmvcuU
thjzZNiQYRguwHIQJlJikDY1bMgoQW5DtbXcobwgc51WWLUNyuI3pjXxXU972MHBZ9HDAcTicvdK
u1sAINQyR5abGxQq5jujQ7ncumcmfdDF0RE7jYcqK4Mno0PUsanydWT1S/A0t3gE1zpDQZ60oMY0
kFljuNhnK1nqMtSJ1pbh0TRHOO6T0Kb0xMbkLxKRrTXgZ28zzVtH8grUC7t0x4ec/fwVg3fJ2aj3
XD4Bj7fvsJGl1x6958RkhJ6h4Vmg3pv2hyyeQbgwpK6NsKptg7iy5SDkiotmQ2MzNtCdbO3iFnKD
QUPSDLJaQmuYuXGRQ+jzbC6eBjC3ooyqEz5CuMhWtKoBMP5+kTDjm22Otcdjo33ho9H6y1y2F9fu
zVNVVfpeb1r9iAzc2eOTvqe8nDU5p85tb8lNHdWwyNUB42T7aJTLjUUMD7g3SQua8GERtjz1ugVI
1iqVg7MxRF6XzPygdBBXD2Jk/aSjTzbvmR8yUeTGMjEDAMNa84NaB6eYCdTaVHkN4AjmGaCmOjvj
8t7YUwr4UjWeBevPSNQmM/PD9maWiWi7FhNH6YRs3V3fWWA1iGPj0tkg19Tz6UQiakBkgHwB2WiW
QEYW2VUgFDxWxnC6ka1dYHnm+7FCwu8zDm1/0Ak4L0F2lofzUeB3bF9J9qsizMK4e5kkWpg0BqoH
OC57/J+1OorT7DHagUQABK2i6Y40cz2MG8jeHFwwhtzUeyI5B6fIuEMGqAAfyFot2rvg+yxyd0K9
8aKhSFTow8VFjeN5NKJfZGE5XkgbdMGAhwQa6i2gqER1kTVuaQi6R/znKsM6+jyXTXmpJlH1Wxe7
o00Sg4dXk4g7GQ6ToDgaQURmhPo1KGy5Wap0H6hqHFTURvzAhCnwrnOyH1Wzx99G8yfKoDtwYM72
vmRdjIUAt11huzmDDqkG8rZR7RPkUiETEKjcpA1LAFlvZpQEH8Az9RLTEN/gu5psUJdtAKErtLak
cEGAcXhPZMCRBenGEgZLIMXiSN3RmeDigmNq2kQMWNjrmFQpkjZzHNw7EMC1vR8ORQIGbTQBfvKA
nrbaEqTY6PZ9HXDERnL92Ot8Q+ogyBD6auQLfe2qmfNjYAMehBIMi1qMlyzYvScaypxD3toFEiqk
Yk7x4BV5e5uM+FNB01dIjynIWuAX1uY+QoYKd7LgbABAxWdhnmyiyEWWNQkbmadwPw4WJCqQJg3h
DKI5NFQKNflOtq41mta8jWzWVMsrSq4ki0xTvroR822R5qc4nt2LbXR1gyICdI0VYldSDVSM7W40
IGlhw6Y3+LLT9Y6BS9GM63V+aGK71beoHpRLUJPDEb0Roi935Mxfvfer456c/Wv3HzrNCII9vp3T
P4zkbs3IphnRNtldGvMk84kPKovDld+VGuIoagFgHS5bUmCTj2+aEo/tqkaXLGm8ZojI2WXMLbDO
Lcy7UyjjXAAZwX5PcCOuB4BB/mmlOFxozEDS220CHOlTPf4xpUAbvtWTpgCtL3xJCDvSE1oIhIzM
2fi6PpDXp/Zdgh49z2u7fcMJetyrp7R6zt/J3NTwRjEgGJYhgtyyEdgMtVFtxyZsig0Jqfm/jnWJ
Kqem/09rGBJrjozoFtKxOsD/h6NJoPVnxYJyx6lC2v+FrM/b2avSxFhJWYhgRU2j3v9Jhvf3+3or
N4tkh8mzHH7fzj6S+1M5S+cAcJWVY3c7pQCy1U+H6m+dp+RbvddYUw3aqaaffacYsqObVs5ZyKbm
mrhpfieLY+QGogoPuEH/Zvyf1xuc2B8a0QII+ufFJhCTTDmr/xyL9KWWREilbKgnGHA+qVe5DOTi
FhOekqGkHOxHd4Z6huzPIQiPJKeG1jOIU4nGoDmpj2AxPKmlqJcBi95v+qxHgTmg2lu2jWVItrAb
7NdukIEcvH/GJk12GWnIaO0So2Oaw5l+ay8XiT8mqYVuFl7nIEUe1ZcRcrl4vGR4LQKHvQWcyS+s
YLEkCKsyd3nnDqMxkYIN5Vsx5YCPkOxi67yb7m/nkZ4m20sx254iFwNGVH8CwxIK2Odt7CKLn0DH
CW58hQ5vXIlMTgJqRkIcR8riAJoJ6pOYpgGyTduNE/9BIgIdJ/lqrezWlVE+GMW+kv5jTZ4lD06J
kLO6J1pTTZnkS/dJkxFgHNEQ+6VuWJvFe5fG1CC/AIQkpAmAXnumcTjp2q6Y4h93dkXJgDijhDmw
RvfvqCSGaT0JIIQ89l3sPLRgP5WD2nIBrEc9Jw/8ccDRgRSGy3WxSTIE/0QG4iUS5gG4gIxusVv8
nXCrAup7CVyfsBq2dHNJJcLIXz+S2yALf0O3q25IfSTq3Xzi9SOSeZpPDOmjWJSMcqQtvm+9RQ4H
sjak5wEcC6CCj1tULVsp3omowl41+tRO3YWkZGlpUXaeY6CueiQEYQ0SycEutzQoeAY98njOrWAG
azK2cG7U4K+HNmk8DPp9mYH4fRWqLR5t/ep84oC/S9zd/UQa184fXVsuF63Mam9BieM2Rp3XeZKx
3dSxB3jUP8bUo8bsG3DvuABClkrV0LRFzr2TqWHBp2IHglCUS37YgYsbES7RIbWX68OwyxKd50jz
rZF0KjLnDYARxfBEG0AUEnXIQ6gkSQ/O5VSWn9SWBUI4cGtjzwZcTxI6cZCe04QBQKa34WePU8Dr
InCxGiZkSEK4DYHEMpvvhj1otXfBDIJCBwCxBzAoP92Ur4yyOkyBxP1qouQ0Q0eYY9ygBrjdJ+l2
qbv821IMp7I0+X8hN/MLK4zxy2Ck9m6wODsDxFy/RsOsb2cXANeoJS3Ws1aJGHKJgqkZPrImP6rz
12T1+sWAa0XPiuYShYxtLVTNfcmi7G+GBJK/qxrY9EB2w/f4vdXG4S3vi2ab9t3w2E2FgY0/sEWb
JY9AdFRuw2kA695vyMEASD1ea8SvvSEyJDEfDsOo7vlJIEZTasbHVX2v+CD6qnJt9OgitOBvryQv
ou5jvfDHAjSkVeg+aLiSkq23IA0LeRGlXleQPGZqLXUfdKtqLpmQTJko7d3nogvF8itTivurfXwn
amW13mr88YFpqLS0KOD9jePCcVD8+FTqYut/Q02f7eNCN/83ai11qzffllpIfVggQ4PGqJFgpx+I
HCFyS1CJhgxaKUoVgsYKpkF4G2t31a39AXjU70gbNO8OHARILYjocWTIATblugygNEX2N4oOJYhB
PbB68GlsU2XQrzb/UJNl6DpXQ66zTiEZ6j9Rwkhr/mqDbLrgLEBoBAoTdy0PWetBRtQcZfPLxHDw
VhUiixS3QcX2Oe/zzX2dSdbkAMBLBTxHNN8ET7Suz8CwMGt3AmhAlWGLAwzt9X5uPhh1qSGjOkca
C91bmCSoiKIuqfs8fdHBX+MHBgr4bAmtzOSOnnp3Mi2xOyQlShsAy/b7zu6QdIaRsqMhEsXel6Lh
/0dmgZJz28DzhGPm9J6TDGha7RTNf5JkTTnWpFJZNABRaW9mhBkyZ9IWlAJh2ORIxP/Ib0aMPbrc
rGEmYKgYK3yvpiR/auKm3rtT9OwMgaRVkexRa5fUN9JxQCEv3pOBtnMBVbyJh52FtO/HqAJURxjm
ubURZfWtQr35kWSkpSYIWLnlKDbd3imSpZsOOXxSG2VMPc2UNUrvVzAAb5w4vK6i5ymPlx3hoWoh
6Nw2Wen+0OHN8kk2taI/9xJtlXp3MgA9Y8Y6z6lAhTzNFkIS7gz/ezMi02hGKviOxsI2g/3SDn20
WzJQHd3r78dD2xf+0rLwc7C0wU4YfX2wxqr+BgRhUIjMAIko9epcoDDMKwaz/gaGkBF1TKb+0Myg
rgRM6gsCi86DcOppnH1tLJEhDS+g2BeZlZ8T293qcJQfaVQAOwiZNlIx5yhQH20mys2qksJRCklD
MgQ7AuyLuD4d+rDfr0PSaEVdnDWW/pxNE29W1wAVK1AfhzUXqwKveS0A+HS3eqbBxUNXW1cmfUzX
XE3p7pYSj8elDfPdehG55s3y61R1z2S03tn6EeVF1SeU30eC7fVxXSIyY8TXW2xQtKFD/vAKIkpg
v5nEE3VTN0ZKd1T6pKGGFCC2w0knFxFw9SQYqVK3OY83Ffiw/NWGNE0SfK0bU/jKB0w98vgiyRyP
qaDFs+vDY6xcwTe+4zKe8ZNSKjJXs+8U6gK/WzYAX9mm0sNpq7vglVTkj8D2/6s2TW1H8nsOSWVH
6ru5akg9Iquknlx0kQ+AO7lislS2JENQuwIoRdjXgAXH/al5JHP15LUZy/DipLb1CoaDGqkFTbUf
qfwyt42zmReAQm7SrJG5Kjv8mbqnITCeDWSLX/Wo3qFCXit3bQ+EJTeMcGIhPAW+1Ks6+m/Krmy7
bVzZfhHXAmfyVbNkWVbiJHb6hSudpElwJjjj6+9G0TEU3fS5575goSZIsR0SQFXtrZh5aCgUKY72
MwZUU61QqzyAUkyszTmRpviWAX8yBEjXaXkWpIF8vhFBJPUMjgokswwOgnXABQ8OAAtXGjR4wRQG
ITG09/jCiwx+oWNQhuVBQxzTzCmqvwZ0uKEvD/2oPToMfh3ZAJMWbXiQjpu7s5zrsGtuSeOk9UAD
sR+iBPsAFd7wRuysAdU0cYEUoUm3zba6eLaKcTqJ9Jn0jAgV0LrupYA7RXV1EYPTYoxUz5SVGZsc
bDxr6pRKKjE90mxpqUqEAnxVZmq2uumzWpqvfo+mBiyKJmvi58X67dhqiKHeGTb4RRs5XQBQ0F09
NVhGVW+Geu63poOmh1VsgXoPQFeolEi7Kw3kHHFgAbbm0B61IfMHB2XpuaOShIglx5gHgHhgQJ7x
cCFCtyJqmBwHaOgpUPpIZ0xzixOw/XfIzeYUAEH6kDSolUZR0owCtQ78pHUhV7j/AMSl11VXDnoW
BWwZuEYZAYQlZasBsFigFIBHHg2AvOwna89T4LCSborNeGszFJHbKNx65H7nPwbgIdj6ClthBi6q
BO+HC1QigV9fm6b1uU5yiKzzqvUInJBHI81WM1DA+QqN+G8zpRvBFXbF7zrFIREwxx1xbsZjkeNg
ClkP4eQJHyDOUJJZosllZcVBsdG6P3oHHI9TQMqK05xbxgZVoOPeAmbvZxKxexv35uABb1FZ0bY6
3YhktWcpPtff9eKZ6mCmL1H4UbGWbRksXyzBjxJ7YfUdyefumxXU3kyBf/x3jh2IVUF9MS1HLr2t
pxPDGOCNCoDn65/OD6QrI7BDgf38+mf25V/xy8nBBw6QHMNjX3T+ZbBt/+IQRh6oFdadEklH1jBI
xSPqLVak1wEkhkAaU7fuxo4MsdsONuBqCvPguvzHnTOtOcZISmQjEGLVR88Vrn5CYH3vh5k3eA6B
+M0pUCKJ66rkgtxuzlaRmrIQ3dl19SXheXJx7dAZUYCM6shaZkfSheh7eAvAvthZO83sbkjph7Iz
N3rpAtuzNXY35Zp+xnRAWn4qY1wD3WIIX+5++MtxiqwBrPTj1ucq7Wy2SQU4bGPxILdagQYntXUG
S5D/AI4cULUxQCYnKMGL1UCzwezYrrQ4/rMqq9nV40X7MSDmrPOuDlETAANFaGuYVCcbW84T6fXC
fdbKnZkWA9qjbDQXgwyRKLGJHHtJkaj87YIJQPK7343uZrpE/1qLlkllhW4MCm6btw+pshEZqnme
WmvdlX52ELUBfN40KK6dGmgGeK6vUZzmJ5LQ2V1eHVRcH6yGg+T+3Y0M49R8NWa86Ho+FVdS1SEH
xLTylWb9KZq9+Lg8xXUL7SRQe9lWvr3VbwJ6oNNAz3dyMbvEUQwa4/KyIEO5vFDGGN1XsnwzvynV
J5C7/gAS6VPwVn+SdfCUGQY2WFYAEP5oDKvVIiegw3jMatuSq8oAJ1RdeQ8pE/BEWyogTJQ5sJoE
MHV2tyGRDEuI3Y/Zg1t2u9vF6HO4jXT1nAi5v1lt9gf0LYT/8Pov2sncbKtq2unQ9sexbfSy3Ox/
yJfk2I/whzV8v3FxU1xCNagDRX9S3jHc5E61t8oC3P1W9MRP1bshUcM4gQMj7ao9SPWAG/eupxnp
mB0/MaTLGYpDg3OYdtaaK2DZWA39AJyZzBEFoK8h2sjW3hiEj+M56WgYQLX0JPyxOmgDrUKx2lAa
qBde4u7WJ29AMr6OUQYCWcDCx5tuFA4q0TCAm94BLqtdPrTsfxl7wPM9tGogX5weUZ1MMlkYcgEr
oN1kOzJrRy36lY8QLdOMBsMX/VY6cbssqA3aeQmOw/kHuHDc7ehH8kQDfvYjrlaVDMDvoQAkDgin
R9/C1OaWVL+cXw5vJrg6rGlXg0Az5415CeqXpVU8raqDaDkt3nw8WZbw+4+/8+/pi1EoDX60A9p5
fYoUh6W/MF+iEOcUKr7MG9m18mkP+r6HRRfcuVM4xdCMzDTTBicDSRqy0VgXmxpgTNB00eog1Lmj
U9GxPumitrQK43VZoRp4psK4fy9jW+xUGDdKV5zKZsTfNeriKEQXzP2xgG6kxSvX7wEumj8AeOJl
rvHCRI3KcGaK/ZmYnmkgumeakSECrMxJNPP6Tv8nX1puSKxgAwocY/Wva97Fvn8dkEKUZ3SRdkYP
hL4s4GfcbI/TjqbOlKfntrDPYE3qDh4vR656XfmatXLeSBRDgjVVxczm2CKdp9x95BLSzWjGOQC7
whTAVLY0Pujl3BB/z+ARWfHCbMyjM9rmCmWuEbBdRtyvoYjP3vg1GgcW+e4RlJifcsv2zzfPLXoq
URja1Oy1fnDRDAR7/uMySz7fhGo3Cm1ZYaNMAb7Lx9LDcPnst0/UX2TxQOYRFxV4cRh4mK6bZDYe
S7+8HcYxdU6eFAetd/skkiuShTt+wCmhPv4pVHSGuRFceijv+W1Ncgaiia0Xzt89Zo46hpXtsw8G
WnSOOnT52E4typv+dtGzQP8DLiItYNrknmWd0HFnnSYTjYLoHcR0MRVxD4wc12797YyjxsFviq0V
uK0N+DQ4kZlmNzHB1LPwQZsWf3TQruKmTcIGDNSmjT6LGATkMQ5MD407bAEfU6F6EUPTBeWFxHcj
uWo9zcgIRK/tnZ7WICNeJIvxLtwAm9lqCnqBKlN/ldkhvyZdEH8swUh/9tz5ifEq+bioZNXtZ6MF
74DyoMHgk8QBAoiKSAq++XHPvM6JaYNNGm5tltXX0BxXOigz5+g4phkO9LbIsjVw2uqt1c4FgGF+
LWL1eFujzcc9UhwZzMRf+VaVXodhYHiWZOU4gLZbFT2ihPI8KPIAA3dZh5KVH0ia27y2d2S1iVWg
cdp2PSZpi3vrXyGuMQzBox1MOxuNisfFcYnpAl5uZuE2uzaKwVJRuP7VRA//terQTgMKrXZLusXQ
jMXBcLEP1rrKsVKAKqRHrZrCzge+hotGzkleSE8qCxCtoJ6zxTFWH+MD8cocgbOn/jLYOOV4KHTT
Pi5AnrLSrQ6WsiBZNu3J8cbszuy3GGbIGO0+79pOLXzXVUFWvRp9zLIkWcwCR8yb9gu1AvnoVX95
V/iW9K1dk01gdfu9b0MF3q5Yd6vAiFtUKr0DnuGKBqTeeCYTdJk2APnafiwt3EL8jpBGIpqqn9F4
FB1JquSIu3JA2KEOEQj+W1JmRikP7VLDbuW9CxjYGPtep7qEnRecHAWVhwr6EWTTsll0pQuikBXq
2RY/p0nDE0XR8Ac9qd7XJX9S6XVJt4j0iYBLBIrSA27HqgfwLrInGkJUkz/1O5qbUfemtcGB9RCE
00U7ktEakn4PvG1cY7yvIFWUN/YSbxPT2twZWnSq4TmUznu9OkUYuPSrATz6gAx38yi6YDPbVfIs
jRr1blU/nkhsGWB/i2H8kTgseSYV0ChRBmdYtx55IX+QEVRA8XNroWCG1qCoRFTuw7sHuYkquXbo
Fq0BAjIAA+7o5ngW0dBE1ttM6/ggEmB2oESHdO27y51z1UTlruYVEGjf19OLys5RRN0ciNY+ajsp
Vi+l/XQsUuU3X09O08tbrX/O4/4IoHm8K+iFoYZUDWCEALQYKcGDjXdNVKPIEbzyi0QGF2VseOu/
B+p1KvWOIgPpbhZr9brIIzb2+s6Vgm6clg8q/CcuQCkHal77xNBGcUrqXzOtMwExshFmD14e5aIN
wuvDYlGS5c78/9LpVSksG+Lov1raBJPAaCQoIq4BwsFRD53w6ItTeN2xGhjbFm576eqmPoM35UzY
OH4wTtd3CWCOi0QwOkmM53ReoE7O4mNVHZc+WOAGPXiDxY8hSOZIddM+W7f2twwUkU32wHEyRpEZ
nnMxA/hUbVRHkvQbmV7GpjO4KEVvULL2682uX/TvRlLdhf/rsiySR/w/NbpjFIft3pEzuoLUYA7o
D5JqIDGNp59TkptbkhiuGBY9ieRGAST+F7rYyRsgqqjl3z7IhkyBeh396ZaL7YkEMhAInibU7oAy
JMzzCLg+jplsZqXrmA1+JOQp/AcaZq+v9mFbfNYq1DNayWZZgabalJVoSJJxP2+07sZ9FLPZ7ehz
ULa+aewAd9MMEO8ZR2HOAltCGCQau+QGp+QO6kT76BCaDWF0KG2/OpAHqe5CSUewJ80dVIoO+aPP
+9JkvfsGovfQsWs73wi+xbcHbCxpSkMJ7Cl/5mcSqjqoB3TPet55mfa2EJupRHeYjqDZ/TIcNJUV
zjna7d7DnMBT8Kel6OMaVz5XinSvDevsce4HJF1l/LVGsw7f247MAH+IwUrmZGMNLN5UuNB5DHNz
ArJvUM0jaAYQWPjTV2GhFI+8dRwZte6Vl9h7kfJmHZIj2c9g8MJOYl35TnMaBTe8lxx0ulUWyjNP
8OyY3a7/LG0kJ5Eojn4C9Q8nkfxnzoN25SZh/qmWQbVrAeCMCnvW7eOJS2AnGjlaeAAOtQVPTw6k
68IC7FEHrnFg4H7zKgdQYCiXB6NDLPztIivvyE1Rp+tU6abI2uiCOvnoQjNupGi2QgHbjnRtVbtg
36yxDysrQApqx8XSA+iqEP1FqAUWFa1gIB+zW2Radh6xY6QVFqVeh89bMOuBv1l9D/ogPgMsfVOL
cO+xlp9BldaCwhzNaiYQR84Tf7k/htIJMkNrIbJOkwME3BFHWn0E7a25xJkxmVe+iNFGoXYWtBfo
q3afYRPzRCpcZsl9xnx3rbcXCdBt8rIF/a3aSpCHXoOi1Bqp8iBJBCXQgNWnmLbiF5TIoN0VwKU9
N08WUExIT6VzVBhHg/b93U174MScAQwJDRx9OABbC6zOO5Ru9Oh25q5EZ+8U7JhhNwCrcqfxkAM3
ZF/W7sGbpXmioZ1kOC0ys2tUF3ZtYAKAlXMgKbx7aX8y33guU7KTSXvSLLTHOnjQSrvBewUYSbG/
jy3vQCG2dLyV1wDVV+d+grmcu7OWdWILgEYo/yTLkjVq5zrb5ibKO5Y00VCA53oQ0QYggrjR8Ivo
oocaqYTHdH4lzVyW6P+dJ9TBW11j7EnZeqAxWvUpKCuBHhetori49FF58hSoIw1I5Ho34p2uy/GK
/c8uFDGnHZAd9ap3y5DovH/mEOXiaNT+EvCvy+cxGovEVIFlSN34gU/GOQn1hUi0sDMrV9pCMzKT
I4k0cBWsRbKiqAXB2vEujg24yR5c9pf2uFtKzAw3hPrbuO0318YVHFXo6q4qz7RW+YxqjqX7amm6
aqfG21t+84PqdRfdYm8FipyF7MGYRL1cHWATQBGEfHJNwCiD0Qtc9VUJYIYqXDGMaPzckNJJ8Ze+
Q34KLOKKOjU1ct/c+aqpdPGiKODU+asb/2W9vpl3mYXt9FgD9wGI1AXaxJB9yqtmuCQqN0WiaTFQ
Z2OPuCUdWbWfzbqPvLUkWEJ/hdJsLgBq0pvxsqQ20hr6A3vhxahErIo9mEC985DlZbgTqR+AkXXe
yyztmw06cbzzMvXqTK6amdtbc/Ls+jIqgDUG8usomSfUZ+BZtTI70FJTDC0peIcW9Hn4ePOr61Np
Blv9S775m7oxuSH/6kmJ6qUG77U1/dKXRe7+KG5ilj+wygUEtRnP4UYotBQnLwG74s3ipxt4/m4R
yeJ52XSmWaRgVkjM4wIvsyoHEcm7jlxEgePXsmLMASXT8L/IwwSebo8+cnySjmg69Fl1EZuMAq8z
Vh6ZQtBJ8NTpUqM7LX8n9HcAOGy0RqawtChCO938mcwqhOQMX2ebgGg7Am8jGhlZF69RC8P38xy1
a+SAIRtIJxyBeQT2cZItLkyVwf84mmEbrwdz7C9l5G5i204/2KJNP4xxkn4QKf5JtXkduehjoEGy
PcDQ2SPZyJUF42s0sei0ePQDm/HOZvOB1qABRe1I+IbttFs+S+AMsRUollg+zMBv4hIl4cqqLTBE
odcBN6e+QLlcDC5CpfO7FgYl0ox0dYOLj9meH+7cyMhUVJc7037M2N//ugYZslFGK87YxU2LHj8H
A5V79sSrjZFN4BK8k+c8+xHwXp4nr+mvrawfLYVlKpU0CYGtHdgh28hcbJ5I2DnDTxTUlWa/z3L8
d+5D/MHu/UCK8ClvTZSyxSALMGap2nmdMwrGgwP2ucB+jxTqNw0o82FnGaX5LhrBEwxKCLGym9o+
hFQlAmjofG8DzmZtkAzY7u6psF98PgGz2vNw9zkkzqeiCsRW0+FOzYQepGl4IpVrce+c42KTJOLV
La3J2dl9h7OE4tWlwXNdH08EDxUElolNx5zXux51dddOlUzxkXXYY0MkHQqj4msx+M9FMuKFr/Sk
6h1wPsae+YlcF5UyVqhXWNvGgNdiG2bBSgZu9JStyWGYpuRqGDx/TLnYdrZVnfy+fmQ1/m7tML8d
ojQWuwGgsKs7g6n8zBAAvRxYXlttJQOJoL95sW0rOtDCweR3N6t3zqNwGXu8V6svA+qXR9sDhWOO
5vM54z44mTv/A1CSdgN6fy8ksULKpwi8tkCl6dI1j2JkYXvjB/l7wvU/9OYQ73HQU3kRhJOh60AK
W2djvytx9Z/ivzaYk+acpScKAV8Czg2e726jdMD707Eb90TDFCTAfpXSBf4sZqQTdfAPqrymraXd
0KcE7Hblp8Nodhd7J5KLXkbH/utSAcsDnOGLDOC4YQOoRWqx0cM4DmuQJvRHnlXonyZDWLpOeKC2
HA83m9WKtA5NqxbF2FZffolH1CuXLUczk2reXrq1aUqDwBVjGiG/RV3cpMIRsXrEAb/Z9OhCWTVo
PgrnvR2jcRlvL9589fsJSFAMOMStZPXXsKh/AhHGvEo8Ka9jEf1DapO53ibuR+/oVnb+ddiGASuO
qGZB7QRIZTaVKBVNi2O/AJj+0R1k9jFsZvOj3VUPXdTYL1kmOChWATPr+lXzOQQpovRy8zznATuj
o5ItM9L5mTWi8PG7tlmRaLZhaJqgaGrLq1W/oCwafDuqVjGSGCzbbbeTxOOMdDTgfPPTlqO7rwHG
dUzmASwXToxTJwY0kIAeRstTOS4u4CWCIXt3/IOLVtEsNXnyKJLhbWVaaURvuawBYgKAhU4NvcJS
cAl1geRl6o3iHyEUvSR18vaKnoM8dQzpSuQqFefzdYmNATyNkpJqa1sCuK/SwW6lDdHeYOF/DDDe
Z6++ZCHwCoDATC6m8vOQf9nipGhtDVWzCLCMwnwum44N26I60YYdsDATLlVlsS+66Xavn4BocC9H
Nq2Wjf7N9p6m5D7U5YqF0wcDCBXgpgT2r+GH4Ce2xj2BAJOKo2t8V6ey3ZBIhjbPvve4+NrO7Zxs
B7tqd31Wmi/AuDtZsyi+5+OA9Jr07Q9FkkbH/9sDIDPV2mGm3DuZYz7QINvEWmb/WddL/oykf3MT
akbGd8cIGOBw+VvX1O8NVjjGf7GGYfoyD5GzBZe0/RAH5s+lRTaMXH4aG9WFbAGoEGcp76wHtH3h
dzjPuMqZ0FVwli2ozqG68wBy9q3OHjnqdeK23PcJm4A3YkzXGXAo+zZ2vVWnRDKAbqO8Ap2ChNho
qggVGMiqlkmYHoA2/glZwWfrHU18cCsPpR4GetzfdTRLRgeJP8twAeP+C3qcZn3ZrStQOT2COwvA
0H4TAkcy59eBRBklK1ugcJ3LpDpPgCA+l25XISOQbDKlIj3KkMp8czPFMctfMZBSbsIuhIlc0zoz
ANrkmQJsDQMKARMAHfYK0nuZqUf/jagMTR4lG791gsW5EhKghuTtNlWKKoHflxBKJF3ALEDW9mrJ
wXNCENGp6Y22oaV0ACuAqvEGUuRFwO6ku73l3vFf4ZP1PeHd1aK+EzQqbKAzI2rWf3IehbUO+rx5
bVNkJsLWfAlzxxs3FefJroijEchC9fxwR0MhMonu1RKUxegZcsPVIpOnbNAJvkPuR4Jbl80ny8t/
hMUcPaMAvzuw2TH3bZAUn4eo+pLGafEdffU/+BT9uwNaDIA2nLv7Mhr2g9ujB8cx0+TcDhaabNQs
joMMpUXvMimZAJ9r5tv99s4w8S4BPCwG8ptoRZKHDOcLVA7vh7btD0MSnIKR4W6uAVPyktJfZErs
L9l7yuYbDevsNU2RLADeAk2X6oBlqjJAHVM1BUvY0KG+YzRZhC3Ke8Ay7c3OPPRFhO1P3A/PwEME
LgdI6UEqD+zJVg4gOc+cLRm9qbGfQtvdkzFO4F9mDrhr8Td/Il0Zmv6xagMbVyewethyWXWyvTlT
RylO4tJDxckZD1wTxDdB8jkZdsQtQEJf7Yh34JeFKQz3XwJZPAmshZKDc9EvOzQsoboPY+2bNmDC
kYWJQ4CpUJsTNTjluDpOj8PQZttK2tHKRA8QiOBA4luvpP88SOTBXLTNrFyFz03irBDC+zlBnk1Z
aejeZ9pAfmGfA1T8P4fQ+txJjqKsBlR4xvNrGmS4kBXVhSP1emkDFC4ApqR0HpQBIKFImTegu1zM
Iw6VDzkMGZgd9nUYZysfSLMPdv6T2lx11+uCHKTRhn653YALkZHCCH+IRFwODGo121/X2Do93hdr
9HJ+NObjn9JDhrI1/k3SSQfHyI89+umJck4gB/wuuxSAqQonQ0NalGm3dZldHLVKo1yEuaVauqp5
AO/Nb2GkE6HL1iy0HQDDNeOUKEQF8UEqmEi7r7+NPSp8fdxzJ2svbm/FVPbfzFl6YJ3C38P63bkp
AVEJwhGh42sr4x+iHF1e3DoOIcCV566v/rLsn0nvJ3/PEmzTFm/8hx4FL9eeoXa4stvk7zGKvybA
XHh2cFd/DD80YuhRmQXesaJL06uFC+McT5pnUhnS/MetWpCtKFWHtqzdiGQBCgohGgBT1v7kwXvn
xr81WLRzI1SFBeBRehibud36U/wyDr44t5nJPkq/Lc+8yF4rN5yLdW/X7jpCUcrejBPzYwL8hY/I
SZBtdDhgo1SnPUXSAEj0F9sLp3UVNAdfdT+BSNp8oJkW2Ryja9Ax3e2dQYvaeeR5dUrA4ESV4LgH
mZEp/ZRaPogxfkmirKcKpSfqv0VcrwlLk0o6dF1HGjsrzwa4tq4o0W6xsFdDmzNFNjCD5AEI3lKG
T4MaLAApAPrYOHkKNoH0E+5/HyLLeCCV1jcxi8DB1o8b0oWzx/YSRKHTh4yF1gn9Yv6Wmzk7BcBj
u05W5Kw66RXfIy/ZC1a1j0GPR/ZCswCe424TeWCBJbIE4lL4E7UCWbXLXJpy3WWoHtOoQDHBAJHc
OfhN43JdwS5Zhr/pWwv8uu90pRoVSOsW5CAtB6n3FqcBgmgGjFxVRziwoyvc9BqH3U6mbHjG1fjw
LAHHpJCZo+OkdF6AinM38+RqsSodn7q9AyLZJ1IVFgrdsR+atiTmnXDxGBb1oUtwQd1G7CMNQyi6
HTjjxk2XVKxYl2ZzqdHh+DhUjfmxd2wgTDuC30Q0oVWsTSBaHWgBHKSSD2rN2ZXmug3Y1zgYrY2f
2MYDj8bs6k6FtxrRJvG3ESVI1zntF6NIsWGQNT8Akt78nFbdlRxAAyhXCWuca+mE/UOby3hbsiD5
u0WjrVqBlp4nHm6mtpf4Of1t5Jxfl2dLHH77V4mH35q849e5T/CMQpxpd38HQGvYtTXYNAHhWuEm
Sm2KSKbBm6MpOANU5SIL196Truk7KuEU2zZyypd8/EQc37GdyFPi2RzgKuH86vt+vu5Lvz1PYJR/
cYIbL+4G8Or5/Gol6A7TXl39mdSoup1PtZOki5csszevIgR7kc+K3WTKARTIHO3qzZQ8R5ZtXep+
PjE/zpNNo5DtcfSkQ+hybB1YMe9Zn3/TR9T7gy65yLi6caGzK8i0sb8z4nOiCC+Qn8EdRv5EQq3Y
L8waRK1IsQKfTjloA6tbdJnhrmOf+bnpr6K0WaVoe5wrlM6Yw1bXBt+V/0r08aLFffp6V0JMARm6
NPFRKZrXSPaLIgQg5RQDXRqIxqu7tW7cDZmsccnmnShOr41ETLlBMxy2o3k9rty451eAiQVIX/fN
evac9Bvojl5aWdTPUQGWrdL0TJQzQJ/N1T4dAvdLgFKLgwVMnl0OZuxvsl8HcmB/AXnP3XXMrw+g
IbJfcEuyITsYAfnWwCXxaShF9mkMuo+0nhMXAI8diuKxFI53NUYD+x31QRZr0eMcu/yK5tlTWQwA
eZJIXLt1Pb8WXettgTjKD6GTyVe/YQ+WjOrnpnOmJ/RFI7+d2G9usxj5gcTf3VjufnBEscEeYIdL
SfdTPyX1BRcG/cJhzyPkT+OxjI/0J+rADbSiJopwh2rjcNt49krxJSml+632Qa4cOrn9NLZj8TiH
eJSSwU3yQye69CVoZLgvgGm+nwE0+xJPzpYc0ppn6IGs5RnAKu3VqZBAnufM/YYq328cDdbPlp22
p9ZDOp30HloRUZzzLS4Mb1u7tX/snMZ4dqfuS4REe1LibT6Bie5j58hpXQcoS+fvBPdzlj2wERwI
pOrKpL/UeCClqQUejVIgGT7g97vOQH+cIXGPBQoQGN8sgFuy/2YBWj7quvbCnXzXKgxq3mFfXQTz
A6rSq8deqUhPIg1pg3bQzp+qtdbRTPvNMhfniYG7V2yCKBpPepMJqnW/2tB+k4Z3F5+4VT1iW9W7
03cf3ONNp8pJ/okzD9e27xtx2pJz4vShPTntwcmsRZotPnoHH+cRXw/+lGy0I8U5XgTarSX/YxmA
NPBL9AvHQdtsE9VR46iOmlTNXGXwDTBOkYF0ZNWGUTXYkE4bUMTxFhFzX5V6phlOZa1TofCPGoQs
O/PXKegOT5khgqtoM3S3qjsla8INz2iYr1mVhNs/eSSe2NdohH21DQ8dzNwQmyhyrD04YI5jm0mQ
DA+RscmCxN8mwNEssCeuN4UfJFfRZObHoSr5cW4b1I2QN0ohG9Ty9NUp7h32MTbS6aLWiucSeay6
bHeBuqzV17nLnW5q2Ttzws119G71kw6IRtpxdsuL16PejVSBM6brcsKFqOcgRc8VWSnNHPzxdMgY
aTWIG1DR0RbFvOmx215P6CCSyJb8CkMEOuiQY1KUpqBURjstGYdJvEUIZSEzGbxCvr4dH7BvNzf4
fTgXQkhCzY29SVwj2+B4/As2iSCRkH0RHBjC5LZgKmXKOXCzfEPKmwg4z26UL87myNPLW0N00Ry7
1ur3OIFj45bKa1A44T/d+M0PYlcVGQ9bdFtPP4D29M0NTONVoPF5XXRj/CnGNg/04p58cnOOQ0Rf
u+j3ztoTA5XDQVo12iAKEWyHrBp2blMgeZqZoA9RHCIAsgqOtRFttYr0NEyOP3WrG7kbJF6ixaNW
EfIyxSYMbWGoeJvQUo4q+zhn/IJvnn/ujQxsUe74Ohlpe/Qd4W36SYyvDGjPgIFO5SMD79DnYEKq
VbkVvgsWojQATYRRTK9VEKIF0XAE7u/Q6XaMvCpaV0BdeEwrFMkyjodd35pApULtb5CX2TFiAm0d
5EKDkca4/G8ye916rTPsKQ74murh7rFNMlqXygm/NAme90GPt6aleplziWcriabqdNYiWSvlHCln
ppzvYsmaZNkGmC3I5NY+4B+WMUHVy6/56FXv8wLsHR6zUAsT9uYDDba6+tWi1t3GkfY9ePmM/2Un
p1TgyDMn2UNSxvajOQ24P2Rxsg9NAKBgVwQlDYGCwM1RHNmZi0JrqeQiq0FqkiN5DyrfP0R2o4+7
T3Sa42X5a0kq6Shw+J5RXQ/adheQZ/Qx2gXdxHwbO2j7Gd2oWvtAz0NWAcwdeZ0MT6kaxh7Z/DAG
hjEZaEDHz/BUZkART+qgP9xF8Dl9TfHaP94FxEiNByUOxnoNmhmj2EV8Hs8ktSkSmyvuZysPVwIX
7VtaJiqEUIHTcYWarwbckQGiF/vZRSRdlBcKp1cpyXzjjQ1c54OO/p0tK2ZhCQJJ5A6JPIsMvRU+
90MizqRC93W6CXkMfBrh+VvbQTIJoDzVI/IieJjSVA9mz/ZmblQnraKZr57Biy5lt6uQIVTWrDxw
3OF8DKMB//cNgYywOtjh/DIciwJ7GdBpgownDIeNiXbOK539GC7vt17igx0AJK7PjhmXT4UMj8nQ
g232bilWN8NxqKxw1U3471Fklrcv2uiAGqDkGSSLybPTebjGAV/PvnE8lPu3BX/KjWDxmOOv6ITz
cmBPRRGA/GpwhoH8JgJuE/NQOl+x6ExymeP314fxsCXRAkOqsSPzjE3wBle7zZrEoEwQ6KtAHe1X
03fHMcRBlyRSMWNoWfjtZVW1x8sUxSlFx9L96KMrZ64SYylXbGOwZlVj/sq7HO+KIbedC858zsUN
i39QUNYeSNL6Ypj4Ef8bvjKzdS6WGiLwwj7GjV98qfz+S4akF8qAVhNxY1aB/VlgZ/AadYZcWxaf
PwA4I8Q/LpIPfeqO4AoojZ1A5Ae0GeO8O1f2azm1X6YkadQ6g5i8r9KwnulKAfUIL40zRjuS9KCZ
HUlXh6W3UETeuTRdeB/voTq1B6QqHeU8JJ7G1XLcE6mxKgVKS8iij4C4pPPXEYhgFA1H+2Q5KId0
cS+mmdXQnGqeQU28LyxAVhiiCPYLLcSM/vgYLK0bQKwPn7w5Mx/TYn5lFY+6Nd4guVd+IjYJVHcA
8aWqHykulPaflxkCxSUlwvzoZ+144GYi98g9ic9WL8AfmiFvYKQ/zczxnhcHb8BrxMMVH7PTvRmK
78Tz7lN5CJHCE9s7DWR59yNVi+KwjSyEi7dBUzUJKDdS52qroTTnnw4AeI6jb9tX0kd9FWxqLo2N
1s0VXpmhjd8sLg+MaMWKiF0D9DEjaPQdaJzOvFkocIGzOWEHAWZoS/rbTvLwNFpucKKZ+IOoXcgP
EJRvETqsStuVSGx21L7+KF6Qt212OI4zFNv+/hHajz5RizS7+xYUe+c3gQBuZQ+iWnsKYLFrkcUq
ysDbOUoEb9q4DGQlnXbB7wx4N0IhAmpHPgMvk1agkLaT7RG/WJCRTIE8zEY9H5lwUV8SdsO2DRmI
7BzsYmw7T/72U+vQ+zGoa50Q9XaB6X4HdTJ4mybf/tzgm27CPDQutBKgQ+djPqSgqgjLYWuh+O0S
Jnlx+B/OvmtJchzZ8lfG5nlpSxAU4NrefQiGyJCpVb3QSvRQa4Lq6/fAmZ3Mjumpu7YvKMDhQLAy
giQAP34OPflt340B/p6e6clPRWGO5dYq/Ho9Kyg6CsoMmXJA0qywT7wh5CuuRcUdefMmT5YJWAy6
NQ08w5YGgiu7hfwd/tNhPvbnNdFrUPGF8CQonW+GTJ1LogXsAdLtsuLhIxUltoEbKzaNTQw40yPW
oM1tmX8v8tTGahTrnnXrg1V+bo8WSNkH0DUdoBuKfnAnrsbE9m9FFGn3o4OrEO2EvP/Kv4+l4d+L
Atq7OUdUhprU4U7ZtE4by93QKLN24lvkSOqA5CHuGp5810mP2A6feGE1t80gP4pCWOnGzZJtIAt2
cioxrjs3Ft+H/r7pq+ynC6J3XHEuL67pQ4bBwLVnIbCBzEmr7eAIPOZtFxtU36ltb4GvgV4MsWTC
pFGRA5jhTmO9r6aef3RA2zabkXBGP7Itvo4XvTKwjjCcI/I9FNArbZ2jjYvq9rkNVmpqm9AeWY+S
NV7RAIncdUjrdPxvJU9w5jEpHCHJ9FGthszqHjxm5yCNf0FYuX6uOr/eatMocFxegkuvr9K17QT9
tzzttlrs27+Uq2Xa1ewadcUEjFhsHRDZ6i59DE4CG8Svr+WgJzs3GfNtOhn8dXJxgjJNRXymXnyb
We7aL8ugRLeKu2kqQyQiK8I98M655UoabXfEOdApA6MmEPuftlbR9c3tr/5zfQCDwTHMoInHRW2d
etxjXhRP2c8qeXZGYXw3JizZiygfTn3MhksKTiyvAk39Vk9C0BWrmJCrKM2trsBFUNtX0SKqQV4U
AuADG7ylQ1BEaWlT7XqKsgrGLZuqn/irhEhKB43OUpDNVSS4QZOKNd7BH73UEevRfdi14Q0T8Yiw
v7QQ1AEjyUmOJSSnKqAOyIZ100cH1Sbypmox4q2SWQkUx7sIRGFVjvilUo5HjKS+V0jU2WYqffnF
hqVxvG+ZjXDW4kPdhci0i5UHQDX5wyM4m8Zt2fsIbCZJfNYqUUGxSYteYjv+o1Y5J5rx1Jla86tE
DtoKWKzxEYI849YY8vyYJIgrA9v/bGh9cx4R+FsuLQ3z2bRcGZlKW+xdLNsu//zH//w///vn8L+C
P4q7Ih2DIv9HLrM7fL1t81//ZLr45z/K2b7/9V//BJQRujym6wj8yyEBbqr+n98fojxQ7v8jTOs6
z9uCXzIgX3dEtUO0OoynW50hx3ExEfPO0pzZdyLotOBZvnWSNpoJecjjiuync10QvDLTALrPT06W
DZ6DCJFFD6/T5IQzZnzNVIWIQwJcGHyoSQWkLhJPJvp9NJqmVyBe+R0a5R7+/PavEfpBq6zUyicN
Mait3ljpwcjG9pabCZ4JBujfSPpHs3C6j71ecDMr6lEbO8vgJqXo5dKeFfiwkvFXgR2FNySON/qb
yV3P7784SOJtqek6NCNKABKpXav2aGdWvwZYWjsleLgh6fI+F8K4j0JIodejc0stnkXDbddKzwkQ
MPA6ULodkTb+tPjzPrFuoLOIlG9yyZow22a2X6xpAiqgMRSvjWFots3n5+gQNF8ZoRPs56mj3HwA
yVl6oql1ZkaX3o3AUOWGjxRf6KrikmIle6ZWXOoMaj8IXTh+X3i//6U5+r/90IAuFcAL2K7pMIPb
f/2h1akVjEngThfdMYIj6SjZ9VCGs/jSrK5UILsvinC8MndDeeYIJt1czu2wY0W4/quPPpV+s0VO
Jp5uRGGo4/W6b8c2WPmjkd0RoyF1JO3wE9RhfI9wAeSaxohtRvyotlqwyuLR+ZGrF5nRmuU5hHT9
2WUc1wLgJeCN1nbm+LZCGV3sal8MSMnaBRzMdEEjzHUL9vAtB68Rsr2qWPMo2gRWUEDSKbRUmykU
Rcfs1k4RZplb4BOednWQVicIh1aX1gBYkDZzavdW8LzyIDLaztu3Tw99ZFnhpWGDXjP66A2sb7//
qnDrX39XEPjBw4AD8OGCedRR/V8eCl2nDUVmiuECWKbvDZM4Oa6hPRpVI06TMEuv7AL2jk0oXyF1
t7xInpQPtqE9k90PtXgzFXza45TQeAu1g9lL9o6Uvv5mjAx/Q142tp92lTqbQDbtjZmWzW0O3MlG
BVo9asbu1NyGqpAJ/9pRIjPvLCdEkGsWe7F64/pQvtvkQRncjHHJX/sIvIQuwDZ5Y5fPugRXo/Ia
60GDVgwG+XJ6Y0HTIjU4AXxKx3NnrfHa9WjJW7gCJ7Chm60bJk4+0/t3KTXfa5ye30aiDvdQnMOf
H7vZO8Yq5I5V0/StCKN9qR7+RW6dzDHfxFqI/l40D64dJqtCtOxATeaO5u2QdTgYBR7dq0UW7JDM
4kPSqdT2WuzgxDwy3sbSj3+oCvh4kx8RKr2yqApZPrtyfVp80LVjeVodabe4FLRvxEmEs4ZyT+FR
B8ejZvv7X4/pmNe/Hm7bQChARoEbeKvQK+fLr2c0EicJQiu+aEDceZUtzLNljLilXGgvt5z9GlRC
Epmok+zUzGM9O/JQ31zZqUlF2Hft2pGFNs/7d34tS/aDjoySQn3yMpQ+YRwgEuQk7PXKTtfg5KI7
xGWws2QsDlwVeobYGDJ/bOcwaAOq1DVXyUptqoFjQhwW27UPTbd0Uw3JhjcBsntv0j58xO1kbD8+
7z9O9eUilrmupr7+ZHKkq5tnJ/flujMQzGbqsxf7F7/lU5ZpFtugRc921zZbH1/dwU0SCMJRlYoY
2kkHbO/0w2Kj2pUN0fUBjApqCiq+tGmKue1UERiaWhxD/d0cf2ejjwEYEKv0q+4QJHWrSqvzLXOB
b2CF/wcwdwhHutNLm9bgozDL/mwPk3MAHBOafo4WPSIMAJ5EIAZ+KumUtDX9P1jJvoM3dXqxRf/n
ILVIqcqh27alc8YaPgUXKUtzz8mbCfkvOLDTci28JL11ZvQ8H1VvIZOP3qwrI+pFpDh8pAGTDL+O
J48I43UE5La9SKLtAFjFyTF46hUdqLPrCG/xwUggv8Wk8SQlB+SorN6xPox2CUfOdj865buR2zf2
wNgTDR8FsA2WcluGu/g/03BEsUKILGNfNwPtmKa7a4iK4//6ibGbMXfUI5ixrZxcrjuzSN/0prs4
jWH/QqD1nmlJ/2qCmGfT52YLTulcnDLOw03WGOmbO7SLaxVDsqINxbOoSvPiNg4IeVrwfqpW6vgc
REsTDgvtkekeQPHVhvyohwqkjyEnHSOu7BO0xj19rKeN0QOLr41BO0e5lsjZEuDqbQsr0gyLEhUk
m+Nn5NdxIPGkH3+MpRFXwTE1Fm8YCHBo4Y6kApNMQ+IkVTuE19oVs4JN00bxgWxF6SL1jTpKZ9L2
eG/Y0GaZ3BLAG5VRXFkVO1DNUk2qLR1S5R93lH9MVfI2KW2YnJBKjQziZaSs0nI1ug0A1u7UbZ2s
/WmpVVfF+o9i6iKoKlFbxxlfvZJK/HLpH4oUyIYM+JhcZVBQ0ajUiJryLag9ALK2Mnzd3iQKvrI4
IoNQ2wc4eJ//x/SfjwQWNzYeHLNWYqb+IPMfjcUfPfSXAh6FeXGrUGGdLI55m34Ule+CWXppU/do
KLAqGakNcRdjg4VgtJp7/n/mmGezm3obazpPziIrUxwbg4hWc133Dmel/YFhfboZGcAcQGrsCEBN
HhXulTtDgI6HPHQQaK7KOs/WQAZYJ1Cu7nu3k3tqUeEq+9JEMqE8VEENnCsyBUszKJAfog+bkcuq
WhHXiR3J8Ti3qRpWVl5uqUpFhji3XhV8C/JYWezJRrNRLfJLBRlXs1sg98Uxq92e8gab8rgBVuae
epbPoTE4pq4B8Ou12Kt7VuwJZjmCQmBfOdAQJ5Qm2fptY/n6I9UtHbs7cheK4Bw5UF/dg6ZrPNtP
Sw+00a5trGTX/ZoYxydhvb6jFMVoAv0YNZlCOvPGzDat6p1Uk3qNOC12lME4Zn4GbnLjN2MXZxor
LONQBKlY1UjzPSbqd2biRB7q0YjiI+NHWfVyyhEaQx6iR+0U2ZXI51JdVMRG1m36wEKQUHmSrc+j
INlSmyZdvOchft+tf780Yzq7XpqZAlmAhmFDt5G53FZLty9LM0cPNRvHEsYZ8K243Yt3PX7jTuUt
6NIrUOoCNv2PLogNa3s1SWjgrm19aAf73S3Olopzp6ct8p+Fe0rc/j6TQ/tAJmmUxcaSjdxQkzr+
ZlDuj/fkQEWjBjlq0DLR56De7KoVFuzpvO0rTbDPFan4Qfu/DEoSoE2fwnCF53C1JyMz8NCPh65D
clwmtGDzbzIeeNu4eF4eehL1IDh8Tkh4qhrQVds6ZlzihZYjXpeIX2bpYEVQjK9FABoFA5wg9xwk
39skkMGpASch9DFbcxdP3LrtsHcHiJXZz8Ew1gjB9eKHtEEujUPkAAh7sXL7nYsdxhFpghBoXWKR
aZy4a7PBDjEsrGBYLQHKud0aiPmqgRHEt3//A3L/bWNoCtu0hW7rzEHui3F1WhT7RVvh1u3OgQvS
n4Ajw3dVTRVyXovU4zxAU6syqFA7IgftFzJOwPRdQkgtzcw1GanQcGfqOF6a/DWEWxvPLxjfOBaf
sEgCj9+KAlixBIeyzKfJoyZkX4EZUgV5Lx34I7S35LJ0kB+NWKYKlXSXXlr5N78pEPREJspjH2mQ
VxYRhMZsGwlUSMryfN1C/ln2BkaE8sZC2M5r1PGr/JRMoRrZkGeS7GyteCQplcX+d75fXFLf2HZ9
N63icYy8scn0U2mb4qXhf9gK95dCm/SQO4jYtaMzvJFXHfb6CYk47ouV/2Eqr2oEZC6wEJAjL2zF
FK0p5iIvzEXmxYsG0VwMXFun3/8ymGldP1oQKrYZZ47pCOjRs6szAwOEkTJ0TXk2p0Z4k2LWpiKM
GSQFbXDkLDaqZePggYIlvoSDD5kJ8mN4y33xww4su3PqEQdSTXyRIgr2vTSbVVGm2SPudQqzU/hc
YCftRUZs78gGbL5+crr42xx5n+z6Vau5diLfloGCJ8XXvybfOq+qx/w0e/Zh4Hqyrvk8j8QS79TE
7btIAKD0xih7Ew5Yo2keXRrTrjJaDSw3Tr0uRrPZN6BLB7CZufvR0ZIXnLPsisoYv/Uy/GovkR5F
drfMv9qVf6wn0zc/Hd81q3lsLfOC1PP2AftQ/06w4jXCcdGb3TjFTrEPblPWVm88MM8foKiYm4CN
Bb8KkDacCXejWlMQ+GcC5Xz2WVNrPH+2CJLz2focBwrBL7PQnJ/jwLbgn6mVB/H8CVkCYGcQAMSq
pvpPg1O4/+7y6GI/L4E8Py9vEo035BIJYaljKdl5o3QgGCu0W63rMygxW+VjgF0Vju7a8jHX7Q/b
0rvUyE/rGv7f3Avu9VGnOlQXluMwPCpx/GFd3QqyBzg/yPr0XDrIGGNth2U+RaDmsBSoy3aG2U4Q
QvgzPsXdClFyazhpU40IBLJPPJBm2U+aFiRn3Fl/BLFlPZmj8O9be1g7LLWfXFUgrRuaHGP2QA6u
U/2Mdbs6z60BSeedbIs9uSL0CUxjyIItNZmRjBvD7N/BU5KuwGbI72Uu+X3dNNluCDXAapWNijas
3HVSO3Kz2DTpJ94YOs7OsqwPP0B8fxnStQ6SOzhoBqR1l/pBeaFRWZNn9wWWQepTyIKTuOoM0OZx
mYF3aXBYriixrBAQhSA/TDpSQYumse6Qaters9IYp+H59H2UwO81fvrqxlF0U3dRsatK3XhLfd0j
B6hkG+vBQtbBgKOWBy7ws6EOmtIRnqaFOIhe5X7q7P+bpyK/fioazLB13TC5aZrIDdDVT+XLgqvq
omCACJN2Ci2wqS9JJBaifBZiPbNg9WJfkkmubJDnbtdCBEhhQRbbKsyC6Qud65LMExYQJ9Bdc5x7
lw7ijDUySCLQ2KWDA4TDVtRjRWmLNNDmriXkcqED+ZTEwEo1qmoC3bp1zWBcUbeGQ8ZkR1XITe99
IwgOuLbuoLtYD2SFVr6V4IDyisjKt4XsLgUe3b8Cq76qqK4hLptf09RedQ2wTKrrLz6IiaQrbg3V
Tb2x3aq8JbpWQSuHak2WuUH2esOwTL/9iwWItXjV6Aq4ULitl6vU90xxXVGRTzY7xWA6aonNCuey
YCZJHONHVWjOzRc/NcwByHnTsVB6kwAamdU12/QRkqD4uF94bKKylO2K6JGI12YpVHbn1JfbTuEF
/LIOH60eenpY3gHmqlpQrLjxcc6DO1naSEeFMnOaQsqwB4a/XlGVilwZqSbEBNKLWNqb645ufPz9
D9zmV299gzl4wFk2MtcY59Z1pMBuJrD5OQAD5EGBEyIktD/3hflWxobdeA9QoUqfInAiPcmcIZfW
iq1jy2X2lMQl0I5xZYHvBE1dgyIFMJgZAE82EiukqxgxWxwqxKnuAg6SVDsK4lABWfbkFFbxkdbx
FOYhu14WeyQyJMO9nsb+zoqk1paKSmcTar+GFo8lPP2+B1aM8C7Qx0hc/GxSLzbs39vPIHHyp8cc
DyYPsBDfR9jzzXEY8AIxoDMRUqLIjeA5O/Vu+jrQmV/HJYPqWPfRG7cDO0n0Vi5Sbn7/LeBk/d++
Bhf3tGsw5jLwH/9bcM3mlsCSHyclXWJOSEMEM/nkBUnXhOBF1Ctk6ATW8LMa9fhSY0v9aKTZBlyt
kPUBBOlRK0OOrZjsEH2psHSJ2LQp3EA8xDly5ofc4ZAoaMRDUmrdKcFiCvSXXe5NbhVDDdE1bsg5
10E7CKafmy6phtyruzFbl3ngbydfdx7KlFtbQLUd/fsU5fq9OXXtFgR48maKfKxmQZ7RIH75LQzL
FkfRA07G6358Qy7ZKsUebbYv/inOeBb7X/1pnlwmv3oBAQ3KZ9WhNbwzcTLkWZTLurSpO8/A2Gd1
hg8d36E8BTEKa8whKDXZKGKt3xdFuiMTdS5uRoqHJhDf8DMiJG8LKZJj0Vs60IwoOJJpLrLQn8q6
6PZ9Gpc7K+fYpgbB1K7cVG9OgqpDm8Y7Odbf5yY0nu6LqQq2Ywpq/5WGE4VDPrn6AdsF1EwXRmp/
qX5xnatfHOZhaoJlqnko9YSNhMBLBdRkWbFjFMn3bgz5to1b8DgZo4aSegCGZMcv7dldjaFazUHT
0OPBtZmbNHyeBAKloOUqV7//6dvXL1gw2pmWQHjCwZLL1I2rFyygDR2zUuQ71EMeTkBMIgcPqmkl
VH6Z+Rx/1oox/LAttf/oV5gmvpvI7+5z/wn7hvR9ypCT50adsU2mfvwmqufCHtJ3pswRwt1bLeTV
uUtyMLoXgQ+dNYHdRmm2L2anA5qFpEC/C6MDwyZhHatMQqMWP0RkGck51avx1prw+PQCH5KXjhbU
5yCDQLXLJL/zwUF/6cApgEgnPtotShBRg5z+TiJR60sHjYAW18eI0QSlKY0AqjpbBR06JrD+zCN8
6Nx/S+MYUyG88fvvhLPrBbDt4qbH98JthpNO4VzF+nUfSAStmiCfzXukbi3oJUI4RQlLoFUayxnw
1BhAPc1QJuqecU40iDGu5wCWAeBEbRopAEADDPoTEQWkRuS1OIRZ+zzQj0IVbs+nIzWx0MLJEFXJ
SN0Jbtq1nUMljmw2d+FD1WXg1TzLYNfUKgAH0wB4kPGpmIDEWNGGVkYcBzlR0t1QEwk8+d2QjFC6
gF9FfnY65nfk14Ng8WY2kg8ArU/zRjjCGYwn+hIiBf74L9oNDrypPYMF7Rkpmni9Jf1sH6Phwz4x
qHEof9pVgpLiq135Y5v6LfSz5MYuc3bW6oGdqaawtudQbtxhzL6YQQM9AUsSud0+zOoLuQaaD1ZR
7txhDXc/2NHgYEHeitsMG6m1A5jRmppUlLLJbgJtPEJEIX8a7G5aF4VMdyzu0TRMfx+7vrsKK55B
2abiwGRZnq18aQAW0s9ZWNjnZXhSiXRH/mMaanskBn4MZ6E/bgRiE3tZd2ClkaCmQUbFOktlc9Rx
7DYCJxOb56i2WiAlzVdy6wZXg8B9wiBzz0E55Dkc9BY0mIovTtA4mycjG821+NGsojJeyc50p9lr
gXnSu4JB3lLToCP5WfC4bL80LWrqQ7UvfWO9uFGNfGcPNf5qKLlcfwb5hE0gNlaehKsuN/RytQxs
qd1oMaw0MXWNEaTjQH1zl0elfEgSwXFuqnerSujyoVEFOMIKT3em5Iaa1FFIUNS04QMNUpQpNyW3
/NVkBN1sAw2QiUcLRPLIX7NAJ2E1c5+ocPwSO/zCG90ByVPTfE8MfvAtsw5WQk88lrvyV6BjmyPB
UfMSGNYAzELU3UaVW9xMIbZ4uOybwG7dCxZD6vyl0L7pQFxMTNq/itL/l2v44imrs2mbJ42i5INr
z4Xm2ZXtfwM0c8OUKzRCVq2IDzWY+58BIxsvei3eOrMznu0E6eF9x9+WvsG13ipdGM+aUQLH9Kfn
34xTnlqhIQjUhLvAMYczd6LxHCMPERFD5LKQbemwVC81BfKowSLqA5GOkA9OU9RgGWhiU9V1vdFY
JrZYeDqHCmJOiG0iVq0DPvnStOx725T+HzIqV2Fimj9dpPHgNLaIHn1u3+Zd/xwKpOStRk02Byog
9NIcomEY09V1lfoR1WoOCfXPg6qgnUcuw7/4UDUCzu73rxPr+m3i6KZpGzh3dm3mAFpyFbToRhuS
8bFoTi04GIExCw85k9FqBvJRu5iGP9tVpoeHUvWPisKE0Hs8jYYbxJ9XtcGDOQQvtBFak7UDutcU
AXoT5PLgxnChzxj1LjJkNMSavda0tsQeMgeqsBNeJRDBO1KgKvPjCMkUSb+m3sCcijsk5G3T1j7z
uN7PKUNX6UZgFBmhA83L+dReLIlIyym+D65M0EE2+yY29ePv/5aOe7VRcHTL4RbnzHZ0UAmxqzez
ASgqQ7ZLdvpInmAJQNbzO0wEuPVyN/O3gDS5SvcX0E4BraQvry4QYx/s3gGG7ZaQzb4I/VOCFxpE
64GvCowk2Y5lU+yot3E5wJmg5bmMINh++fdBGRCwkPQZihtoFtf3vgGER68Fxb5UMF2yWY0GfSNl
sxRWlzoC/hc/qcYuthanDsDbQxcxB/pAtFvHGV4dN8gesIEKLnk1iFWAv887ZJOxUOMCAkJuWz30
1fRCdpml1joE6+DBarLi1ZWl10vffmeN+o8Zfbqjpq5Pniys6NUN9eoQYeG1puHq4/SMpQ9dEobz
x5F/nYKKjT4u87HJ/f0X67rqm/sK5LUNzlxdOIjNWMwW9lVoprX0rud2MZ7HFIhqY+ig0VRHojhS
MSZpCRVQFGnrxtjBqurI5GbIoWFJLlomy6MNXc2PcV/as7caQp5Ls/H9dmv6WrjKFOd5BCzdpnCq
4jYeWHFLtdaBPHIR+un6qmMC3/A2LBG1oI5EndJQDaTRSE5C+AMh7T+nStV84ehHh5gPj8vs5OFa
VnHK+bT9MocaaSNgcZHZbnGnaWhM3edeBrmadTAk7Bjnw3CpyiwC0qfA6YCdASevbKnRpMYKC5wK
SXNIA8gYoD9FNvJfgxWt6tg0IXSZP+p9Z7+VFlDJkIQb7oYeqa4N5Jc3LPCPwNg1fF3Xxbe478Gh
Y2PXt/ubJlAt4w0U7nEaB7Cvp41Q/Ayzku0G19DxOrDxtpxpddoeQkGQtd5JboBEEat7AP1vZw+w
tbGdLCd9lQ2+ezsPUPw8tho1CTntWlDAXqaZ8onznw6xBkAkC+G3keVrAnBD8wORS8J4U3vpnuHh
KZf2VsNJuFyBh3wCaTwo6EHr5xZrQVwE8yjhVMcSgLT3Jutcz0Be1dkxAJkH6qded9E0/JDGmvLD
pHLQlUOWYXnI4kAcKcsG0t7OFtmxOIgYFJp+yb+Zk3ImaM0jeRAoPZW8RMUXx/CzexHOBTc55onN
FJREEKr1coUxCYLwVQsnyDBRy5xgUoUkMM7sAgKMGyNIb92BOw9pnUeQBUQi6ZjjMARv0WozVP20
GftYPJCLMb1yHJmsIsu8wVPZevSFqa2bAkmrFdgTH0MAzE592XwDaSnU2/MOcLM8kuu4sm1Es0CS
EKUgPAYN1nTAGvqOTKELLcdVmTntwXTZPbabE7BTDph6Y+k+LKOoNkqsbro0ebqyywY6bqBceP4y
JQiekGDbihf60JJES2s8cPYyzd/INk+irgvikN1eT8x3KwzA4Nk0gEWbrPreKcaGxQ3ZW+lemP4P
t3KDXQqxqJWlUFSN4hCAghW4CjQfIG/N9q7s5EG2JBpzr3PBm+0QHQEZQ0Vx0DHIkqux5Pyldx5s
tx/jyJmGAZ7uYAlR5OBniQ42nvE/eGBBwCuT+nMbdsMaUBrtth/ksBu6ODuOBeIGoHOtdjFQZ3dD
MDRrs/WDl0r0kFvNS/YjtY0bEC9G4UpW8SpJe+0PN+dvSR+5b2OODZqdZNUF5BOgyoayR+Eb9V6O
/JVUOqggO9VGN9vqgGacqNU1PtQUahC9elre1pslW3buNmW9d3zrdfYj2+csuew+ZrGSbVntbAU8
1LHrB2uH489NxxLuZUI+FXWaBE2s7K8edp37lyCR+wWLqH16kO2vc9QqFbk0yl8W1NsQL0qOyLkC
9AEZZnrCwXaQOelso9Qzpxs4ThFb7AK6UYCYXHGF99zYIEs5PWgiYye3TSf50e0rsnDVnQ3gK02h
yqI72Zk1nQRDYmZE2CUh5kaKb1kNzfW4sU9EIVL4UI/utSjGESDoR6igjtiAcEwYABQ59T2ABx9M
JH8aC7oHjBy6RIq8fmasX87ue91/5c0IzpBFLeFPYQRE9txcvEaDVWPTW4DpnsbN/PcjBjI1cPZG
OlW2gtgvKPa6KHxoEzBhV2H+JFXhVOw1jA3sIHDk99SaAFJoeo9MZd7mTzVLs4POWtBwKd82leFD
1UZIq0EnDfjrcC1C+moUICUSy5iND6LHGymG8Q0MldtUDvqTL/XmgrdACypU2JlyE8qtV82mtraR
m+hPYLHxMp72J/Cdg7RJ18Y3xF1SxeTr3oRpMs8YqxlL2/+Ykez0weSmZUC4p+DdR0iye4qjUNH6
lK9Ms4JzggjNynSC8tUI/HrnyM7eUNOpeOf5MXC51BSJe8Yy37inOYosWJN5xPLvnKk5jM85ogIh
h1qz11VaaMixRrSH4j6yAEsaXvqzabEj+Mk95oOehmxzLGjIkDJgWenr3JxCe1PZPTQvEO29Lfk+
863ukteOrq0h2XURyWQcAl0iJq/Zdno7tvgtg1Bj2BkN0J3rtOhjEOR0wQbrCijhhRI8yJ0T3FJh
gFfmpmy0dFXhLMRfi2zEX9K46UT/4eE2Gcht8sT+DsbdYD83aSzkbNkaeGy8ZJV3F2XhPGmsyX7f
4SFPboudmlP7r8TEUQkboR1eI192B7FLLEcCJwRHSKM9daA7uPhaUlzmDjfuSq8zBICCyNtKKXlL
2gMS2QEM9mUJlunFhtTLBHBfJHyN5ENdNPDTm1pGUx1r4YuDu+Fg4f9CGUS354cVL6/mdqC71oVs
RV/eznxAdF/bayj9gk8/sp6DptDWdWsjwRDpgmO4ihpTArQ88BvBInkec4VC03CIR0EkHsvOs0G3
s00INZazZvZZgk0ge552CHpBwknlLSYqtfFKfKgQ/REElDVOduCxFC1g4ipH9jBUwz0y93F+CM6H
h1gmEExFq5PW+NRb8dlPk/6WTHZrBJ4+1AFwvej0kZGzwVLN3lDvFNfAhrX5r9JKClAMJt17041Y
a1t6cMSJm/vSWYXXWmP3HuM8YtcCrbclt1gEJzyTg6fElukZYMRkdtPcJvKGtitxou7bj0kOHnGc
miGU5TiHJI3lQ1Cx527UQYuJfPgHbDiNs6M7pxQPnYdcFVpV6Zuis6LNYjOM5sEILOtEHqlAxm7e
ZAPybY69oVvPg6O3T4K9U6MDjfNjiCRNaln4Th6RxwOlmtB+jkLmPwBLv549RdM94ImEO9u3n3Dy
XiXgU4uQ91lqEcIBOCyGsIwBdh06t090gOMCPMJuW0ebbscMwmR+wcUzdhXPxJZFRREkeBsRwWvv
QCnFvyEKLqhAtVj0sorvAEadVmD+vgPOMX+JCxYD0oG8oGq0tAerbZMVYX0T377jSGp5CcCgO3uU
Yxo8Vm31/+yhPsW3dPdoJHq5GUEXsILahr6L4gbSjl0L6sVw6LdWMgRgiMBLfA3QzrjpwiG+M8MM
dBChiO/kfmha7ZasVBS5yze6gUX3x0TKf4yhQh9VEMRRrdkv9q2dBv2HlcTdU2zG2H5PZRoeaNrZ
z46LQ8/s19mjjFK+ynoN8l1gQPm4xL7uQPGuJgCd28clzm3tUMhIu12mA1aUb+pBBxCLBmh2uyvU
RRnpEKyDzql2WtF9cxheVWUU82fV0qvqSysJtebSZIbxbFrD3Nf4HX8uzObvxn32gSmzWEWxtpeW
g99c2/+I3Q57ANUyAOq5ET74dqg5WMVLJgDPqcdN7iM4Oiqmzq4poGnj1+WuUxQwozXiPnK1J5fw
Y3U4/UiarD61qjMO0o8J597e3ESuiYlKvfdyEHHv7BLPkcQeZ2b3heNdNDEWzmV0IhZ4slcc/Fl6
oYcbqejhyTZ16XDU7P6O3Bb75/DU10D8kJX9Vgx9sjIBeXzvJ+OjttiuauUUBt8msPbOI0Td3DpZ
c2yn0jz3w2i8ID8aemDa8FCk2DMXOH6p0/9L2Xktt41EafiJUIUcbpkpiqIoKli+QTnMIOeMp9+v
mx7T1szO7N6gcDqAEgPQfc4f9Ffx6H8sQ/XSiTGIOhqHFJ21hW3H+TEl4bKGT1c/Ffp4j22J+YYF
sLOfwoAdqfCTUGY3XWk+0HgZEt3b8dg9ZXWP9AmeKKYalf6S7EaP/U86+i9B3wLnDF1/eWWs10ae
7CYHIXPKgjBy1fZoiz9sUD3g73b4ZJul8hJ3W9kah7WFepxyklGDr8p9aKCnJENS5Oqu5Ia8kmEb
ZNqaN5/8kLhgbpWgSqJSvXOs2t0pNptM9At1YwFplAVFg7DWiHmKh6LOPCKKSK1HhrUxeg+h7v0R
Jd64454H3x0jubveQ8p0qJvhZKBxc4qRzNiWaoD5uGi7dUx8hOsRpu/y1ibP0mpoVhrC66sPHa46
1MvJbdON7Lj1GmYvXDFIJsiXlB3y1UBLffWSrtrL9sh25qPrzfPamt59wPF8t538Xp41uOq2C3ka
dPSEHmCWhUkVaqnN3oS7CI2yWx5i2S1P+8yiGJr3yspQCyg8GJM0bmXtZBQMU4KOprh3y9gYHe8Q
zMEiEh2yN7Vm7T/A8/rfcqeUAdntuqpleZYHV/1Dhs1xvdAcyik6qnUxLq7I9QEvcRZ4+eaGU28L
bI4qdXiQMPUJiQvhjvr5NiD7XyYB37Y3LYBETJuCbOWnCKbcvE3IlYA2Cr/dWuTZbaiPm5C7kMO8
8JvTlEvyvCt90sNT0DrBc+ki/z+PqDB5Rh4+gw9SqYtMlBhE72x6/gWgreiSDQjuk9pQGvNODlfd
JuWeFvPviuG4m3kPFaluGclZShcfe29OQc4a2mII4gDzKL7y1pD7dzXuPy8NvvErNsjRrhUh9u+o
3JiIGcvBGnW2nZFP1lKGowqyMxJrSTm4bPTqNOfx43VsA2Y3wziOG0gwLLuUpxi4tSf5MrOWvViK
PzzIob3Gb5bHfnKQ17FDe9GgkgdUevZ3utCp45EarKbfQ9kLdl+/9iq18+tgZIB+Df9pbkXtpk/6
Ylf7Kkt7LBcvwVBZBy9yKJ4qY3MWTVYWWoeEXcVZtpeqfm3y2maVlwn8cd1BYRepNO80BPoycsXq
POm80ywOVMKwPhvdP+WAWzt7tR5rGD/byI7rRX7Ovw0OKcDhoaN21xqG5QJtTob4863oAZv/Tmnq
4iRrHpTSIKulVkuVA1F1OR6I6mcZVXWsnY0WIQeRh7OlVpBkU0tdIL+Ho5dSC0CVRWTf5KC81bxN
z96HRHqYnayuFF+cYvrcoC/N29dNJ1Sss1ObRtoiFzjqlqTotUPOiDAU+mVG5JsT9IDMJgcXqlvp
dUB6g8WW92yE+Je1+S/BXz1yWKXs5LC/5oxN9ASu08PTEPrdZA3GmxZPxV2VkACS5odsCIqdbjRW
coxn9ZN8/MuVAQosG8VW/ZOMcijea3mQoewQI+QSQC4SYINqZHmoW8lQniFqBItDLhp+Xk6+AtLN
Py4nB0d80U+uz33D4pdshz2/ylBz911rp1S1ZvfZiav5mBnjFxkZfYZut6nOOCU4/j5Spui5V3qV
BZYATYvQTLLyFLK4yMsObkYyR8eU6uXJAAPzrAR6uZqybNj2lRI9zzVeXTGCJgs51Uiy/H6axhXy
v8UhCIFpV+WA65wSlzKcfJ0si5Ln2fbf6x+aRBr+Vv9wbEfzQCIi46eDPvkABDLKuNTIXvCQDpTy
ztDZuril8t3zlY1CGTdcoFM/dnA9hHYMIj4mCk+zAUueDfE3bg9fTMULPpsm3y/wRNZro8ZkGnLF
uky9Mq9ysO3nsuqDTek23UM8+jOWSXbMw7vq9kE1B3eaZ/YH3LjiXT+qJrvPvNtMilI8QjoK1kYd
tktoYKA5WW4unXrs31woY2CR9fKrlQZHtOinYFF0T2pbRmg7D8G68jIcrWz4soZYcmm+EFxwmhdg
hsUq8afiPLV9vomqcj5Sb9Z24ahR3G0GNO3mUduaQawgw0ghQk9YdaetEexty9IP6Op4C82v9Vdz
dKKdY7QKayvCUYVMl3SjtZVhXoAiwj+1OcjQ84xXs6z0k4xit1ug8G4+23WfXOow3sjmwKjLhxm9
j+sLDIV2h6+7WX21LBPJuUWroyMNzI86U5cgjSWICJ0XW4vCnquDBP43P8MhJO1KkvHi+9m5G7Px
LR0HqMPdDHXYidx7HTvINSyY5BPFgQdZ1SfBdQZqOrz57ArWPXL79+iGOfd2lGorQ1BuhnrY6lmV
P06Jmj0aUJChtE73vWGTB0B5JXtUPLTtDbzptjKUg3+Oi42q26qKH2G2Go9rJQdDpVu4JcrQRL4M
Xjncw1uvpCK6ao1mohIl9/K5E5rK0gjK8CKjjmXqLbLnYFXiXEitWTVhxCRXO4TE5GnHBtjF7mTI
78fGsFfjmOVfVO3/PCIu3R4xktL7p2vEKqit//hpqs6H0iQ1SWQtPVezDAgsf9MYSvrKNh2I5fde
PSxmz1z+0NyJ9eg0EkqFHlmp9/6XJmriy6swjxwhriHL+3ImRf34JEbIaKjAhVOCPvDRFndokScb
nerjJ+Tcdza/yW+GireC7QbVOR5rRhSN0PTKP9mhep7DqjkPZYTlgh7uZE0b5rUKoGDmFeMSqXds
JDDQNJO9DFFR+2WSFsS7wlCUBWz5dhP7ApH9+6HR4CItZCPm0dnOaofjP427tVVqfgScadqfSYgM
i0h43cS2aeyqfP4koxsBX3NwwwlFJ3CwT3hCFA+y6TZMzpzpvLb7xnmkYLFwuwdpt+HOncDBKvUD
mR7jXi2NcVWhiPF1Tq4DGuDOy9Cu6ofQgTjzbwNsvyr3s+etIqgRarb792/V3+rdjqEhJ2RJnRHT
NKwPSIactUQ7uVp4wHiH3M5iiPq7rEu019Z0Fm6sds9OUswXP9ZXYWmor8OEGate5V/9uFJf23r0
SJzn6KCIOV4GC9R1khqzWcZOVeaveIV4d72iBbNZteYRyx3mipug6vvq6efLqb6zMkbMTm8g9agY
55WHjvL61pZ6un1CnU223HDrqar/OlR2yKHNsJRZx35ApNEyoaHy8ymxRslN3B37Um3g3ZIjtyvz
ve2BV8QD/wtJItmKyoT5EPTsiwa8ON6Acmu7WUPXWfamv1+idLTrJTptlJfQxIUjU/1xCTlHbRz1
eolAZOpvf0Xi1n/Oqh/sb7U56HKPumtToJJFu1s5L/T0FNyMiZG5qP/dOvQw+Y9FgfsRE+EAGXJB
wxueZusqUGFuTL+wb+wqNO25nJs71j7wQMRyvhMPH/R9eNCItX/zewg24kevlavGL4Ob2vzqqYgB
xaWZr1tVTTeB71kXT/GR+DeTNyjc1gWZPFbF7IMcq0UKUjRhs/ljvOxMgO8e4zZ6k9HP8TkIqIfr
Bat6wCJoQq+7sDsNfwI/2kkii54qFA5H43OLlsupFgfZbtR5I9tlNFhp+eD10dJo3XzjDHpyqWaQ
lkmsw5WiegAo2f8zm9ANUbFd8XthPpMlzkVXEned2D2Pyc5R70gWdtsMJwRxO0TUxZ7idyObnnIM
Bf9s0s9hEWd/jNyEF5bRxK8p/NlV6iHvhbVbsA9tR3nE6uJTWyoOKgN+vFEj1dkW/eh8SmGkKfmY
PAexrfzHR258JKS4GgxU0zEt3da9v+PBk3EwtTknW+L2LkuSSTl2GiyFNGzV9ZS7Cr6dtN0Ofic0
3szo+61JnilsP1c6xInVUEyvA75Gf/Sej+8uSeiFVzarNrb971OtffaDNnzXR8BTYGnMyxxhMtZ0
TXKqFdfa9t2YHsK2jA9TaGRsRCnfF/9xL2SJ++EJC93WUB2+gAb0W3BdH77oiWX0LM+L+mDCGryH
quHsOhAW+zYogofRtQRwUGufFY9dBRo98VcV07qqKjvWaGW8In+jfMszaEN6Q21bNxR1pXZNdcrt
st5Nk+tiyONURzh1Jpn2br6M3DEXUaazbJ5ZO8krhR24Rty5/5iLLESpx3Jfp8AqVwZv8aOqD85W
7+P+joWhDvctyjZ201lPfoIxmA8447PraCcrs5Bu05XH3vXDP700+xqGqvWGzZi/lJeI0OWvT/wS
e+wdxmlbwHZe3izHFL36l7ZGuJLJwXJcGWWAPyzszqD5u8uqDsnuj0P9RL3cmmv97JtJ/WRzK98n
Kj6psi8cJ/chHVmR8VGWryG7buA6U/+F9+BU9dQgF5r34muRw/dkIqXbuP131Ia/+BXfE5C+0dIl
Z/GAVn68DLPo8w3XVjQ9yXA9+SxRbhLW9ntTnlAHLZDz3wZhvSwqle/i72exkUBvHIsK8o/G2S+9
ayCl1GX0emieJMJVRAh+/xLJPol3zYt5bYqREu/6c14j0K+iT86TfSXR/23ez6v8nCevApXB23ud
Ma7raJoOjqaMhzJX08Xclfq1LYAMi73qXwc57hbKM9nWpwh6s8fYDRjsVMDfuF6RjilSHb2+vo6b
qu+u6kx71RnzJwfi2TYKw2Ypw3728qcElcFl6M7tTra1oo2fwMLTs/JRNgFdLw+R2XyTURfEoNJU
Td2icAdSO8BOQ4Dq5UGXOHp52pDu2nbsWcB+Cgh+OqtHVXbLuNNCoFNTE+GlILD3t2vIsyCBHYdA
U7Q1oZ3t2ebBdACXcrQhOR3QOLfurDq88gGLPgmmfduV6qac0C9IPAOXJqct95NRIDQWuOmxy8tL
aOL/kBpucLmNkG2ZGAG45SLHywP3nX+8RuwUDwDyXzorir4aRrNy4tH8hP23tRlc09qVtZa8lH5+
lgNCHNIWo8YGMo8dtASVNlphsBt+rbR2BU3N/JRFug3cEvUYFh8wIoPO38AGKFhFEmpmEF0y6gBu
nQGHEk3cFX+MkJ2y7fcR8hqTaRUrgFD1Q63aF/ALqGtoEeyGuK0fY2o7S3M03K+4c4GeRvjXbeAb
w9MpMV8bf4wtp9C6H9tsF6X1uJwc1uRm2u6UIlD+KE0T1IJfvbdeG67G3JpODTjJPRmpaqd7JU55
YtIgJrWQ2/CBbJ9swDd8MEnyXCjZXs1t61Nvp/42scZwU8N/QDxx/jzNioO2uV2eXcV8k81Q4xTq
61g/YCx18tJhmRqVc9ZjxT63heXclYX1vUZ5MEa8ogY7hpao78buPoSB9p7glKKj/pWZ817TQMqk
mFO8q7X+vUhL41Ep+wYocw8YXwxDft1aGUg/7mEWRkzO56R/+/fVvGZ+BHm7iNJY/DY9x9KRpvko
GuhbPj6FuhYfWq83kHbQBuFEEaZrzM0QRCGFsnbD0f1mJ36yqM1Gf1VbCP+BloyPhhfCqjPM5uDP
PQfw1VthxP3Ymim2ATMpHz1rXsyOZBXK8fkSwGPz4vRzfyAXqi4SEVYOsJDaGuKFlwftS6t24wPr
7jc51c3b/LFwg6OcqZiWcvZbDwYlEzs1dC/58L0ls7BqwtBZlaNRgHrk0M1BeeijAUz+LdazCIzt
LVas9l61k6FG0CLstWUvVC+6aMweW1vPtqDSlIVsux30pL4z2rgkr8FYefhlLKbrD1WqvOOe5S3i
OgJumrV6uAmT2F+QQVMnlpWTsrpayCEMbhwq7rfSFU7KQt4sBmQoDzOkr4MCufzWJCd8GCuHWbir
rqwxVZWFX2vu46QZx6bQinuXtYOCWRwOSUDjXLRTRGyT7l5z35h+zHH8TtlVSoJ/TcffuQiKUjtC
F9rIi13nsDlcBo4xPXhq4D3KDlSeo4Ua5QYFwiezBdumykz5ALmktYenq1udbMtBdq6sDM2+Xxq7
YYASbCtkDkRuXeTcgZFd596aZHvlC1vv2NH/QyVX7kh+zWK6rONYwKIKrJPO/JtA0wA6OzDaKT44
WQYHuoLnArslY58aVmih5tFTJ4jihSLsnnOk40JvXl1Jz9ipM+Pff5fmxx0UzEoN/VfVI7uq4gH7
YWEZR5ZVgt1HuchR0/uJdDtfVQ7y7BZmRSWMrkrQ/6KXO0238dyyJtU74acAifyhxiJbRreDa3fn
LAqxqxaj5CGGsrqsY1KJUWZAghkUu9zl4F8XUY9zSlJ5JBNToUNXt6O+8xKImiVEzY3E/UofVHl2
A/uapvrXEKHhL3t/OYi2ITSe/v19E2/OhyW556CQZEO20FyL5ejHd65p/BHMa1vd5TbrX4t7qbX2
bXU4NgKywO4kWMiwFSgFo0aG2LBh9LQCppBjrbxI4IKuahj2C8TTwmMRtySNjezg5nV4lE1wA0ET
ydjOlCc1Gd1zWPredtL7fF1bnfKqqxOKDljJ72WoOGqySMwJFrjoTfE5KT23fq6acn5CT3tnh64C
UUMFZ1lwZ5ShG31TsfLbmWGdLuMGsJ6NVPSpoEQwOQ3Qvdrqn/mRLaOwU85yQNCXDeYuVX+QndCA
UcNN23Eje2ct0UALZ+hK5MoCsHzxBkbc39QkmjcSwOf4dr7sYm7mspe9w11UpvVTkOTmxcydtcT1
cTvDLFIkRHADNg4hYP0lehWK+Q1O5vd4KHG68DBFmyQhv36L09p+klhXAxGRde8j8lt1xspu01Bg
Wl4D29Cpy+XhY1gMLKYmI3gvcnCNEwXZPUXy8F2B/q/3WfzW9JF2KGtdW8rpZA7CZZHVEQuyLn0B
D7HB71BsDJVg1w8+P9eB4og54IQwK5m/66IhRUEcLeqrPJnWJO/uVGZ3V9wZkp/RIrbdeFErXrkF
KDmR4DbPKpatT+oU6I9KO36WzViW9RszSsEoC55xn9lnIwoiFq2MCrvx8yAmO5nZb+S1unDa+vBh
2GMJJHCTmktFmI2Hwo9cb1emyZdJBqhkpytz6OutDJVmyo9ALl4S1cajaOyUL8NgtPe+sDrvNHVt
2ahqz1PM7ljIOlRlVDzYsfaE0CG/ft9VVj1M0nMiFCFUr5D7n3nvDTnQ1abst9OA40nkTg+KpeTo
tUejiYrv8OrP1vgoDwq2kI9FYu/wVXLvr8OyyACs1YbTOh3xPyqMyIoCFv/Vq8N+d5P7GEVhr2u/
D3X0R+HFyRljFVxFwGEuzLFx3k0VZcnAhLHdGml7caPmESdB5z3yNcSZar/bZ2PUI8f8Ii8TxYW3
VQx73MgwMHj3Pc19aSlsHhLHxA9jAkUdcqNckDzwNDLBlbcZvPzbNQzaMsRzEumYYtEGrbbXuhB0
eBpOPKI17dnoem8X+f68xFNVe3abUD3qhfcuI3P02ktYvigxI2ULP7t7HDH0k5xsmam1SPNqvrsO
z6waS71+acL/XKtYxj+VAranAYisUa0/yibVDsb7XC2eSYepCFInWrCWEzy7wm7SMV+DyeoXZA14
lSCPTqU+Q6dL0WuQHU4RGKcJ6slJbYxfO3QxQ1Ewo/ow49ZRi0slQuKhicu17tVht8cIahsmjrsJ
yrh4KAr1b2fxz97RTnve7MJOjhMQoCVLeHL8fvMKCg6HrUpHDimpgwM5e0DOpDX5gBONnVIZfneU
PyAW+X+E1AX6Pvkxxygg4EMaDFjE1SZ+qA1zLFfFMsy8zUna5Fs/Nf7d4JMebl2YZrDqnb3i1jZ4
ZAxWG2Ga0rohggn2+HYbYZaBfVYj/+OI2pr7NVitP+sRXyLArph4WKbTbrqGpIijTReqx9opAYB5
7OwaZ5jOUt+boOHO05XDcWJXdDH8+VHpc/TW/Xxa23jJ7MKB0FvhrDO+64oR710NaImczObrjE56
cBmU8XGAJL5JG6MD++rZl0DjI68cy/hup0f5NqUNRVPWCtZL5oV4hA0je7hQbQ/w5FbTOO1qvj3s
78iC9uLQYHGGcav1KJu8ripWQEKarcx0UhCdDpODFoY1aN8cz4nXJpXsxZULUxi70YayIHkyqka6
wyE3ubvSZnx0NqC77SwPNUBAYyhD/bQCucZdMArkiHAOwc0SdK0xpJu2nRv+niGeX8H9w8wWJTvF
f9IwWX2W6qC5cdG76UcQ1Rd/qIUzmqpXX8tmMCoci5x0fo26onzNM7CkVmeER1DexltdICEXmK99
bo0Pdo/Up2x2UFpBBCvJNoMxjPzVId4iBrc4u5ymhyzX9BWQ63glQ1O0yTN5aM3pcUg8b6+mkfDC
Eb2hm/l3dRDdXdtq4NV7C77KTvMtjdUve+ko1J9bagXPnTJkVAi8bqO2MQBgG4FAMaDBCnzlwNS5
L0BuPvbwS8Yx5mmsVN1lyIZuDWaajXLnjztNdyKh7jjcA4RU8apri3PVKNgZ4Iv0inxwxnMeo/ZZ
gMXjJsdcjlKka2bxn0GqvCqIdr+baZwus7Rg9TWNPnoOLBqipBxYDyrKDgZ9/6w2cDAGJbFWshe9
yBzH+ShZyN5EqbynoCexJab24hA6xmMfUOFAI2rAX5Ysbsdt65ik1iHt6+RpEvbApgLJompgtsnw
2uHici4nyDZ50Gf0sqgBPchoTHEhdLUhWlC3RE0XbjXJ/KB6TjUTHSLIDn456zsnL3CiFWQHU2v/
KKw3LbT8i5vb3jpDIeieRJR/x8YBn+xas87U/uulWRTN5zjv7vF/Mf/UwGx2dRZ+GwCMLRQzMO+0
yP5mKa11cb4WLHEv8twLhnQJ/CzbO6Krj8ZhH7UFupoiLAe1W6qdMqIsg4fX4Oj9sizZh94WwXLB
a9YdzmwuSrZBDtcmKKEs4b384yyibQD+APc5BuIhz27jfu+NzNpcmGHfbJ2qMXdtqpxu3j7yTPr4
SFsf1AyNfe1YuyDDNi2qa/AEYw1+OTGy3+Leb5x1Y/DaHnars3d0oT0cvYFdN9Sh4Ggnc9GsIhRo
9rXtHPES+ab5cf02WvOz0arFpeD9PiQs3FZXYSC+JerA7X5uNeqwmRausISN9wMM6SV8+8Dja1CE
n80O8sbLWOlfZsdv2wtC2bg6eV2GkA3EYiOY2t1cusYCSwOQXJ2BjARONAbqk3RfU7W3NmkeJOfI
MfISboQJWiCMyKvYBhYmEE5eRRXasAC1Ga4V7mxc6Fa1n5mHrF1lwuuoFHe0TtzAPoSy49ZWjkAq
cq3fN3i5owc+KC8ewCSpgWQ1iB33kRHcDchd3Nr9CYnkW7sb5jv5lt3Gexa03IZbMxqTJymkGviQ
ON1q2MsmKav6s32kALuXTTpiSBtV5JRQDotJPrQBBjx6ctYs/UsfT9U7pn3puk6Dep/IrFOzGVLs
K1gTZ3euos6rUYxikxwvRhCodY3uvlVrJeluLXns0vgLmTCEXGs2F6oEWYytsdCysD9I7JbslSEf
CvLPYvCtNxWDJzHXEHgwGQ5+3S59Po+lXJjGTYMYbRJSDRPr1Jl6y0EuTGVYqKCg7P1V4Azh2HRR
5Jl3SAOScXUBGTeqICWibGsdZnGQoTyUeVUu2smb1ylwg3px65ED5ZQ04JEbZ4XJytAo1Zo9F4az
bxaiBEfFUxYOQjUrO2PJKLEJsA2OZhTHUDIC48m2KYYLjEIfNfGd0CdYyVEweatVGVePuO1k4/m6
VEpUV9hzzfmxJE2+BkevP6Mt0S5Upfe+dWG6tHma/WkgHaGW5vjedthmjo0Vnym7j1sglB1G0cUX
vJItEuV4HqBtgUXcdG+rU/S1iqZhRbVCaJZHJZ4/fw1oyvsoHuKvs9n8NkBPnsbZ5q7ieTmEyyJ/
DpP+JL+VqoGPwD+0az1UWb43xQGAYybHy2+9pjTdKnR50hS+Ozc68GY3uh+U4UD2Gfl5UfCRlSDR
ZKQFVDHpAfUznIVyRGI13sNVia7Luvw4+hlbGGqpX5H9XqhCPQSSTItgSVdcOkUZtrCaur1XBvlu
CjIbJpdV21jutZpp3ZVu/uuTXU+HTd6o+uH2sJfP/oQNEPLUxatsNwLjr8c+tA59yaM8Xcsr5U5a
cQM2p4W8/7hzz/IOx9L1rXL0oU3eiOyf42QoB39sY4kJxxnuTYEuw36ulC8sRJvTlR+ZibbJcP+x
bRDc3xvBMq4Kdesblz7nm9O7Xvy1ZaGKDIf93ZpG6Nrj7F0Cu022ZiJA/bZunvAImJeWW+6t3jIe
M3A8q3yq2kf4ODxF7QS6L1q3d0B4FLakU3JSUlByBTjFZwjpDsrjU/u5LfRzHYkltGb9WJPkTXDo
zD7+2k38Z2E4OC/jnL6Ovok415h2WwnXCltcKBqcfbZyZShD2SvXhrdQgrma2Psx+P8193Zl+UK3
ueHvf4Z8Xd5C9+G68GxIGgJibGCOC9gE0ArcLE19zI/AmD8gKa6Qi5HMzhKBqHElURke2JfDZLa7
plGs51kjZVZ15Xm2JusZ9nYMDtEb7zvRGc/Qz/t2VncyRMubm/RYjms52OsDc2/6Jfp/Yq42ZN4x
bbmDi6iNc/cp9ceFnClfSlg0D3BFfngP286zJ7bzgcVOXp65qf2l7M30zulLdv2WWivrpFK8pS+z
ALaRTEfM9TZNr1p34JasZWY14NDFyitzDBsCSV4cFbuJXgf+qh708ydScvY+TezV9d3jYX9upsEG
jxpwMzQcx74LfV4h0ef4khdtsBxcJ1oXpVv2JDIZmXpH04biVwbjFruL5BHzk2aFdWj+SpWuEKzL
6htqz5sBEAqgxi5aOejjfC+8Ec3FUE/e4krBXxe/2sfR6cOtKFocBs2IDvKabo+vd6N4zn3uJ/B9
bLJOo9vpe60ik0Olfb6gk1ZBF+UHo2GTGerFcM682V9arXZwoI0+mBVObrpelmjQkfuSLm7yoJkY
rApkshKW1YuX2Pu6D/KzZEQNKiKFoH3PkvU0aOa1DwHtahO14AtRqgzWqW1lhzkw9bNtG/lCFulq
z/0OltZ/MpqgvHOcgWqy25ZfFA0/B8p/agNYFIb32Sha7fqTgt3IOlSE8osvw2lSCcXj9xbKnxQK
iO5KDdtqU8SYZgsNGOmMWEX22TeQzbz5JPJsAg06hfdXd0YxVDRpoFwhoHg/JoomOZGUYXmqteil
UwCb23Y9hEu9KeIte7Lf4oi7xELpqZ4p8TZvJvJv+fTj5GfLrydKoXoxS2YoaeZ8JAWLE40OEkxR
gwf558q/RjaRB34I5BrS1xghwtv/iJYfCS838Kj7oYgxV+gDk8l0VhhY2us2QJh+HjRs5/R0XpGS
sYbrZFOo4jRxvZ6Dfri+oryoaKrhR11H/WySE29vUBhVa9kUio+pUlSEeKpxyXbLeOMRgeUh2cGd
DBFMeCGLZz/6OD1CJkk3shm7ieiwSlHzO7W2Jv7a5GkGGPc0cW/dAQZyhQVn8iQPKcKuyw7hwM2t
DTWwxyjMHRSJmJWHcXHSRtIg/AzQZQp1ZTlSSNhm1RhePOxxT+inijQZ6m8y59MV6Rm2D1/4uWx2
meBSSEJF54w/2m6UCyOuSU6NUiiyYaljKJj/zCRoKXHU7238KNNQ9ZhZ1+ZsTOt3uEeyWY4mmefK
FIAKtSbStO+N4Nx0JRbGat0clEDJviAG4JEqm0bkPho+O3bhx9LzwjuviLKdGdnzqXLUfmWiDvva
CAhVr1j2g64mf4INNh8mBGJIiPnOVoZ95mNcECiKutcH92JOVPdkhzzMvpmu0kR9dgtvPnt1skTB
PmGjiV40zIjKu7vuILXB2/aW5V63jMhOBqtrJoT9zEYCZ7XE8XY2lrxwM4DJyIOdzj/aJNxWYnTD
vP7RJkNy3mjcJ124q1XTAp9I0b/yrPhJHnw1XiFUo56ukYKAQxOaZxlhfZc8tQMp2nFAtfPWZuRw
mSt+BilV0U0Ut1jzigNUqh9nPQSwILKOkQlyB8ImnToA7q3rYYRzG5t6Ed19SSEgF5eyzHhcpkMq
VrJCWiPP0/E+Rr1QKnBMjTFgTt+UX2KzCvZSSqMpSsZlYa6unQhknmxMksne9Fal7TwnindmyaJF
m9X64vZFfRnxbTdK+N0p26WLEbEF80nWrWVn5fiwbFVlLTvlJADI0dJqjGgvRyAgZKCFLFYvPy+Z
uf6rPiK1ZYsXUMSL8vHcF1UOP0WP1IUDcW1VhW3tLCtS5AenCbr23lDC9ODm+L9STaVVHmSjnGQU
JUBwx8+TZAeSRN2n6MVnIPLTaFNHWbuOTIxUZ5PaY2L5f5SZ9WaZKkhSa7RXShkHD22goorRO2S4
XKV/crMQoGFLPsMeymUn1OjMyXnT27x4qyqg6nJSbu5skqOTgWBkgzPaYzxSi5AHteN3V6ioR9Ei
+0x2lesshY3tkjT4ZaiGlKxf1NrD7RJhGnjr0BlQzxRj/cACJK1leAYBZr4UPeJMAgE6puMv0c8+
CQeddPM7yyBW9R0/nybp9Wd4NTMy41N8HLE7vJuVAtkOUxnOVhF1Sy2r88+Zpt8XaqD9qYJSgCRg
fVURqlzAgQEoF6XpZq7iAjuKvjsE3WBs4g4g5Vi74dIz9eFLY5U737HnFxxp3pze7ZZFzdqL3LN1
MYs4vkO1FxkYEcpDm5xdT9GfZHAbH5SKedHF+EgjOyF7Z8O7NLqaHUFTr+cm8U+mUHmxCgATWhpi
vipCKeRSUb8ZMMQ+ySY/BWTWxFlILUN4jv5DbyV6r/524urN3FPJL5ovKWnbTZ0ACs3q6ZOXzfp3
vHbuSrLZ7wXAloULhGZhUPbc1U6PDk5evySZbzwGSpU81wH+oKK5wf78oPj9sLTryHhzQ9tfkeuz
eBzAu6HWVLFUAYL8BrGArIJWD9xpc3cnje2s9FNRDs5breTaHT8mUJzC764aMJfPWrc5cbc0/4ex
81qSG1fW9RMxgt7clnddbeRac8OQRmvovefT749ZGlEzZ+0T+4ZBAAm2ulVFAJm/eQUD/cW2ync8
2L94ZjK/FzaEBPxG3jofWAUUoR8Vtl3v3uhk+MTC+OmLsNmkmdEe5v6e6aH9Jm9Xir3wfc1aP0kz
c4IQw4LZ3AxGaH0oCtv6QHw+HKhpV0+Jzh720vRptkuaJt7oKRhc+SXVEraCAhDsKH+CkoTopupy
9W5Zg/o5mu/STRXThwvPJNQFDw4L6DAdvPnGifql0nsYLIik5C+mWU0bh2PQKUWjAT0/FxLWErNw
IrYYqlgPAfVIiW10ItXhuELS+WO41y78CWgP9LE8PwoztV3ziQBngbpD9H2OFXQWA6V4Kz1KdZlJ
GUsyzMFG8fPge6rw7UV/XL+QyqzfZGKgU2908jw6N7Vbv72R0acatdSlANIYJ6hioGylCmVWg7dp
2VedbGu2Xq3wYC2bndIsSab5/dMjH7c0C3ManuQ0O9uduSvneUKQNivwB+QidxyWk21kRMZ+7auA
SP82ajkFiZ9lxjogwTLXWUZlQC4UGH7GraPrk1U7PBs9SZSoGN5dveMb5MeY4AUmMKq4jqMPjV8N
t6Q0t2atdRslM+sHID2bTXOD8A/ViQWf7tQu2jHLqLy7pLmOSvD/YS5SUODL1ipqyMu9S0GsuXLi
CmHRbgdg0gcpr0pc57rKecAzWVq4JiW4zDWvcb64KJV5hnLg7I7bhxWyq8JwTbD5qmfLuOcFZZ+0
U3CEajLnb7aLEF/GjhKfW1D5V0bLH89j4dTQdoqeLM0YJ58FydRkc4t5O5hFaXpdwae3bN2rhtbZ
A/HU6BnGv2k7nXStRne7Lb+Weo43DP5GG9vVyjcpKiMxb2zA6qBiuqTy0MO3D97AVldG+dqco4ZS
ishOOYbe7XJsY7aiOyV9/iI4JRd3uYtsMz41jvE6TZVP6sZD26+0nzs/8ziwQfZZ+6ter/qDdPrq
WBwSX0vmz6NePHd55SMLiEGBEfB+LH3tpnMU+ODWeAJj2wYD0DQpKQSKBafFj56ELYLgbHZ0FrCU
MEJWBknZVJfl+3mznCo/mW4fbf6VIJYcsvQVrvtOdSs+rrnlNXZsLSCFJC93YLv75yF0fia8fbbj
zzX/G4/vm8MWyTrYceeQE0Dc3yrxoqpL9dOUlN1rW6vlazO0n6W7JKG9gwtxirsJ6Ra1NbIPjRv0
L16RHmzRvItDdBSLybGXWivrHW/FY21H7U7rOCUiWOZYzvk9g6z+qS5i9ji8j6PMG3FJzgx0JWm2
Ga/CEfHrJ42yBypraMskRRU9lWqxLbURJWK1zIJnT3eUe+lPn1zgPOe1C1Ge4Nl3nH7HF3XYSZiM
yoAxzGy8teGTCWQHpMkSLCEDDHv5MRILciMgU8qFQ4O16ezUQgmV5mNas7SLZeS3zl//SHlozkev
g+xtJ6V7LW3Fuc5p61xf5XbtlOZ/6/tXiGnZOl9KlCbWAffXo9e+fz2PHfp44lR/i3rH36ByZ/6U
3XtknFLVzBBr9/aSU3r0PdJNEh9GhvkYenQKu0fmUK/fiw7fY86asVp/Dqnu6YCYpLpp+lFjFzME
RwgH9huvSFg5Zd39CVqNzBL7Shs6rFrNeKb56Gi1RW48RY2WgZ1kX1hXZfAFathJ0WYL2F+Zfsz0
eCeQpzlL/SeTV9BGmvVkeKc4IxctzbFqk33VexxmFnxU3mcTiZ7YviV16FwC/Iz3AUIdV7m4KuKW
gZMliOszMNgBlFbpfNw+gtKUtL/cOuNUXdFZ/zn9Mex22kEfi2DH4mtCifr74OS0XbKDKDQf5Jgk
A53evDXIQt+kK0wCE+ivvV0ntQMbIHnQbIavEVCUm6yKQUwSAwWPbKuYSw1rbXdSr5J2mRYUxDC7
uXN42UmCOKy76Sj9a75YYlFCyrby6H89X2pibh2TA6dcfyQzq3F6qOpDqEAcQm/d0s6z4v011tX0
8uhrHGRdQiVFqRUMglwma76Hi+VuXJeotKdytawx2SaZ1+6HzjKeHp283FB7Xy561m5DUtBXaT0m
PgJ1TEt7zf0mrSACFGJkfbBtc9IjTw3Wups6cK19ZjtRuI96e7StnamijvdPYIGACXJW8Mug1kgZ
UKP7LSTXleJUWNpfwJynI7Zk/rHmpf0Zg4RL0DnhdxXS8DbUq+Gu+mNwN6Z+3HpJFX2nLn5CmTz/
UmRFTM7Ge7E1P2QPhGgBNi7ei6FEVFgG76N0Tf2pLbzko/Q4SXYHIDA9yxBg8G7TD5l6lUFL5VSd
JbgYymhj2fUB0d15L6Nag11OhSbPVkYrXlA3rK7DzePBxhnIROk7r/M4KvvRzpobLBdMjALzpezL
8QqBGK79opA6uouPsbT7isfVS+GS5fCYKAmwFVxxVTRBaLsqp1qrMEoDaTpydwas801Nav88uZ31
OUcnc6PwIQfIQjPuu1MeqOObwn/MJ/6z2MHSXUfx9OyMxTvJQutz4jXepYtBo8lgGGbpsaxaay/N
qOvKXRCpydkNkTVJ4pjjopocEtxj9oJJabEtuKPtCL4FvEqwUPr8cPpct91iwVF1VzNq8ItMiycH
6bsnuZMLp8QtQMr6uvbboUimLMFVFib7GeQ1++y/52a9VZ4Ndbz2IMOp3kTd9PO2h7lOoXBsT8DI
ztJqYSoX50cMu9TrI41tzN14COygefXdJD62Zc8BvglIZq5t0BHG3feMrbJUzqV8LpfMSOMLRuvH
tawu/V1q+duyD/zdTMLhuQXTbA6cvbYRrqWXwER3N+l0/1Uuru4b+6IpzV30qy9MScH3Ta2eJEQG
2iq8xP1MlX4Ji+PCPnVZ+x/0E/ZBZ6pvclECTtYY9WaAKNw5206Kfxwp291l1K8s7+xoSb9ZZ7Qp
4DKk2dHVqxLtbZgg4Q5Ft48DPb5GsfZJ9mQr5fo3trV08l66OVncnP4VZ3WWuwfvUW3UwiN9o7tj
tauVVN+uCn8A8BjpdOf9AbQuMDs9V6bnPjuLunIdhZzzZ3PYWktT+mTUdcO/oAiiX/6rn8Qd/J/Y
20oAiy3lDXW8o6qhcU7Ny3uuNOllqNWWI3ibvNkJEoBj2c3f1Snc5cXo/8fLpk+ellvPQz8ZWzm4
ycZQB1q2i80eAXMVaOk6cA4pz75MlXfTAJyQoPKsk9kO5h3XNW83uXn/KaXgvBnREPlTQ7MD4C52
DGj5HKmyN987RcfDu8vGj0oXYTtdQyw0Y6vBrDCc0fNh2xWjoiNIW6vkr4k2wyOVgNQ+8rNIiGxB
8IxUCECZD2fdL9X84qpGt3U1tl4duoD5BQsr1tqBCro6vksjZIW6DU3kbKqMVA5KSnoLyBz32bzs
Ww4Xud9tszYGkLR0jhUMy5263tZD4VzlIp3wLE5+FSkn6Xo8TW4fEx+3AQkxPZqfbESP6s1vD7My
7Em7Max3+pKFRUyk3wasZHtJxUqf3EUZtqH6OG5byd0+UrZ1+qce6+gWWt2wd8Zm+up2AWptYf4n
60OwLVM3fQH9l1z/S8TopMFWT8b0ZSFdXn19trd61eb3EcGFl7pOFRY1IwA9RVMu6tg1nJiMNz2K
zUeX9M+9v9E1j3zzr36S7uMGhkR3koiqSO56stilLSKpY/JkqUPyEEuVHrm46WxvKqXWDjafRW+H
mJlxpHRTbuY8H71dm41/PA49MYKVsGJKdlgmd1IAUYL/0rb7yd8/NiQdR7hd0vqfJpaDx9KCLX2Z
7R6rTOahsjd2P0IVM+4ewYONprK/BGp05qtrXNgf1cZOzum8087q0qcpc6Bt1qyATjBvLuOyHvZn
CVlmyFMiI6uMRx7h15PXY/8/n/T4EYYCi1TnRxdlhq89q74OMgfVlzC9GwPOh8jGNY9VH47TRa16
63OI1vdR7Tv96PVp9KV3knM3uRjX6NWr4dv6PUqy90dysh/0e2zEv7Vy1sGJqt7J8IIejm+FLmZs
hs1exexzU+s2/ICkNKrblD8/cA+jY239aGZbKT5oKe+LRxv7KQyoul/jD0wEWjE/4wUxAeGpePH1
u2uYi5KtXOV8LMdlM8y9I7KSH6Wr6+p5T3kk50+CDFgE6BTNCioL8g9Z+6QpkAvpQ8MYm55fGA2r
tY2N9Mk/YJ3rNB02UOIUOONwdWlxkDsmaTQc5IwIMv6PbHYBwPOLvQWl95pNKRjlBzKj0Dlm10AP
hI9QkfY8QQRcOH2AxrRZ0++gil+HpSVdk/IjcH3lTRq85MEmzUX5oD+kYWLuwjpLjspiGVFr/c2d
Y9L3aDj9tkAg+GM9xXgeyzqwLhyBh8WVPfAW+9dA27zFyHsNrDtvhZnar6NrvoROH73Twh3Pn0il
tF70bhcWC3DeuLdFle1LhlVdFL1XSqPdolanTrbM6aMWGkMUqCcZpaTPysmT/fLjo47WOoOZPDnN
O5ayyhHnZe2jZfRfgbJlf/I1+WMAKPJxhuJ6wshsRv25+5YvOzDNT4vN2HL6lg1ZRxUmcTTzDRCY
87GbSPQvuzbLh7WdRO5XmRPxnrkMztw8dm16FYZHo/Xcx66NzBpSVKVennn9Bmz/OrhWKNHxoQZh
0A3sC8aAFGa7YBWyKE/uaEl+7peWnyJEpCcpisVKvuyNqmNkFuGrDKbIlG2Koq5v0kxIh28HbFZP
8iDDUYbFygImWl5gv5uCCpHXoc52exOMDj4Mv16ukNfUg+JSTVrfokYV1reI/30QWebL2u8ULjXW
xnqSLnlLN73h7Fjji6dwrr5lcW4cwR0UT2yDkoQzL7rPo25+kQhf9p3iAT9yUNyxq3K2YZ9+8zkc
HH0ZkEC59AnH3iB2viBbhpLV4wkSE4TFt9BJG1LCGXDmIIPsr5tTfq58wOrgXZdDm2/mrwM0Sexq
l3PiaKavNcgdtvOU1F2PorRXuVcUN/GdbxaP2MctgIFyr4wjM7qgwIKLSycWsmvMpGPF7ESsXW6f
XmtXnZ/RLPeOXpZlp6JJ64+eM31DADT7MzTm93pqcTcGdb8AB34LEJkaBDPf/TTN3wYvS/a5YyLu
vFzkboLTyVtPi8InGIXxlPU3yFUBSrg/qB+Qic7Hdy1Xqr3rgxc1NT4/hVMmO0VL9W8ezICy1OIf
OLOD8PRK7ZXkQHK2CxVZ0FwpySQof+le579EPshCzwk+B6hqfQBynN6sFgFSNdZRxOPUmmCH2SDf
xPtrsMYLhcC79OGIg9Psr4vTDbeoq7Aj/dUlYa2nNDuvQGBSBgxkeiBTHG2zqzA8yJM/0+hbj+rx
D61avmWjH39QNGoUARLPZ43yxwsKyBgaueCsK7t/wvGh/ADj/uwtL40csfGzjoLATpqk3WtM53z9
Ks2q/xbH/fQ5R+PgyecWDhqTIBmgvo1w+1GicKn6Yhu99hImNhsIZ/7iL+Kriq90KOVwR8Whf9wh
/PBlUF3jIP2WKLWuIR4K+OVGKab+moVDcu0ivA+DrDxVIp6oqIa1gSH+j3ZOWmEX9UCPu8GE5t97
2kYwnaERzlfLWtDwCzx0bQo8VIJltMoCg31O9En47TEivTHbNY60kMqTAXFAvyD3LoNyCf+OkJaJ
URS+CerPiDBtu1MyxsCPgvm7m1TD1bGt5k0Je/OuRtaxU9P2TbqAAtSHqrTb3dq3TCo7e9c3X/RF
+rY3u6+kcNIXiP32x6zJsapHAjdVcrwNEWffKq1pfDFhzu31cIQhGWrOMS7G5sA3s0BJpg0PmooV
18NOJoCuge710rtkJkAgEySG0HIXwzOwkaU+1jHOIiNeip+R/5mPOPoOe2kWyyu5yqz2LE27Au+A
wdR0fwS70yYkG/4R1kP0NnXKRfP74EvNCeTG68vaeP580qr+T99IFPSl4T92k6fulMLzj0J47JUI
VS1pLnRIaY6zZmxmXcWV5FpW6du64ZI7xDVR4B6s+SAbOFN8c9aRiNQBtXGKOWkd5oeuyLUrJgzz
HAzfbN8f97xV2ksRo0DipdFfslkzDeT41ChwXzGrja4YU8T7vGejXqN+7ZJ1UGP1c2dl2l3B5JWa
mWd8sSnJHwc3p24noJkyQZ57GvybNJlk96V7iPwGqsByIlNCxbjHqB9Jaz2k+YvbcWGxZXr0LYW1
WBthjVBB9JH2O9uBxVou4I4h2ZkICT/IAban5FvdDsJzV30rsbI6lkj1Pylq7c8o1HNLvrzd9nWf
7rvEUJCjp08vDBTMS+p+JzQGvvxsLiNrjOIkezvrhiv2TcHBdYIeulqHOL9XkumUW5UUFjBsLv0y
8t/6ho6KQ2pOb/+KLeUp0ulnt7KqXaD5+IUjekxZZFLJrmdxcrN1XHRi/YJFMQxIq8L9o3esW6wn
+UuZD5sqH6a7tFLpUgp9b1tlsJO+1puWLFLPUtiRty2aoLqOkqhd29KZBDO/k9w+gqLa2PJ2aYHB
MyfQoPxsQBb+fIZ0VsmhyqbxuewcZVMWTfZbBVXXk+pGSeYix3I5h5NIGxAGdbyNLPYYUOX4Ft3W
xVu612YXdPkuQKtquw481vsQ4aW/wc2emUf7rlLHfwPKowWIvl4eoPMHylzw50ld8oFYJoL1NXPq
Zn0Y71MO2E6xcQZrQqovifa/b1hl19on4CDr1I320lwvDhokitP7VxXFAWeTJbl1Ucv4bQ6T+glx
fM66KJNzwh1fPK39oU2Oe141zVsFDerUwQZUwsDoTy9JYzpIdP+cOQ92fzaBeXlHrXCTr4FdkDCc
o2KfBGxjHD/8kmeudgRCYB/9wTE/K356EeRixgZsC+gBUXh7TO7TiMmDCJKoSXJm4zvvlTBOjm7c
t9fOmNVtOznje9iw0YWUN1wHRe/fEQ62lOIj+tDHUo+GF2+E/7pQaxOFzGo+gBsWPu7saS9DkRdv
i0cES3U68z7Ej/Kz4rXfESRrj6ge1EcRur2Zdjf8YS+detXURxG5/Sqd2YgMfOXDr9UGq32CEa3A
lAPrgDRSw+YXgE84tvUnu1UPD9ADwqTHQY2MR7PKi6vT1fEH+DePGkLGqQfNLfMiFYPYrvxX576W
F8bG7C9sMWJw06zCW5gHeIsVbr2X+MYwRzzpxVYhogKEsLJ9mUn4rgVSuVvPg1JIlWa1pHhC7BYF
I7b+SJ2P3A5wkQqqmcqHDCz4MH8BikkXaX7t2QrC3TpJIGbyoB6V350uQNfE5UxUhUOTfMZaO3iD
8vFYu8N5OsTgBZ9l2a4rozs6QeBtH2v6stjH/0uE7ASqsUhvbBpuD7hxjj936U0v3aSnb1OSvUq3
TQXp2GKYchgKNC8W9vpOBDymxQMYqovRIdPex4BKpGdehE2UBt1l6ctYvHNXU5+SYPwcLGRN14+i
fV5l+lkFuvne9U9zB9WzVsLuVGKTepBmYfW3Ksmjj/qEsYaXWbCYl9kdaGA4L2p979hFvS1PLcOv
ed1mWKLzij6USl2e2sBhfwnb7yjeQZ3Tq/guIk8lTXMsyle9RS++dOBuAzN6cxGUvouzUGu110HI
JFgZGsiLo6dte+54LmIOiZbO0pvqU7qvlib6HNNV7+J6I6NapcZvJYczGZRLHSOrw8n9WVp8EMDT
Ipylz4Z269p0uqaOb9zdqiTlFlawr4r4L+my9Bk0gi0DVvYVJ67wPKExj9aw8jEIoqL6BI+72vrH
siunPwBfV8ehM7ujkRjdH/4xYBX9g1pWdZxV5O6kl4RW0P9nxnPXLh2vORRt5LzC5sWn0q+Dlzgt
ypMVFcAKVf78HWeNG8pObOHHJDg0jQpfcBno7Wa4yR2AAzgH0n7cVnZ9SR09Ptv6EGCCvcxe56Bq
YWSLWu4Qxs6r2hk/BFHjJH6+cd0AUTK3zq+8Z4O9YHAs92C4Q/EN8LS2jy2juDQASC+9hQUwlsY4
jS4A8i7mFBJV9fex1UeISqn/PJmjefaRoT7CmjE+SGzZ3f0OPyNftVDWTTL3pmU2dlHZsEVGerxZ
6FbcjOViz9jOHhrXbzdA+4DmtFbY3FMPJxItZHvTW/3Yo2EBMU318E9R5lS/sWe3kVxQQAI4zZUN
PqYRMmCUU3O1lotfG5eI/OQx8sl+bV2/jq+FMmsu1hvcWn7YooVZJ/Wp6VFoxdPrSo4acRu5tby0
Y/Ga6/ZMKfS37L2hOR1+l/rmkcZPFs+eUCvJ6Mvtr+F/W/VIO4WzmAUzEmSeGZ6AQ7xnhlUhqv33
hVNuM26kPXmUbdOeio3V/x6C0WD9mFG1U7Z1Y/aWv01bnwUHKztk1BE6J0W/LQYQjAgcQHCjwhzL
TIqzgGw6ySynXpafJFA6/QU+/IDoLNGq6uZnY8lUy6hchqHLTzXyMRsZ0EPrXAP0vkyq2t+H5eIG
RkxGvfT2KQIe93VA7vywuCQNp1UZDEMFe50lrFUV+2opaDAsLemXeGl2GmvUHCBCJU0ZcKuQr2UI
za8G8fYMx/8zWsco7TV1+CwX6c8tyNElWvZg5f45oKrFyUpKLPeWAQmWOyMus7uV33P8Q8zHoPQ7
U36C74lRTmqc/pXHlSNE2qnvKRWJk7Tksp45umB6x5LFPY4lGYSPphdl20cmBa+yV7dxkl0wW9Fd
Scrglrh+uSclNr/zNb+4jR/90DqOTIBFi48UUTHZiZsYv/JJf+28Ud9ICCKgZGG0+Zs8jURsvW1n
vzgWgaPtUF9SPmlzjAtm08U/qtDaQo2mQtMCo8J7zfhmZoDgK9tQPqA5gSN6UU8kRFTjrIweS2Np
ZM+pWswLfPEchOz34lxzr0IJaSeBCka/Nzu3BoaynNUkGBrf78251sZNlVr9BWksbRtY8MSwMNkK
WwXgIecbqws/2n4QHQNgMBdeD9FFD6guTmNGOajrrpaNWZqxXOTO1frsms4c8vNkuFdd/7NfBuvO
SA+1Su1CmuuozA80dAMaatGHdXR9yq8fWHPc7NiXf7Bt5M4bp+3OySLxUteoWCTDl4xl/Op3jb2V
bot3BXsIr36CEWx9BG5ytBYJGG9EHR0gOKiuZbabIovfquFbU6F1YTp4eTlLmFUgluBO4bPkQyS5
sWZG/g99EpLrs3J2ShtFY1IpjzzJ0L2Gc6xRSYNGYjV8oIvxQkVnsYeN2TOyB0gP/0om64W7TdJO
e1r78xSRvaU6KTv4wFIOFO+qy5zEXbVzk9o5FaH71CcpIHP4qPCi6oUXlXfoKVppOR4ekbplo2E3
IoGBWub0UtntK8mc9irULrnkeZ7sdXzkdivnixpydjN9tGOWSQ+iV8FUc5kqfetUDd/5XZzwDuB8
9nOajK5xy09t1fJUIjlzFU5d6YdI08ZJ+STN+ldTiEeJl/wcleZvowtnWJTd17kSrGZ28SQspTU4
0cpuP6sTv93iU+eyJVb6cO8tZnTW7rdGeMRDAJNKN6ZER+KB43tiatf1Mjeh/nuTfwUIgV8xWUHK
CCvSP2cZUOc+2uVN5UAIVKlRvIb66F9MGMw7dECmP+JgeFI7hKabuK6PclT918lVDr/hgmSSUbnY
TZbu29ZDde3XQC9H5bUtgTK5rQ0kYkDbIlSJ6EC9eH5goeKfOETAHaEl/WIAIs01ojfa12kE87BZ
ByROmXX/1Fvj62/mIRJSTZiHhalzJhv0UdDq9oJbZ7nji9EkLYk4mmRssUJzqo/SkgvSjJRGZkwb
ZVZbtOHT8ow1Qp6BLsjPZ0jE8oz1p6zPWH/K8gzIKc51Ks3/qLkWfPRS95MNCOIJh5LwY1RBsJ/6
uTrIYARW9qrpyFnIqPQpIDULahtv0uVxyt3OaTSf+2V+jfodGTNguTJahUXzUi0GPMugTIcbcmws
6IELSxvnYd/Kw7+QiaDuhJ3mZzXWTIrUrXovlKnk2OVNgIzK+ZkvI5VYL9O+xPP81SNleDGRAqm+
NwEkw5Rqt+F8cQuT9BZmsX9UBlX8eUpw/ETztJ1j1MTmAake+h3Fpz9tMBZHFoSPNJoBmuHnB8GE
pTG8T0PTcHETjBl5sH+0Zdy1B28r2DIzD95C04l3oFmwCPGrbLxMZfBq+gVfnD7qecWV/gu/g/pp
cFJOyrVtbNOmjr7bnsV7v7e/KNh6HdOhK05ZbIWfOck+SUALuH/LSRgrjFGbnkw9ODstDBWX/6an
LsQsA3EsZ5+6Xv3Zjecvw9Q6PzrDPsdm0Xx1lG7a+UuoZmfzdcKOeg0VrdB/hrJkRpeO3EfBh/Lm
Fm25V/1Sex8gQSRaG/9wHSOAddzlHxGfG46uP0dnWEbmKwgdlJCWkDJxN2nojN/y2UrZ/gzhnY1g
SK7ovTHzfEsdB7Ce1Rd/KE3oXRHrHt8y1S2fwkp5tlj536RLwY5hVzp2dPh7Qr4Hgqc+yyjIRaRl
CuDnRa/mnOBGS9lQfTVOMmwads7549tjquJpIcgqV9nKYNCiqdJQoz6gsh+dulnPQBVo8XNT97wT
krRXb22DgvbSh/lDbz6GVQyOSR7kWOo1kcK7kI9waPTmsUdU9GdMlKkqu72Kj9Q6UX6M0iPNoXjF
KUSY7uaqKnRhMkxne0qQLR80zuVLdilpzXJX5XjRK/6COsxV9qsu8HK/CvJnv8TMJvaK9gXFp5Cv
i9edpTnBZnpBJEc/ouoK+FqaS5wMJPguKnBpcJVawpb+QI3Qpc1gnsSuCyFR5QN0yx3rIhMecX0D
urHJXcD1feelh2py/Yumzv6lQxUKFvzSRjf9aUjrht3Jr77IqH4GSrTE/TZcUTlU9jK0XgrfUK2t
1yT58gVK4eRE7OzLxFFxYdQt92IHep/cQphkPh/yIy97bFBJYZCIYKHfTnoMtVwxnCe5izTbR4Vp
/rD2pyausFSUW+epxTFvk6XZeLST3Jh38dKpadNjirR+GxgUN9xYnj8cZUSeOHSchOyCOjbJsxhh
lG1WjB1epBjfP3rS3BgebSAeudPh1spYKtEyJpceCCNjMm/tdeeu5Lzo7Vs3RfBUsSiyYlv61ipV
gDDQwShgJAGcQz7YD5QIlvLSVtT+Q1mP9k1iVRSGrsXofGtChD+2HDQmcKNNe4yHnWRyJH+Dd5V7
NOwEi8xFtbWckR/coAjyPLVde5WQdsn9WF3rHrM8VH+Tc5WnLLFtmf6MhcR+5XfxnsY2aTaGbicX
+cfo1qDdqeSc48ZX36RrsGCcseqYsAv51QY0Ut5Ma9wldokt1NIVOABKXCCtm3UWZdg/G/NH3s4U
cPTUf62b8N1rJ/UryQ1/Zw02KmZTV7xn8aeiD7SvfaPxTm0gJ2GApH0lyYHYYlp9zMdyvmGU3G5l
tm8U1Engyt3ztHseXdQYMLsVWVJytXwwA8e9cIRWNtrCbYFG+bMpnj9rU0bXYDEIciL8eNJ6hoxZ
zsYxS1uV0nQH4hvu2DfFbPashP5/lHhC3HzO38sgQDRkSKm+Jb11HlFJ2RYzQImZs8qlx5b7KUrg
GQe95Xy006LZJLoX/0AyYOOYhflXHGsvzqBUX3PN07ZVFygQqhz16Hho4ztWAx/fCboLK59yDlKz
/fddAl7v0teBcv7/x7FdKg4DMlM4R2r1KyrIsPu+jwLqbHEBphGW5fjEft9gxx80loF4FUrFYL4u
j6LX49q07q3Dfu83PJP1i/2kJf6tXGasB9oHHmoZSFlxDl7qLf9bfhl+grd4CPHq/SsNMfeiwv3N
Qpt421td9dYWkX1QQ6u5QpbNb3mlZAeN3NaH2XetjWqSYVqmO2Cf91Sc8oNqQ/r4gcPnm40fRTF7
1tnO/QlCH80UgctNSiHgzu6uRlZ7wRcvVbL1og3dh6DFeli6ytT0D5lnulsnAOVhAeV7bMrXpmz3
pVklYfQksgNr87dRitBPsvuX0b5Q//rJhW0chXq3k3n+PndN7+Kk0FhOcpsu7WEa0aCQWz+L3Z9R
Abo5l6TksBQb8+uAGUkOaZu+wQr9C6AN+1AMwwdnmBFvWC7mmLDJl1vVdH92rsPSNyjGV71sdYw8
/p7W2hEsfTNIx9eaXckFHRA8tLy5vY5Jaz9XSgoFfLSyPyOHQ4JamXfP0b8Dw9WeXVNBAtKFdGZD
TrQBs9I5DBzdgsR2D/VY6s/SJxdrDu6uzZncqkq+N/Wo6HfbfpWo9lcoSsQQh835j3W2DLaWQ3mx
st+KDqPoX7CvpMVDJU9aLMAXuJk0l4gMi8G2QPwGnhYI0OUip83HwdNPcwppfXyQvjUkL6mMbdY2
0tDwvWDy7CWwQgSbEvHkIQnmg4t008K86CpMQzcvsv2Q+DWy8km8X50TwY54z/08X/IyV67oCkHI
iT2OJaYWmNAsef3+J8PBaRAMd+iXZbUZFvi2XH5r/3YrQ06hF5dxkX0age14w7ArTD/+vvhI9ArQ
FMsFT4n1QQUrNWnOmPPlx1HTtY9m3/+QCMeBEYRY/HsOImWfl4VO5jPv7o6mKVtNZ6uvWArANCfN
t3Dcyhvk9vqLnSwOTzC0jEG7xBl/CWn+v1ERNIJ3pFJ/RkWLlKxEUZerbmCO5VnS7Q+WdsFtJERQ
n0evUVX3kkJjOyfREL8pAKywOtDC724OAMemus4eNZovKIi0+z5prW/1JzVIou+GkSAPrBvuxZx3
dcRpH/ottDgn7uDrLcw7uURKCzE7Vbz92keODYbeEi19SPSCS5TAuE99fOET5zgW/qf/Vds871Wg
3j78w1XXXO4Qcg2eHgrpUYVmjMTEC6qoG4L6aiCbjrhTagzAhMhPhwfs3uPF7ov8tClZaukIJY0d
leDYrZgNsYoiwrWVjHWyJK8fExxdg1Ib6zow6irXb4gIHpW+U09arU9Aapd0OQJR5Mg7UGdoJdVo
NNaWfYJdxv5mnN5ZiOLzjLoklrEIFHqLD3rU5ukdPdjxPjYeOQqjP4YD8veiGSKSIGvfqlXSWv7P
OAmR4DVO+iRY+iYOCWT/FrDYGrM+f31WPNjjtsxanWIi+kVCDBMO2Zxo8a7NoWhL838oO6/luJFt
Tb/Kjn09iIE3E3PmonzRO5HdukGoKTW893j6+bDAVrF19nTE3EDIlZlQkUQBmWv9RjpW8lilq+pt
9MdlqFn52Wa0guzQTWx3oX3F9rWLEQc+tVa7t4EIX0tMzuSg4pfVHOTUiDS+fpfhgZ4X9Ua6NC9M
u0VS7QfLlOoQLpVzOSRSKZdTROiYPi2abiA+X3hpVMdfx9SNz5jLdDmTKXL2c956WTYBH/+Nk43v
xcirg10g96/cyohiOVcL/kBucQmtvc6Kul1ufBgUzlUG8Wm979d+vlgNWXj8ahyjba77ngTA59PR
Nh7LyMuPOppB1zLGCLNCv5FTLbSzq2CMZhYbk1N7/FbCDE/XXg9vhqhFXefnmcs6WIFKd/4lHsuM
y7jL3Njjvq2GJZX48yqXcUpAzhE5lr+JVeQzUiCLeIWaNl10iBXHO+iN8lT8FLT4pHWBXhTD2QiO
217ekCHfiN2vDJ0Og6hrct8rN0cIOokALzsNv4wBwOtegi52FPsP9Xao6+W2UaAZtEGfn6RQiVqh
dQyxoMYijzrnUEzpLYnIP6w561+C0o9f2BNKlxyUSnvzhtm8lZZcK/KVF9XVjH3Xx8qbXRXbGKT5
V1jT8WHEc3aXgsfEiEI/Qja1NtGy6QzjGUxvzG6Uh5Z6J7F+2ZIqICF24bIbjWQ3Oi+70YzdaIJg
L46Zy2a37LQO8CyjZd7089Ieb3AsCayzPmrmvRz4AexN2ffcKEvM0Srzfm4D697zzb3pVWgQ/Byb
IrNx3Zrj9SUkZ0ZKCszpu3orTSAyJcZZVr+DhQdEEsSXvkUHbtqhyTPeyqGNAwvrWa1nR6xHG5GD
p0rdnwyAyWQEsKXrM7xqY3ucztKMTe9t7LLgIXLi5lUprsLFna52sw7knVNFX203IteYoc08JRRz
e6MH0+51rNTM1uF9y2Gq4z+HKDWupCXxcvK2Se6yi1smoQbo3JFx2DeW1eInpsNeCbUCWbNlukyg
ZjweIh3ZRZnhtj1FyyS02PqnfVid6xx9sM0Yw8qUw9o24JNbCgxyIJV5upOe9TSZw4IVdmUerCr8
nmAsySZliUUMOphlrvPWQlsCEMCSbxW110C3ql0TI552iV3cDkQfVoZUy5DZzrjH3PEpJHt2Fbuw
UEXSG1ziF3Aq6XNQzOFNhokhUo7oc/+Mpw4yW/8hjspWeBO2yV05BqiqOZB1O1ffixjsRSC2wZB2
4PdGCRbTcWyOS957Cgj44HgZKbN9FuE7yAMuuSCVvbRwMj1wk3q7NXO+N8wEYysaPbANqFik5h8S
E52eXkR+ah9srznpN3Zd6bu4nMwrbATei8Arv4VWuZ7Ef5387FpO8AKrvklEt/KvlvO19IfbdkEo
pnXdPiwtQTPmf2v97MugZ259fk/nFahg5OOfCur4+JAuyl5FjBrtFJu/CZYhcm08NvOTqC3GOpKL
QGu6emGQY797P/wUV/wrLGNktAwg3S+jx2Egf/rfLyAjmxF8glPkf9bJzMrVhILommV6UvsSFw5t
mq7lzMSIFvssGYPbRKpsJdzkiXkqBgW6CsN1JpMpSXFbxW7v44KfJsqgy+FydYlBsEOMNPtt8tv6
KkINdCfFtDbSARlWSGh3eDQ+62p5K/FwzBQwQknILULNzTScm8ZHCJ/df39X2yN1/CWeBH29M+aq
vUIoWfntuwSNkE9MkfuIMnwMcZGFLWtprCws9iELqOWt0L9IOJ+ghCTQn9efVz7o+oPJ6fprufwg
669GQ7h/6xj8QDKoR5lpr1VNvsmGaGg382DWN0bcuNrB8KovylSrRzeMmpu0ZHdio5zPOv+ACor1
bFiG9awanrMBPWOdMXQ2n6cagnru2OVWetsIgkNX7kno2169RZAKAfCbCYHxG83yza3vN9a2NlRU
g392XJppHszNBmeV+eQE2lWgBIW9LfMpuP6nUxfRfNDMQ1xswPnPV3O3l5C9xOVMLiFnlY7wKRqd
SAPNaHJ/8F+a6ACCTrmRSqNUICOjt89oiWO4PbDFko7ecJGdDEpjvwaLJH4wyxZDW9C41Q6F3k0e
Y8SNT9OMFIa5CRFuvo/n8Q9+9ODcjGl6Xy0Hi6/SvabW6ClYgbuXptNaYLULfEz2CWA+ChUONeAp
NnAFNv33XyZTVrDB5KD3mADg30ivXKYava18AgmRsjmjZ6HeGJ4eXhuFvdhYaA/9WGj+xvXNXaf4
4V0rzTSf022ZlOmxyHz1wUQE8QEJKXy2C3Z+/TJPJqe5698hp/MRkrll2X5LnaG8kmFycMl/7OGR
aLtLjHrq+ilAySycKe91bGq0ej0jP8ZL1aZGNyEtv0oUw5WfUcPWi6+Jiq6vRLsyWsbOeq885nlf
b5oCgZdmHPSvZV/ftk4AlqFAuB832exHH4FCAIXqv+Yd5vBx7Cr3kd17eN119VVYq86No9fgLnAe
eJYrmQ0ryrRPqyYCMQuSOlxKJgk2NQdTcdMXtjfpYg1jfW+LeZt3s/VtUFgpeFk83jeL6G4U93+0
IxvF2tZRRDVtUHxGVD6mRYf4UYTC1VIQxHUFabdlhDR/jpCWTBoSQ901efTQYIqyPhpKxX812zl7
5Os3PEZJuD4a9BZvhDpSrYNslMfSfjUxEH+MgIf+MgrlKgv3I9wXsjhlNbY8y8MseNKSvEGrhZaE
jOWxTvHkqev9+lM861HAagbMBobFVHCaAnvYDXY33qIvPN56GRqueWST8ERxco/L0BhisOc8doFR
rPuTywbk04Ykzixck2Qzsp5myWLWQll74yVYVk9w3x9ql7ydCoFuLzKiZtKTQeZdu+iMmri1I5IQ
zkccVMd9bmjWaVi0uuPxmzaOxlvkzsaV3WsFACj85EKbd4ibtCUFRM15jEwAPoufXJtYoAQG5cWw
wVcY5IkeE31R8nFJAWpZ4D+q/Mir7mmKQpE/f0d04WNk7KUfI1EWAr5qknUUzAkOFW6rfm/mnU66
4XblPawUB+11sJv8Fi81mBHChFj5D9pr6Ec5Lig45CG6dyuYAtX8GhdOde+yl/A3pVvxnmC9dVwh
CkoXWOCtlrzdqlUbx8oRuU9QGJ6d3gh7CTw+7lQkL54iM9XOmT3MBxhl2RvJmhu7tNhzSkocVQPy
gkXxlkEovoHQoT5xIxQ3feG8BUKIx4zF2iKP0Byl17bU+em7nMqBhG0Fgipxtn2TULpI1OqNNA1M
yFq5iU0AF5tkmPMtrj3z3lOS4q73Omc7qP0irEGtNyeR8wDbMbzTDDPaytovaeePDp1qx93A2nlr
1maEKeyiJ1tUqO/nvvZMpabcIEPtfG8Hkv5F2v6hwKDb9lFGBTIIzXOhzcUxYq23g5U577R8GK5N
dSx38ngxk+pRDwznWeIt+xuSPhScf8bBWN6iLFa/u2aav5VFr+Tn1qFI5ahtfgtYGuG0Rc6PTFx+
O9bgwKRs0E8bC+GYO4Ai/rXC8lZwXL/CvZbOwIV1vhBhLkivaPDKKxQlMhSu9sPCrVIbSrJG7pUY
oebxaSxT+9QYDbxgpOfQkKHW81z7JfJew6jdOa5t35YGpVGlhfyLEePR6oruDTuL/lijgbTcO82r
YwBpLeb8AdzBsOmntNjBbTeBqtvam1a9N7OKVp3XWKcsGCeqeDQNNJVIGLuPxSIiVft9tdHGCDD4
MruJECayoMJ8kHYjSChQVLrTmmVVrfyjvZJ+eXx/tD+N1w21O+nZYGzHtpwQhIzBYgBJ3/U62nNO
VwSHxKntw4Th5qsRa5QheBOfpZccQ4Jye27dSq8TmyejT8qnbHBshLZPMgjSlfOgVdW9tAw7msBU
h1T9lutnfU2ONUV7N4cX0VlOh22Dlz2r7wBU++d+OZg58pY6OlVHafa1O4PMLr5KS6a4TfTmmGqA
ixrjgTD1xxiZxV1UeMYJ9y+qoEsdrjIK6BNJWG2lXicxqcMNng1kAY34S1xRQu2wpEBXW0YZK715
AvB2GSuhPPXB3FYTm39+51uQ81+qfJwwZgXPgMdwvDbtCE8oKgcjiPzcv7PK5lVKEFQo/TtXKV+l
XOGGnid9Uq2wlpEOIwV99B/mLVeRkX4BcdWiPnaI1Owoy0dZNPoKivWOHcY3sswM/TA4evk47qSX
VWn6MBtvg46l8CKkLIcSWetbXxuOl4SfjR6fhNZ8H14QHlbm/dGvPRRskiI9pXrx5i/MtDQ0h1Pf
jjEoSHhrVgiEvAm1mswnTQiye7OJ+pfcjPoHC0uJKvqdxY//wx1+JEA3vmcKbkvhbJXP2OEZhwgc
+zUbIJTeAmtxrkibV98u3714mnduYDdbZMEL4Ku4t8a6Zh8dEZ0BP/63tvSnS3+X6nyFK+gif9Ff
57ovNkLIq8KuecJDhadPOd1KqFYK5BVj/VkIfHIIlsoraUh0YRee33r4/5xUhhQbR2HjquG9V8x8
nCx29nHTuWdX9A70zm13HwzdHhD3wYk9dndFWwFcmZQvFhxqyf/arm2eUdWZds3EmgUzhmh+rUPQ
gSmJoZ3In4g83Sq81087arS4LduGdYRJ/2ybhXMbRR58m+UM3hSHiod/WLbT/pcOGTJQZ8G/ydlJ
K89wqUtHRELSybT3IfJseyFQiL+wZx4QHGlA+MC30Ert1FAuvNIwTJs2F4jYmPtnLyijKwF9zdIr
pwIlIw0AuH/8W+96haVH5smlBidW9ya2r6z2HV5SqgKW36n6TL8x+veRlzsi8mQ+WVmwmDfkdEmU
tlqBFCCbjAbQprZpAujhWT/pu/VmkvboGfquAMCtHi/96800JP3dKniRjR7cEw0hj6Bvlet41tRD
l5jBk4r3KFxco/l9MNynWFSj+f0lhaX+6Tv97yrSxL+lYQ6/u46CxxT7vOM4OMNptPT3eeyeW0FS
NXaDuQjN9Xtoxbp13enDc1Qq27nVVx2BFQ868vva8Lfk2Sr7LFeJozuca9cN1xpLEyxbWO3UCIwb
gC+D5mUYR/Wt2/H8NN4o1ul4ZuQdkBLPeMMEVz1ERmMcpLd2sdkyQwvYiNWB0TZLNBU6L0I5zsRu
YLGbNrUpvLZbnGPlry+xvo7jjWEDk5emoTofQ6QpB7nKESjxcNJmNVGPdWh/nb2x+EC98pNo5L+S
bZVk465KEbJCo7oNjkICl8Ol5xKTs0Eo4nKqdRgkIHYMjSnSrvTBOcchXCzHNX7oinqTVHbwPU+A
wMDgBGmW/NGniv7VrnI0Bvo8+b0OoMLPLagxrQFqBGMsfg18pPxGEtsvQ6l7W7tLoWrqLDfSlB3V
HPJYzMrxTvOs7I4CGOXXOjC/pb17TLMFzQcRP+pq9VvvsS7Xs8Z+Arg0Hio+8HUx8Yy3a0rCYnnW
Kl1yVvTxJHpkEpJDtrgHXUzR1rGLmZCMG0wjO/dpchJNMwlVyvQaDm4Pdabrnyeosl2C7bS3WDtC
eEr2fuiDEliaMMrj+zTsr3zKCAhvgZqmlKyQO83s/hk9v/rsa0tReblSSRaEfaKxuHwAedV+Al0v
kNegcvRqE4PBO5hu/vsF9ipnn8Yl3Fct4hvzKxkTY9nheaEDiFQJH2VLl/TI5cFX43ZYdoQS0xGu
1N05fJQQNyoSgxmvPumcEFS/gWD7iqRq/hI5+UzaCd58H/G+cnXcbCfWLMKHynFm2YKRqM6Gp2Yv
EfjX4zgb2U5RB+WgV3axLZTAK+B9RdoNErsHfw6CqzXmp/Vz3g/GvbMpDbNA+CezsNCwKQcuazjb
0P7Mq2IA3WjMD4Nl/ZAw1TKPp7Sjn428CF/6qjr+YkNsRRpMm2CGw7vUreWAHE5/N4YJtrjWR0ji
WRnoh6420i1//B6I2mJR45AzuhEZsNVdy1VrHGZIs21FJSywIp7idp5vOsQdqJ/DrC+L+rabneCB
p2D4UC8Hs4i8rWkBLpAOiUlvBLZeXdAdy3i5hB2oPCAMcPy/XCMp1D/GwtPOMlE6DX34giSfcdJ6
8sWFi4Of1GXWQ2Z9lmNL7MYBWOKcP434qbx2iQ2W/mftP0EZzk/rDk8Lk/mYB6O7WRHm2jhFD7m5
szEaa/ZoxCAAuYzuneb4YdlpsIEBd51bz0MT2M9R+Fvb+MOTRNJ8GEFXNMNJ+oJyyq+U0iURHoCw
XPdQYJ/nwwXykUcTt/+lLVCPT+CQtslfKToFx8sQfcRuGeub9CyGeOhAWkDRnxGzRa8mKAIs+UL1
Rvpy3xl3Uzk3R+mNXFTro3BCbhfg+ItiqdXdFGnr1HrS6k3WLFjoMTC36EjkFG8WTxabnMY5c5Mf
IboYzZ5UDoD8WLldf4cYZ+7TGW3TutBs6s8AeFIwjw9lUNZ3Maz1C5xH4io/CRw0xnqognwaSybk
01h/Mce9jJ3K8U8g3sCPkZgyiju42ONRmZSC5SEpXc3P3ptgrB5qM+6ewFHeSziq449RgnvQ5/Lz
KEO/l3BIlcJH9G4XVo2BrM/oXek+HqQsbw3wE2WzJeNdfg0a8yZLMO5r+2Fn6Er8HhbuzJcjCl+y
pHP3eBEW23pCXRI12/bJRrXxHHZes1hNNE9yGHm5suro1SOcEbxWYxdiJMrXD/GCZu9s21zrbXbM
Rjw25/kkRTepn0kNrgO4OqLfdQnPph/gj9y/yaBLvIicdK9hXrW7dPRYbf9V1KwaH0JcWbg7H1TF
FgUkDBAHPBbWMy2a7nCIfUot5HIvcenU2Ydc+9zmobk4MEhMDrELZ7Rz9D/Z23b3uQNSsbRhdZFn
ehvVfr4mPZNs8eAo36oRXVBbiTDbsJviDYacu3FSM7uR3mA2D542xY9diiantUsLP9lLimYewu9W
WPln4X8Ip2SGfXmwHM/arnekGyj2LbyNdYIMSUeclxVkizE7xkwqt33nVs4ipXBvh0BDvyme3dtp
OSPx4H7ujc1X8k3BFpN68zeUSHbid+OzVt0F9ejejFql37s+mXuhm48KxoC1lnwZXNww/Ka1DgEQ
7a3dt84ZHJ25DZTGP/oBL0heC+3NgJWyvFvlnRlF8xeU6PJbaRmL/7I2wiuU96uxuDPzCaRPDi6G
V8CzxNVkSEi/11Z47PPOeGyXg+16OQbZqn0OZt6g2yYzbxrgvrdr01POlAH9BxlrFbw8fGs4yPQC
aOfjXIbBtaWNf3wMjxY/a9KWW61r2R6Qk5r2Wo1stD8tV08VX93KJ5DZdtW/TYaOAcVSosxIkG2d
tgz2l+qk1CQvzcsQ10lIfEoPUBsqAVLvdLVG201zpS9Jtt6o3sJ0eGSNQEa6nq4w0S7/nLX2W1uO
aCBVpo8sf2IiAlYuWAX8OCO7yii/QijJc6N8guJbbcvOASXlFTfaPNQ4DZLmtVlUWcd5cn6taE9D
Ee2SgIegfKcuB7grL2wTqysJyTfVCfhtGv53iVDgQcQwqDH102ev2EiwdpTd4PmIYRkjrKt89r1T
n9a3xqKDiJxr1W/W07XbwJSy535AFWQZDoOcKl2MYnZQOuG9MYf1RlFK/Wgg4Hg/oNNnbuYJRavY
UHCPW4LrwOXMoPp7pej546fBctpYCD3OSXt7Geu4inVqXOeLQJoEwhRngbsdqDlvc4E8IfAVX0u3
HFZYkyCcLnM+waIuw9egXFOGZw3y3fxg33AQ/m7LPj4i64uC7/hdXXb5MRqXiDSRa7gbsQ+RjnVc
8tc4t5qjk6GO34ef8sAtN8utRuH8VomM7yaQxqN0xqItLKdTpKc3batuLmN/me+EWF5ZZY5b2M8L
T3F41tDZu2mcXrnHwUSeURd+WhdW46a0/PJ06WhYXRxLcAsbiXWON99Xya3c6wVsEuy8piefCq11
ZdQKTa17qnFvLo52mGs3//7X//w///t9/F/Bj+KhSHnh5//Ku+yhQLy++a9/29a//1Wu4fP3//q3
pXsu2xnH0nXUtFzT1FX63789oZDDaO1/AIoeiyjI0yuw3dneihIodC5f8iU3Khl0yZwbMHRJV+vP
I04vjZ6OLzpv7zOuYe4em/X5mxwoV7p7UhTaOc7r6cWzauR1FkqrpqUo/JfTneaDD6+HEWlcM1a/
oX76NI6dftKT2YbPNkBruEI/z7xC0O66dMjrYV++uArgE77Bmt4/2Lmq6Fj95cEN6pAHStqUkXDH
XTN0wehjF1DBANfyqAcrsTSjFLklFacIp7DiLamIGMcKDsmEPjqwsvQI3CFZY9EU3doK97+MKKrZ
vhtxPr5MAkGaneRCaYrz/D//NVz9738NQ1U9pNnJ1liuZWj8Pf7+10gTg7QLuIurNAHnM1lB/ZC6
dU3BUGt2uO2We4nJAf8I7bZs4jWEjhysrQ74tW428Y6KK/ouaTXcw6fp1wOGHDlY0YL3LsBqxF3S
cACl3GnHKRqaaN821Xd0e3cfMh+l27h3SjsG21Alu4woFvTGS5tCAxWsOWju6+VMOvSK/IDE3NwB
iNC1eOtJcJ1dWq2OYsAxtQwfKjIbxnWLmaOYMRcfG06l5V2fasbHhhO5wBjUUX0lQ2XSZDZsOsPO
uJJXIJyK5ny55Brjkmnt2Q/Skkt2xRgfpImeX3yPYtG6Z5XryiXBShvrfyOX9HTFR+ONTa/OF+j0
z39qQzV++VtrnuPwlSNNbFggx9VfvnmK4hqYjeXhKSpV7WpMXfL2De4QeooGMA4G7q4NJ/A8fkG6
TtpTl9pwY571KbbuOrPEMK/BP3eLpFW9X9tepDQ3HsJuTtT9NaZu+CuMMXq5Rl46dyHo71OtZQOZ
9MR7mbzkKzZ587sxZy+YKHlfJkTKDobS9ee5CuxHnvU8w9xOfQ/aFm5A2Pzuh1QKZzKS11jp+Ag/
NBh3zsP8jtxcO0zRu+3b3jaru/xO90ecxrnfodhYNZRCSH4m/1sSNPbGswblYU7yFFF6pD1ML31G
GjW4MiDD3ctBrUk3hHnSIE46u3BooW9JTHpHPeoOXWcE27rv28X2kHlhQTYCX7vbNZaPC/Oy1/Vz
MIz9LhmSiLd/isa1r7fkobj14aejhiMHnZxCY7OtldbsDOOtbY3XF8FrC+k8/JV5eq8XGV3KzA2L
iP3lIlaBBgYQhHi9cFpV1ZkcWIabYKyRHMTpgMe7Rhkp1sq7LMWXaEj0EtuTqrwrl1gLG53XnGv/
CNsoPq2jpcds4zff6YCFyNxlhkyTJozce2UAyCeh9SJyqhXOWetbA6KKwYUlJlfxdOO1sKOj1cfx
dT8DWBh/HnS7QNIARXmwxJTRf+mQZhi0sGgqYMXSlBmXcaatGOcM3dpf4pdmh9KZ4+Fm9p+mD/YE
aywDACkTnE6fd2GIZO2F5qXWzs5Vwuw6QI6WQrkQxBba2NLhLx2X0Eoqs24zly2k+lUpsvFbF1XW
pmnK8V4zU/O2rtx+Kx1zNt8hTp9/cay5OsdtmqAnV2bfEM6Ufgziu41WGicV0ZE7kpDtnTM6HAC/
701Q+VtraboAIkxE6ClpqwAnDlYAsnwnc9Qqvzfwyj6brqtrGxluRezIQTktl5PA2udXtX027fZh
HSTXwIsgP8DmdDcyuoe/fWJjTPafjG78XPYnR8d4r+z0m4YcM0r+rvmYGAgIadHaiMna3xpdepau
bhlk93z5KPRluJ/RlJjJ/ovSImxkaUqHuSg646WRktpmnMR0sh+42A/5ej25aKkFLNMWyM7yv8vY
IQapFrSPtTFbIJGN+bYMEJ6ygYBMZC1DRUfNoYNqh9/sjIVtXBn3va8a93JWZea8sXV3OkbI0tlA
Qej21OLQTI55s8YcJW5vUhbw0rnGhoYCBaRbYEPyH0hXY406JGLcH6T56X9JSY6MSX01Lv+xxLN5
gDfaL75sHoCdJV4WE/nAPvy+xoB33v7zK0J3vV9eETpcQQ+/NsfyODWtZbnwaXHG8153ADAbR4w/
FsRXamvpYWzMrvzNP8djNVwhw+U/mApipO1QZe+mqh4rrI1+q01eJVUxfx5Bqmf8rcwwMctrzeN5
QAG96kc02N0GLvDCypvDtttKr4hOS+/cwRS2ctX4NNhzUPTlq/Xgzkp7aKIh4k3kQgFPpnJ5xrro
x1Sj/hgvh9EAEBXj1X2SWBjVr9FQ69eja/+RQOe8QtJYf1wPqnLEgT2+k5YMlzO5jpa0dDACwR37
gVVuea0tWu+GF3b1Zo7Riq4UbXknovreTCrB9XRpBykMmv/Yg0qjN+ufByzj5crzcnmZJE05k5g0
O9aee98PsKz5+T+glMF79tN/9v+6lqUPj5QQ1OPleuunWyZ8/vCXn6MI8+bUGtr15WOtUy5D5HOl
WXzWMyB+sWf7t2yTjM2oOdnvLl50W9g2wzWIROd18kCSs7BHXWYaD9pCTRGVpU/aS6vqEk84FIKX
Ld7lgKyfsZ0st2LPD5FFOi6XGD3UKQ6/9Fh9g/9mFzjbDn7/g90b76ha+OdJL3F9gwRTY5Slq1tH
WVzgZjMlH5W1G2T/+qJ1fyMnUp6mWB0PKFYh3NX/SDrFWcPukOQ7u7L9Y6YNRr+ZswQn33BUvJto
qIpDv5A/pBkvMTlbR9pl6d+0GvXCzq7Na3mzNE6FuHyoHdf3jPCNrU4HRh7p+g9/UsePnuVFI2Mi
y2i2dWch2ce662i0Dn6rRpy+2a5z7KbC/GZ7jrvF9jC4xUo3eKhissIlLqTffFimA+o3z601YomA
Vd5e4nxLg26ov1mYYO3DKrfOqWEmL4mS4Zc4B/u5pjzENnghpidY5alB14DRQCptDbp8s657NG8k
hrO6edcaPlunKVK9DY/CBnYmQemuYg+MiQcsf2Ou/4xRlxzLWvGvXaOJr5KqIDfRqzWVvrw+ADFN
HnnglztwH82XossM7CH05KudVa9gljD7GNMdNn/j9Rjij9opinZn5zr18rFgKeep+t0ay9iSbqKh
P8c8/a/brvroqJczM8dEHnIjd5+Mk6DMo5L0HkS4jlRdGNzF8Y041AYoiau+Fd7pC9cNzKxykCYw
RihKdREdZ57Xd+JcG/KmPvtx0CvPa2Je88wWSE/zIGDJMVHqXRLnzbXBlJclLsglicdN8fDPj3rN
9Zat3aeNOGkwzVYdQH2axWbAsn/Z+qlDkbJJ7/XD2FEo9oH7nbW2CagIgSiyKVp/Q8hq1/Rx+sO2
4h+J2XZfYjOElV1lCPIVqXbrgpbfKe40/Dan+R1vxO/zzHIEPcF2N1HOecOXI9qjrpqdpGk67KNC
ihvkPek1QnOX4/z3XGqD9mSCqJdw2JjVjTnYJjJ2/FXLMZvPzfQ10Dr7i+aO/UMXGYh1q+Ubxqv+
2RiQiYiXjG+olLgtpWpykt6yj9505blDMO5ZXBA15b4dh/BJIm1Volo8cmcjIJcXlFHWTnWsslMY
gPH29DQBTPrXYSzHt4ov9tFNUDUISjdeO43WHfju/GxLt0zDdQThWiNw9pVVWBtT8+a73GvMbeOG
xZdhyrJtNlvuKzkFHe3kdMaEBFxIieXOV6Ud3lWAhH8UmfrcYab6nQfHdaj60Z+g1w66OsboITiA
4ViXxZsYQN6oZq+tmtYb/DqGNxcJOiipHZz8QnlC0OosYSwVQsDLyqtqNTd93w/F0bJnVA78TDsv
sXzuSYTqCEBtrKRI2O0clVLz39EvJ/+azvEjxDLvFKPgfFJdUkVuZajoWnRIg2vIgWf/bag7ZvHG
1kxw7st42Am/jHdC6PJyaR0y0UkP249L/20oakbWS9C579Fcqzdh1k17FYDbFyU3/iy8yv5hDa84
XuTfi46MXZyq6TOUqX5TztGXMTTIfjm6d2YpmLwUFqqM0WwANzPT9KXHi+YOxPi9amLChV1oeGqU
oHwogdNtdZB3x2bsIEUow82SurqWlqOFk7Upy/7GzlrjSG3z9zRV1FfAqd8snLl/2Fh9uXVovud1
wUa77qJnM67cQ6dmzlVY4AZm2UCT8mUStlffnGUS0MJNOQ4fk4agt3dpi56wgBQSZDGRgc9v1xas
urMXznitLsCHv4/QE4ytIqV6mAxFY3Ha367gu5/NFZsXtiVMFXC+KsLe4M9LXenvikgrH02KUdqx
U/oMPlDl8N1Q7Xsf6djr3sluJJQafU0JIm2mPRgRbxt1ik2Wg4MMzh3u0DRLEckc0sbZDEodXOkd
DGoI34+ywR3c4kq1AoonS0hRIIiHPHwum18zQMetcSkJXyZpk2fu66AzdhJT23SXjAYS7k13q5q+
da8vBzmr9Nbmu9cYW/JU2mnUYEjIkyBqAzbRo4MDdFmHz64eVo9GhDrm8qyQQ2qn2s7zyLDKhMCt
ykcf8ZrLCLlGVhTWvs9gs3nai4t23VU12ljeSLNts/t+bO4bbtFu64X7rrKSF+kz7eRLh7bMnbSc
Gul8nMDOra9VD11c+ns1qLRdPrQo46IzxIuCTPt5bbf579acuA+TqcTgesz5Ou6t39e+y1zpTTEK
eLrMlxgArekefZ+NColnmlgTDwUfOYZn/NQmUXVsMXG7mmdjceGhNp1jVfo2V9ar3KAoqW/Vn5My
Q62e/BT0PZpg95WeZXd2qaDO7ZtPcsjcuNjNSs7y3OrqO61Lk9fQZUuGBcFzM1bhK9jrbkpes1BR
nwet3bJBTF7zYGofZ8zvZIIKTuDe5j0BgQ+BYUS08LovkRScETmSZkmu+bouk+/SGpcRg1VkqJBU
wXVsUTfDS/nQuqBMR1TjH8k6xlsMFZ13Kz7Ls2vMUV03aqt/ymddOcpQu7PDdWhRlO67N5+6Fga9
6TvPzSJVCGs/hBrvdkdhaeVAjwDha90qOi+9l2aGdtLnwctc9KVuU/bq13XPhj2jbvK7YfjJlkdw
cetGZf3MnvlB4oo2DvvazaFjg9X9HeNW9FLjvVoUSHKiNrWtprD+NhbKCWNu/c8KW0DcIKxvTVIp
m3ysnKfRq6eDNcb6tbMAxboR/78oSE+Rb6Un2W6Zrt/vqNZkJ9mMQTAadmM9ffSm1KJ3OSUBWOV6
sptyfBth1xpfxjxLTsrYf256S7NWXf1LYbUfvf+XsvNablvZ0vAToQo53IJglihSsmTJNyhHxEbO
Tz8fWj6W956pUzU3XegEUhSJ7l7rDx9VObfCV+aprFgcx9hl1yPImNgxDEGMKd6Sod5H9Tj/AJ/+
cw5z51PoxfYuKUsSB00DtqUnwykQS/iWjj/lSD1HVnIpyRcUKBPtvZbdf2NW9YmgHZbifdJtqrUq
2yLwuO9X/72tIi2+RBxZ2WXY+K+DwFXRi432y3rpWna9GYsJa/l2ikmg5sm9vJKFALazdeZOD9Rx
lYHQUbRQi/J1rDFJxCt02HaVVr46YE38tCYFLESTvBgGGsPrsAhdtFPeDu5mmLM3Ti6d8jTWlbaz
0Jbn+GJNX7qEbIMCJuiiV2qJ4g8dUuhbBQeJVp3yuwMKQO1LsW/Z8TFDdngWMZ3FFLeYAPwjBNIj
mzP3ImshXKNDGA3pRlZlobTdC1vHl5nHvN/E4peUROYBaV4kt1AWoxsDKu+T40d7m2TX0gFBoSqm
slVUR/+EUlXp56pN2DGYtTL8aVmh8JPBdD+pyjBtjWRnitK+eoNnIoUUK6/48Txq/ej88qYfNdZq
P2zbzf2Gz+pZmRwczlxiwKVhTUcdGzvohv3JEoW4T6LYZU8qlle4cXfvaPuxAl1WZp9xqKo3WmKf
jLhCRKKsiu/LUB66GVQOK9h9ZY6gXMxsvM5VHn4ZNE31Q+x0n0sckIOZ/chVTDAc9E7/3KLnc5VF
M9R4QuR1s/lok1cLhgqLAM780T5ZvbYtgKsG9Z/5stdMzjjMjA+YXKeeD3vCW3nkPrt9faMpFYpE
npd/E+ponNECXR7DBFq4YhJxM+zlUTapE8rflh4NO1mVHXWi+z1efldtHdakrX2wTIImrREPyAXz
HBI9kMMqVa8q57OzFwK3TIGsfYs/xVYxfEumxAoUw3XO8VRX19FETXaEwvVNHe37KbTVU5O39c5M
QzxqpLbo+yX8tvTQzEhl/cuURdqzfCiWvndLGdN3GVIjj7JDpBTnHhnIbQEU716Ja2cz52gxLFm1
por+1EGfAhtywPzXQDx84ZGj6Es7/Yy2MvakufdYeLP61GLvwNqXfkYtM7p3BiyMZNXJNPK1bd5u
i7nIPuMrThIeOi/uWAzWDeMLhpnDg+x0LHLkk8LuJo1vBQwvX8UI9blo1QkesFJeMzZn+3nS8W8t
tPyEGId6yIcK54vUtraaOnePYolV3BnF9HlQQaqqc1t9V8zikE4OAek8J0VUjavUonjQZ636aot8
8qc4MZ+TVimDsRyc62J5MAfGUb1bFlR4x8iNj/zn+vu0ZBMPFd6+pbHtbCbDO9Z93SKPHrd3kVBJ
lqxXH4UTOvUOzcbab70BdzkM3jqyO2kRDJy31P3Afve9XvVqCYRxHSQb67wsgmZt5MTQ3bVN/ilS
Kz6bUHUe1dizHwfEzRIxcpAh3f+4OMZwzqzsl6zJomsbC5YWwEc5Pi2S7hIa+ft4RSmdxxFjVWh2
U7KHtI0WhVtNpzat50Ct1fJUqObwarWHbOWEtZZeHr2pK7aDZI6VyVckKIubk4py003WvAvxY/I5
O5Rv2sR+r7dhBk6wLl8TnKvW5gUhfPxi0Sl7r6rdr2gIh+uwKAZPpeYHMa7qze4F2c02HY5R15Zv
g7UFlK2+FkaDfDUspEA2N2EnfHNwNPL26nwrs/E161Xcwyd3vHMRyN4u8aAdBEfx1zDEC4ck/DM/
Lww7M2LAdr1Yr6PjikB3kOBFYMF+nRFtcKPytR7U8uxCZEOgjOY2hLnUmzBWkgx60VQo+TbEZONl
YrF/qdAXu9lLjQs5TYTW0zuds5Uvq+4SpociLqP3CUmboPzO0n+QvXKcTXZoT8yqA6O9vCZxPJ3T
Sef7tRZZXfhF1JdX0l7Oze4xjYzRV/8YUDWgkpwK9uBHW0gMcze7gwjyjCzWRoN7hJAnKER5FzkQ
dvuvEuXHk6zJ9thsgkLHr60zzTwwYnssgjAqR3hvNlL3cJm17Zzno2/a+lRgPRUOd1pB1GGHivJB
s5YJdyraFi2clfdLOSdMIUrJHnk3eTUCOk0FJ5jEnfprJKAnz0o8fjEsQRC6LuJLNGrhtdBMnIPX
DifhS+ZoCqSONh5uRJV+GUhyfXFF1W/0UMnuG7dSbk2if3u/0Sqhq4onXDrz2F0uQwGxwUnxOhDL
RG4IxJ3uy8u06l5WgPDxr7ZIEdZJdyPUYpiLXs1kB3hAx4Hl6GYgp0XG4O68Bm6jlEDVMHbTWhE/
SP3UP02q5UQPVlu1N9muEj2Vo2TTYrUa6XWITojflGzHW83X2wU+hJtXT41q5WdDR7DZdbQUYJNV
vmiKhfqjHOwQTIbF322cuM8qpGZ1pCrFcJW9onIiNBLrbBsbXfkk4jR/NM3H96Hg5b8l8/gZbcLq
/ZWF0fQXM8GGYn1heYemrH6/mfcbaol4fzOyKosybf56Q00etQcIGRh5ry8p7/TPN9U7/V3URfdL
7GVXpOjza6qabB4IZ4H9hsb0p71vNRLRIqx2Hx0uyfRLUpL8W4fJ9jxXU/jy7oon4ZFY6zpWDXCQ
OcRQBZ0j7ol6P5awlQBONGw7iQclB9kL0yx8wHoWunp3LouxOZHHxbIKL9KthbaYeRR1M23jNCYC
DJY1CMs42UktNFlMZM+CGjuMv9pyT8M/AL/QXRnbQAox0WjMqdl1RtO+2J3+VDtR8sNMNHC+SUF0
BTcPwXbn5LlpcgUszb56HTHyB1Wl+l1riUhbetc/eDpBDtK5yS6xdeWlTI1rk44I01vuZ4uo5POA
9c/OFk2z0xPjWiOVDAm2wj8bP57XIrGuqNCGPxuj2SlFN30dbfhzOluKm5bX4X7OxXyUk9IQ0+1c
X5bXnEnSrXjoqh3srfmvScJIwv24TirQ1HoYExXq+Drpzys5M6oBQTeb+RsSUNpWVzK0+HR+6zX0
GdwsMvF9jJD3/K8jZkYgSfZ/3wN+eP4dCd/3e8A/DxY7yu/D+m3KFXGVhQ7L+1pDFA5KaMpboWWI
e5pDHz8wLF169vtynIiFt3EQmMpSMrf95AZm2eUvSi4Sv1A07Wean0RhGr8szf3cWWX42VpU9F5M
kMoaIL2DptTDUc52/sz21tmqmut/ZnsudLqZsAePP3yXe9vxJW+2qBKw24uRX7XIWi6yQ4axq0nl
O4uriYTSKX1qbWOHFGwnKXD6Y5ugqJnpu9hqs4Oqddmb6z7LI0szsYEpi5UmMjvZm/138z9Gy3OM
HJ2Omu2Pbf3WR51lHnmeFnfdWpjlKlTqOexJ23KleXscmCIeH+zvsvxRS1tjT/bD2tfrCXXRyu+O
yhN8MAf9GVHJv2o6tQw+IBgyTrrrSFmLm376XihPHkcRcCNa9eyhOrRwhvgcRZmOmdtcvlf7Mc+2
JAumg+xFR4p8+QjyCM3mJ70v9oPu2Z8TQ5tPiLGR885T4paTrW3G9f1KAr/k7stC7ZLu0GkGMn7a
Kv5eGTYZurX+wfTXq6JFo4fdqxX1KeHD3CLA5aUQ3UuU9i3zSTbZ81z6TSmqM2AD60kVA4YD/5wA
+zEYpVO9FTdI5rVZUJfIvpuxutxFYTzA5EauVH6vO/E0Grn1FfDsEnTY46Il1A4XvgCsGLF4w+Fr
hW9DyCNsAW3Q8KadDFnq6CzccGHy07lixfzodVU92dqQv/Ya6R9OUv207zujeq378ROwtuY2CVW5
uU54ncyqegVzTBJMUaytHKVzPPIHWHeX1szgCaIlcR5nI5CddmEpR9VxQTutd8xyhQQAiZ6z7HVu
Hjc71do6nCjhqSJH+l7UbJ4K/6OulfbvngbmuA/PU2w5/Dunj3lFG7tEhKaLXiA4irKyfUQhvHkc
OAHdPPEYovvzKFty2ESHwinTjazKjiWOEAYoEv0g22RRlDvI+BjTZPDPhdvPm1HUZbRZUDk9YohS
+aDKk5ssRhexlrGoH1I3qiKiRO34oOtsvmQVNepyB/Sv3KhmawVGYqFVoifm5KeV193Loi6L/n5Z
k5BgtX7IprBauvu/xjlhmpzLGqD1OlYOyYnlHFPI0WmpuSdOigsq0VnonmTh/rn6d48cHttzvkFl
FOGsdaBsk1fvo+ekN/YR6r5GVCZnKHHJWV79X9X/V5uXDkhTOFYafNwPhjhUU4gFipjHe1kQkhjv
yxViXoGp5Dnrbj86vT/DZNusYjOaA2aR4+VM2DXIT8tLdazTO4EwoBwrp45W9AdfT07d2E5GowEU
NtW7yFjCAKgKxtkJtC+7TdTed5IBET9F17iWA4gPRu8DzJrU9G9BqyLs7jnYiMdEVbKb2T5GqIhn
SPmp4hiqturrJqrmKet+hQngPplbY+v2TvyKWDW56sZDGZtA6mdMbFt+mK9NpKV3pb4GK+MqeR1K
sIEqAI2jrIb9dJcraEz0QEJvY6Y9WaITL60J8m8CIlqQl7EbgFayamGBa/thr7yixqkdZZszuuMD
XDEGG9VRIc1xljXZDuFMXAx8QKXtZZLU8XmZEMuW1b5x3aBSXevARtUgBal+8oAkX0s8DkpHDbQ5
dy/9UCKlifFRiMBE+9jgWEJ4CGpNkCD+qq8KuX+RooRtqOdb1gyf+0GxYJGO0eOihlABOmDxbvRY
JHn0iL1njAS4+CH7x3VQ3Wf5bnBhVcsRsiNOL552q1LnmYhldXX1MXoppyfJWdGx2r20apkT3SWh
OatdeZixxdnKqrcGIsBBWO8El/UWjq3CLYD4s8V7sQzM3tRelWx63z2h9wCsch6+Tq1Rb6xkKW/h
FCmk2bvpmOhG8pD9mYSX9fukEmyGnGQQ1inYea0LgFwxBOqGuheLm6wZORicDpIa+VDWFMuFXqua
OcjCdYJsK5rkrwkz2OIO98PsvjfFcxel38UqP9hk4bCxQUbeR2Zv3Qhl/ahqff6C9DU2ogrqG0Nr
qrc+Nn7K8XqnNZvIIL214LR5q13Mz2VHrGLiWU3tdK8lVbWaqMXwY0LzPi5cb6dJe7G1KKYIkeKe
POPqLPbRLqutVY4DIhlFF+BFhuH2P8ckIHTRhhphddvCRcmX+wkcKo+/qWKTq32bl+5FnUzx2o/2
Gjdip1xrKJq7w6geRaKIS+TEHPK0NHwWPdRJd3Hbn53KBtk0f/1zttOY8fvs2Db/nj10UeNz6pgD
GYTBZqi8JLhXXGDV6RsFs8hg6AeI5TIcU3exvQXI871Dh3Az16HzgHwONG0B3ZsNEyl1I2ad1tvq
kzdZlxlzPVBdhGOX5i6PPe2tWScu3UIi0HF+T4z7ebh6KcfWyfXKc4mP9KaRbPZ4jnknSO2MhKCP
73s/yaZY2/q17X1/yCf8XpWd+A17x8hMx61dbIEjO1fbboBVpHh/ftR6NwBW7l6zSbQ3NN3aGy2z
0X9ux6R6AIqbPnC2EL4RNfMroTkUTeyRg95a7UNMB4m8P8lhYUnWsDRNhIhxE9lECGJKiJol+Gxj
Yx7vZBrE+GdV9uKPNN5NWRFtdaNnBRDmy6xW2TP5XnaWoMUPWZHGn6rC+C4txMW0vBi1/nuArtiQ
9xJjq1hRe6vJZV3n7sluUGT/aBnip3c5D9lPTXa1Wh/ujXFWfDdxGG4TGEqGuDjk6ydhqcPvtiqp
ioOshn/GyTY9UYle1ReEuN3HpM9PY0XyW9YwyVEOzZSwBHbIrW+s0X1bQiHuZK/utBUyWTrhXHuY
4cywcx7UWTvKqtxIy2rs0PtRlb2FvXvHvBiGfrViHRw/L3N2GpDNK5ZfNsmr2GuUs4i6A5HabpVn
qXlUp/GhYpE5JHY4ffK08ksfx0gq5u5b0XnLJzlAHeMEBRlYIBzz3gfkWvhWu+PvAfIO8ahn/upC
ePe/R01KHR84df6+jcPrGKizfv9zm48B8o20ovmiG6J64mRl75pWsRpitUt4xpuBk5lugdew2X6d
ZWM26buqsOrjv9plp2x7nybroavvlwKF1H0vNO2mCcDlEK0V35ha563yoHYJHWdZb8AIjK3l60hI
/r8DhHTVc/9F1TEdz9McGDqGBUlEtXX3n2hQcFuFbWuVdWStWw4x5gzLxtNEcWo5fczvlzn/BnIm
ayuB0+FYwarR9D7amZg7bLWp9j61cbjmRhYQAqptEtyjLe6K8q6dqsInI+V9ErgjEjG0Tr2DJcZG
+GC73E9yZLIkZ0fD2FRfB7adW6C0AW1TdiKuZ5GZcs2DrJI7UbYEpZStHJxMWLu4kfvmoOm7gdZg
f7LsmaNLR5RdVg2LtBecp109NKQY1xEab7Yr4xwbbGpJkb3gEVVeZA179HiT6GZ66vsZTiKh8pMZ
edNxIrAVxMjpHvoRlJKXlnXAR4SWRocmkWhYt8sl9d579cizYf311VEOXipjo7mYrpXolR37bume
B0TXAzupBAlnqp6KNTbvK4fEK7pn8BnRLh57hKnXXj3vw10pxppzD1XFUML9FGVTkGpqAiMPzUyi
fum9sxbsldP7xVa90+z1gawhk/a7XQ77aONwCMwv4zjhOuXPvlTLe1nYSVm9X320aZp+nRLHOXw0
EXDCw2wtZBtSkXB6eAYRwPhHh+xV5jBB2SJpToQxrON7W4j4qBcBb12s7CmB431f5FEI6Bsm8c5I
gcbLxr96PuojRHnPsSPYbMz7KN7vYIhV/Nnsr9qk/+5dShc5owjXEX0R6uOMjlJtlo+ykvGw28+x
OW9kVV0H5Hb9XcP84yybZN6ttLKbtdqgyKYCpYoAkiRJ97Wt6+L4Wg5VUPEFI9r5YEOXuIvicXwk
HAUoXsAnkVVZZKYOuqhxkiPqoeOjbXOgEwJH5XWCLJDVQnaJtRz9J9og/4yPSVL9tKYFB/G1SccW
+lLjmihr8j4Twg9bx0nLrWxDXIYQcWV5O1Eu9w4CR/ciqfrHuLGaO8QjnmWtclVgXthjw49FmEu2
yQKxqOOADMBF1jrIuWcva77J8bIJOxNw+43zYmQjSSPVbb8M5g9l7I3XSYkWPP8A3ArY1XzbdXjO
tas+585kBJOmx0Hvii9WUyonvGSLvVNm06YQfYUAXdxvtEW7JiM7BcVYiJZ1jfo2aMm95grvKcHz
Cnef5SsY8HbfwIDjRcZli5LJcJimNka4ocD+cepOxBBwvpnSg1pE9n1khel+YlONx9LgXBrPeC4b
tBjcjiOGx5vwtDY/tnhXbb0RxuDYiH1tm+2dUtzjWiLW45Y3YHqg8Y5G+6Dl6S4zquyQ1lYKjDxH
jSOa/WpeoKEUsX1TQ1yvDVWZTkWckJF0tZfambqvSDTzfKlM9VIptQWoJmIf5FbR3nQabdtNufkA
KndTzXr0KAtEEtTjAsiBm/+nDaRltm0qqwGC+Z+20cNZPlby8IiTe/w+N2oNQgx5fpXDVKBsd2S3
Hz4mqbUy8uwJe3SQ/zMpg3y50TQn3cu2GdWxuzD2zoMJRsM32rk+kRLF/EbWyxV5IeuysBWgstGM
6zaKcrn/XuqYxZ00JCBOmTJo6lbW9cGsTvIKyjlDl7W/lbNk6++pajX5oSD/I1ciuUhFaYi2/FrI
to/qR9u/xqVyLZPd75cf/R+34Mfq/F7w3i+FGBCmg1CDe+pparvfRRJhwZGtRepYce7LuuyWjfLq
o+2jI0saxIs+uv99i4/Zv0eid76vYfZtwjrxx8hybwryoU9JPhxRifgBfHB5UAf8Ycwh0oMWkA/w
dBE+LbmofIUozk/L/FlFE6CHEZtZnuLxjeegeai8toIJFpu3YRS4YSZd9qNwD6mhpT9rMQ1oXYXi
Semqdl9quXk0lFyHoIlWnwvQ92s6O8GiYp9meUDUIwQNAgttyLOxVPkz7kJHC3eJtzgfkp0bNaD+
RizUmEC+OEqjZ63nl9m36beOPOCzPoitYwqDdGfevWVLtp16U3ke26U+JIrld5Mznm18WM6I8Ofn
xtzqopuPXl6sKVciHgQqi8CwG+9g6cUxWVLj2EcIPYAhq8+VbbyuoAf5YE/XuKPLQTAIn1k9572w
O5TTFC15SxsSdnygj2lSHWKUxy6ETTFBMXMcmZZ5X1RjunfFEsxK125rsSbGqw5xI8BleyOKVBJg
IKb53mTHWUGQx4EWi6iBm+OFnj4qjdYfzJkdTpgS6AeDbX9DbP+QliTj4yke7/oMKCbrykYoWIJp
s/NzidKb6SkmOYR0Y47Zc45gxVeOWNs0clufsHR+KatovITISm7QzlO+lq5yDpO+eLHRFj4U6Pjt
F4cj/ACQzWvIq7tJ/70Ck+BPbjPcoGq6x3xOp10aasoLiIML+P/6DlJ2EYiwMDc4ljRnAPD5qzpv
eQpqm0XwhUE3zgusGIJvrZf7tp6Kc+6SzHbq8oGzIlbMXZRvWt0wA41U0sOgmV4woUHq2VUwtrax
7xPTu9i6+gruDw2KDknFGrOSY0q6bBNH+g/HnrITAmNQ0Mwnl8eYk5XFaUjBUyuVumLqoupYGoaL
FmhSE2Kq1IOtiJM51tqmtSvfS/Iu8PSiDkokky+OneQnmw0dtA9f6WrfU21wY5Mbfu5rRD874TlP
6TFhX4lMGHH+xmNzYgnCvQnQT9U19nM6Pxt9XTwVR2tMbkNnY7CNrA3eAuBzYuJOOztr2Movirtt
BLuwWX/AoFg5hUZLdkdMQPtW4p9APCn1UsKfanPXp9NNt1OY1DcFVyx/FnPC4z7r7yCwRGF6DH/2
6aztWtxET7KovSYPZuzz5tJNfcRxulNdofFeCw/5riI7WIq5a8xct7d2VvebarDfVAY4OlZAY/zE
Tqjb1fpUnmShe0n1fiWrSmWXJ28tZDXC4ZbH+J/R/+rOidCR8x99gzPlqVl9AjnazcV7vS3Kb7H1
zaktvgexs8GfTj+VItdPixlbHNHZ3+bQDLsq9AEsf8FNCqt3niKAgrEQhkzkLRt5Cer52dbjahdX
k3EaU9s4OTM0TUgjE/i3Y5glnl/GAxGSEQOwVCj7xCLF7nsudyibapOmPat+A4a4dhGixoFjdpDN
8ZCF3vCMB2jE491ISVNP4maPKt9v1Vf1OTs2jV1omykXL45wsDRb3wGsNNtTq+PcPddVMZ28aJxO
ylp4apDXMbqL5VCcwrWQa428QgUnhsRDCNO3I0ULxhH1MzUd+xNBIEzg1qvBGr5XTfkJBw7br9WM
T6Bel1iictZ+ZkXAOK7haz6GuyXJLkiXK6dmNX+URZggK6LkJmH/DHW/dj5aCX+Y/P9pZv1igebd
doRZTuO8FCc2QL2SD6dWL8yjaQHwsDXBGc0hmzcYfbE11R41FGRFT6Unvhhla20LNZ1JZpQdLip1
8RJpXnPiVwrPjg/WnJSznWLk2c/QhTxnL/+wGGWyTVEJ8B+JvpySultOVodiFOFztMPc6kS8oj6x
l3f3TpqwISnUU7b6yImm6t8/pt834mOSV3lRD+9XGXrPx87g3Bci4wEcXxebqHTBkKrNsmtt62aU
As28yENEX4nbkyxctW5PfQY1C8sOsJWQNPyqLH2I6e1JJOEX3J5uTQ0esIrqbpPqWgAK7ew2va+G
7lmzplOUiMe0BoVmgAM5DlFzqgvC8ppjvTW2Et6n07BsurS4lamYcDXRvqEaj9h5O54F6VrU4CNk
Me3Che2BuKwNJCFTu8c6a6PAttkRNVXe7hJkpTfwdMm81iZiWuAmAS++zHoodki8pAHiAM02svCk
UJIx4uQHS1ip+MGZ+a4I3a+ZQgDcsrunuaymYKoilyleuGl0Pfbtpct3MSd7CFzjU+yQXZ3mART6
GgBbk6uZZWOY7iAuBa4OH1Rn5e2njj+v+hCdpW81rBN2yOWAtuJYFfCjggvoNtYBLLK6a72OzYHl
NtvYi1kkxA3QJx6Z6gg7OpqsAwSkBy8KlKaKYLfwm9DCYtqjN2Tw0pOOahx/TxovxDsnzY944mMc
rPNX9uxliDKJ8JpnEfKsuafsoyS/TqnVHVy7u7NDxT5ncXVMWbNOSZjse5F2fJSDg8wBFqo5VmI+
dlxi2yzlsoUmgteZEl2yRFSbrGnULc9We4stNTAvJ3/BF1Ld2inkolSpcTWaUDRI4nw7ejqG9Ugu
bjM3ehEm7LmRxE/kdNOFxe6B31BzLmKsp53hbl1WfUj3bypKeEFCSmdTuAbYEXbdgas6ZCs17cvg
QpXvuiY+AdzeWI09Y4vcolEzJNnW6bs+8KL60sTJsYgNEAKe+YBBLGSh0jNh2eT6xm2Bkvd5u+f3
iT5xW970soKh0LRb/lnLwXaFtc/tYTuNegsLxmx8kkh8qYV9tuKE/6uSpo+LwVdON44LwcMdh4nL
uvu/axO00/J5Ko+aMXA0GFRylezGs2UGut+z0JPZ2IwV0oYWalnnXE1+pXMvwOqvykkDCtXEZTEV
NHFWU5EPAqqL52nG4ueND1E2O76lLChFgH6/y/tru2DtpVb8/d2c/bCquthqrmLcKxauv0Rgfnlm
inZW3jxzmDovrY52twVpeXTVhzRFLKHylr2uePdmHpebTOu8k6UBea80dGSy1N1lqJpfOu9+irQI
Hek4eXKKKeT4k1sHVxmcgBiSBeWnu6ami6Yf5zPd9ryTlqB2Hq+BbC8M76FUY8RBiOxS143ysFj4
ZQHt1ct6Pil5v+whV38pS033XbbF13F8LvMcL4cRt2k2fNqWfdS4aRrrzs5j64CgPSqvWvN9mtmu
IMYRnlmNLmlu1Yd5ekA2z/ItqNr7xnLSs52rpMfje8cb2qAgM9wMlfsQT7hOGE2X7rsRRJJBDN5P
w8y5rxeVp/7S2zCsTQ2bL3ZU4yDcIPKEvul6o/I1AHC7qfJ8NNKcRxhHGij5Mhg84awLtwWJ36k3
9YD/UlRjZEloC4lbMHsQr5Ab7a31TaWXeCiuJFzQGYzCFkkSFF8zj++JsElNKlkSkepz7G2/nNBK
48+HWLzUbrxRFvj5CEUWvu4SltPMIVgq72XOdJZoBOD20VLtsMf8okP3CsKFdG2igQotqyR/KCew
huChN5E6dbxeAcy/sKrNGANHQPoz24yEbjbz6EynUWhXPeqbnWB5fhBeAavCgjHEIhBfo6h8xtTy
Drm7S094+YJy7Iy5GIm+atyF7uDdTGvY5zPrTy1qY2urKlKidSIeZmU2fG/q17+HrWhR2/OuUcsn
gP/t1jXqPiiV/mtWiG5nuxWOTwLEhRHh7ZfFSMQZ5gQqkJMT/wgO++GijmCVSjTvqmSEJg7XMHOf
l9JUPnmpcgUnfdZRlb8n9DHsdDXlAGS340WLu52bVdo5Xmt9l4wXWxjjRVUi62TjwgLfmRFJDNqZ
J8Qmh/G5CAWCkqdfknjRLwL2WtAiN7SRVR7ap2lOW0xH2gnc+lK/Rib46q6q29eqGke/N/r+dYLJ
73u2MbwS0x0ATkbTa8Sa7cNjhA3JicRPEIJ51Yq5B+5ActNbsh5A62C8tr0NWZsv9KuJKR2SIY3z
Clyq9REQdF/ZfnD6gdkcTJ2GALpJbKYC7f/KeYdvVNNpn9N2AfRqmPHn1UbAN0IxvFRxjOY/egLP
TaIA7MT8tOnrZxtm8aZTO+tT3BcGUhtR9SkRPJVnm7yZ44XFYWpbFIDQQnmEAscJ0DQjEBj3MIMT
FOtAaFsasLKlcfQHzx7rXaTDBoWNiCFP0sz3XpqY+zTv5rvSacaDiT30mSh7feycVjv1wPJR9sRa
2AU8AL/KDQ/KnOOPZ6f5YR5r49QBptwKYW/q1HKO8AidAJ8F3hLsY3RK2nzbJSrH2KS/5bO6L6NW
XEFoN4cOSbiV/2GhvVR8ajJMHdOl+lxCdw4ACamb0sR3rDDPdmLe4SymcQrSvg+t8QJq91dhKwRe
2Pyren3M2D8AAhbBVMOmmDiI9zE/8CUefxdDppwK3otvzK4XkDm9s7x42jfO/IJi4RhYob0+9yZz
l4wIvVS5qM+cTvy0gF6hOdp0KBAY20zoAPquoU+bGdvfjbMeJVLLGI/mKB5N7811VP25UOaf8cDJ
3OT7GiuHXonShyYvOEx4zmsIPdGvLKt/diOYX7DiAQ819S6NCOkqjQ7sXDE4jLfdZUhGdxd5he47
9oxtKvHbQb+DWo8G0SrGkLrZqwZ+PKg9cbQ8YuvGwAM1EXG8E0iHIsmZPM6k230tj18qp4V44Bvj
At6mP1WJoh1iJbmxcAWjmU4bbUYlSFebX0gva3ZTgg3pfhGQHVnN/4ez8+pyG+fS9S/iWszhVjlL
FV32DZfdbTPnzF9/HkDVVnd/M3PmnAvTxAbAUqkkEtj7DS0oNzWKFlZgWods1vr1nHc5Huz1MdSd
ZFv42gfRG6zxBums9sVSlFPqpBurBD+psAi8V20GsWtMizcSAGwpkYQkIeiSAs03dZ9GW938qheZ
seH++Fr1eb7Us3g4d3zgKTsawQqh8q3T1ckxMwCqDuUAS9Ie3sa0sreB77dY1/Tf1KYgpWBm69kO
ufeNfn+OSA3YfoPiHqzXNVX6r5nVwgcyurfAnyIQHot0hufX1ag0KBFPJqUs10WrOevU4cFfdWgw
hPjCQNhZQ+gIXxt3U6WYRxZq72Fvg7CTZ17msqOui8JLHHrzrWAlbcf9H4qOBJnmJihT+kjp2M5L
pv8YHZJm1MJZcY7d1ycnTN0/PThpMSYGIFkhTuTBwW+0BKLTiKf3MHtPaDrah1afftZTbmyTQbwh
kVtfJwe1v2UTkfRE1/caeJG+GfK5OTR4FQKaQ+52ELmCrGoGUkWkKLJ62Sb2WF9VXeUDHnnsO8qJ
LUde4goOoLrbsxDut5Pslj01pCd8W5uY8TJwv8Df+uRV9Ew9mFE2bW3nV1L59b7vFOomtbtUoaEc
DJztceeBmqaVqr3DIGdZwk5flki7amFsb41pnVDEekbz5pKiIbqM2g4YV4427Uj58Q3qKh45PZyl
PFkPLdRwJcm5WYIWIn+zVXLb+SOIqf1jUcqDoJhX9lyQw/dx2oiQeVZJQi2SxmCfXw7HMmxXXd/d
KK+VC0wt4aBqAExto3vq5swAHlKaEMnadRjswwCdHCPFNXZKzAoZCuEPmSXZegIThIxa+FykPK/Q
NFPwBp48u0WCyDLQ46v9le+Hr12G+qzuHNq+19669FUFlYPyQlBfumL4aVLz3fZzFe8qNaR8pvF8
m4E24W+2hqppLIsRmIOiTBffQ+KnrJu3yK+pzPm//CHPX1W//87+rkOAvNlMgS8UrfkulmVysbFy
2WOSGyw9214j6fOVfTja11k3rzvHZ7PbuN9wC013s4K3jRH3lI4Mf15klRMssN7hc1W/J6YdsH9q
ftYD9lNOPL9aZbJJ8o+qCM3vftWe7brCzgLd22z6EmRZsUBzHGvLqXjGMavbOJHzbIzplyLHBT5q
viaj9uZ37c88ZZ3aBd/VaPrlRnXOisLrqBwEAXW5SD26GspHVrRvqm6r2t38vYrQZfMx+NXTHgfU
alG0pFKUXKs2WmW069jK4eFHf7a4rFG4Ktrz0KNOmalpDFiwQsvTG9Za1DQrRT9QR8gSnJozy//V
CGyW5UAkQPZZvfUdmTc+uZGDGXIKBhXVXzjIrD56IBve7Djsrf1vajsYq9Ka3EWXzd9S3hjs5tmP
dLeiMrzNmJXhzR9NC8TcpfDsVcTG+cNpxr1lD/7ChDi3Rf/4TXGz6CpopNvYV3hEtd6OdLS35cH7
XUHUplCNYJ/7fvEc1Mkf6D2OC1fD6143lOMPhxsEywenOASU+hZI82On7PXp0h25we9YdSf7JDEv
g8vKqyCltiywrCSlkAOOVQ2+EphEVEaZryJ00Lj9s6GKwN9sZlIuK1U3kXArzPEiz4yWdKsDI00d
Cnglft1D4amjJ/zL90FTOjvbtpVlEZfKxSj4VR38ZixsafgIp8aliibrTFkqX7BAUt69CcCclSaz
WC8p78asQlcP7HSnW014U+Iihmga2sgUe6l2BRbdkFfxSGsH8Vyv7anlJ2FV3r6AJEDLO+1ObeBT
40nmFmmLAiTSpw1WlgBt78Oz2nMXNuc0PbmxDYUHKuuycGb/DGd/1dohmrfVEP9UIYqxWg/J/WlI
j+J0FpkQCivcD8KJghT5CwXPidhaSLBOHWT1cUpgM0lGc+G51bHD2WohkT1qTKL6MVj2yiYLyqUV
Y/+WksgVheEe66GgzlaRGg6bbPS9q60Vn4fBR+8A1MojrBsapo8zyLF2nqWj++fQWsH4Pp6graCY
ji53p1MqJFPIDRI+OnyH6aNBjp/SmnudaniJ9YQshAjLUbbLEgJ/tPsol23WdW4s91m3+rMMIyR1
cTwqfwkcOawg6yepNdMN6LumSXJk9cm+06lVvLRAycpOqVwjQ2IE6SIchGRTXMNI9D2U/ZBHteXc
5EHPflaYkl1RHOcZovI3ATEQHR4DMgeNxZlt15olFyAVM3XHbThqAUIOYgqFVXzGEJmQU/JyLld2
nFBIsuMPVlXTS9lO9UEl7XKXdtX8c42q+TcnnJpNhc7wXrOCCY/Y/sxnb/4eTupAWkg1z7nWtFen
HZyF7IBE8uGWzbkbAXRMHq4SaZNQnwTgvFW8+Evfe+F2jlWKRCOIST8P83cjqj+k+V8cgeKbzf5r
obPUgkHcnVL/Czc++DioCixtu4ORGet9Qjmg3aSp6Vxkb1B09dlKm3Oi+10CmchPtpqn4mwl9BlM
JP8voHhee9VeKcAznyuBnCqQsJYtySsQralO9GfJQPg98hNjZa9MN5lWcWtcUZdGjUu4WtxtLGar
xR0uQ6Jr0rV89xkU/f+yvohHO9oLP0HpQA5a1z7eHcrxM2u2pNBfZAf8w4IcI2yp492wvJgj6OB3
g+5qcJ3TXSdbc/Jl2NTG8VM2+K8metV47NjOpql3juN6Nx+Hgo2hz9rSE015gKaWHKYi+/kIBREy
vfDGlyhxmApKLYzF2Xft1GUGWPOvmWOjhgs376w9lXT/ppL5v80umTr8pcuNHCc7UPZz2QuThvke
G5BAyjAbn5Is0s/D3LerjAzqSg/r+KppWnyVZ2NkIIXvTtXiXx2TPeenxEo3Mj7MSW/ehzTswasc
OJG8SFv3nbnw+xnRTTWISK9x+cdBsdV2VcIfWXTd+FMq0OfjbK1Lt2+QXxRy9ZM+LioYOGfZW4X+
0naU/rWYG/XJ7eJLJEYl5PsPQV8DjAGxyy7Om9YF/PxNNSBvL83N2pzUaWQprPmE1xlGETjWm1Z0
lk3en5Peqd2TbE08Hu3hXUt77akCNiKDTVsX57hBS0D6q7EhGvZGEwarbozV93DKe5J8VNhM1/5D
97AnyZq+4g8KfgWhqew1CacM/Axq4HqJWdYQGh9FAV5XjlXdmWxSF7kbOdYyss+pvTBFkVPZWn5O
7XvrPjUei+zVaS2bErLjbO5jyZpAhK8pQoqiceV02ivWBMnVc8drIVpeGWmvc7ZGcT66N7JcfeMW
lV5kF4dmiYBevZeT9Q5I1TS06lr2RnmYHOA0Kouwg4kXkCK8OkZzGaoh/cgyLQT+27p8IYL2BJyx
Xk/z2H8p+aS5SHr8+c+htqt/Du1Vt/rX0GHqLmiwVskuCkvgc11Q3cDR2cCFij9V4dlizVOwZg88
7YcOIlj3CzG54GvZI3+Vs6ZZyUFyso+J9A2Oq32zzPRvk+GZTns5rGYfauGV8pgtr6nDAF/I2VZN
xq6vEmXpj4DUGlRNd1rkezc3VLrl4FNfrmZ9a5Pp/jnqxsWbi+hrjbqD4NY0VxWzvQXe8dRRhGuJ
2g8kR+ZBX8rmlCnRs4UNqGxxH7Fe+mQYMcCa4XEHCiXc2Enn9yS9QjlrkEo0qp0ZqCmsVR2FZxmE
ZgKrC8uMhYFbxn3gVJtYtw0tz3BIjougy6NTPXjZqzKk6rqNW2Utm3mjwVcOQMHo8Zi9IkbjvrjQ
H0RDDjBLsnTU+05T3jQHS8WJB9bN/NEGLLyb2tQP8gFtQ3Fu2vYLT5IKIF6r31R297k2KxcA+8Zb
3MfvPK0UmLu0RB+mtcolwtdyX2EYvgoSa8E//2c1z1/1UfNZ2hs+2f3e5AmWqoepmcMt3nTmszVh
1pEqXfOHwU1Gy5tb2UjL1ni8mc4q4K6bLHJ9FQ6UJik0k67N7icKqoCY81AK+Y8xKtZlm7L1cHRy
BnXXN6TeG8FywxxS3alVma0mLy+P9x9l2kIXET8bgySR9CiazeAHrLngLEM5qrhr0iVg/MQXWbel
xLQ9w8JmgiAwPaPWgxlpKETD22+RJmjxWZOfvKQNbqjJ4pxUhM2PsXMRUgnT98Lq3C0Fdmtrt175
nmf5mZxm86NxgAHkpuJem7SuTi0b5FVlet0x76ECSKIMFlr9rtHS577LyJA75a/ByneFXle/VPJl
/zwRY2Rk5GRwoIsrATJ4Dg61qwwB8T2ShxO6I9OqKpHAa1VqCgkQsYX8GEx9bK/iIez2svnPYdDP
PoeNzYceeV+G1hrCtTomGFQpM6pg40CuRGEHLFQTJIpfnjlt4KxMTUVyBkmHFdWDeo9wvIe5aa4/
/euMl/cZM/KhPLpemN4CJdjM7Luem0zX30SrMdTiGWqJDr1cx1u1A2ATss5RMGs2nVcWPRby5CBs
CsG+COvplIXgbgw+r+fW9ZWdNNPRdHyuIwQgNzzqwKh0kG3PpIQ20nQnUlHUTRTVSM65GmKVg8Dj
tGjhl22bifsOyg8wn/KyjQBZgOkDrtGqO2UY2eqELiV2VJmzE8JR8YKytF1OExqS7gT8jTN5YF8z
buwStRHzd+zROzZwGlW2ZFsZK3FFvl/AGHv7bEQnLKx1lEkGVCGiIHrO5nI6tvbOrFqyxfVAsRq8
c7/g64krtq77OBLk1gF4DSwPQvLQN8hoAi+JL7U5T4fHWHmmzvO4msTTXjaBMnm7zimwGihc/yk3
mo02sAHsRCui4n3BcpFCIC15gLBS7g2bRNgjBrYqR9aQg5wlO1xSNgs1zyo0SZiL9EN6dfp87Q4F
Oa7euPJy1ecZma19i54v2atCzZZN17HnqgcFhdNKe05NZH4Q5Nm1sjeEIb7OdAU/Q7ax2VJcL9HD
/poA304VBymszjmBqb0q4+zAW8idp1RT4AUnESAE0ZQdIxa1TPTjtZV2bbxUQt/DtQ+2fYBNOEVM
00euxBxPcrQnrmU/pWxw75eM8shYwppINlBElaJ1LoPZ862xkv++xdoH8AK5FPnsiJQpOhUF7n3b
RHHCVVMgmtGwJlw5I0oNKweRGuqKWItlul/dD2PWLnnK9sdHfKAC0K/KUthSekbBW8PgtpgoaDzm
+WbtbMtM//YIybP7ZeK1bW7Cug5urf7zsT+TEczM79uzrgmCW5b9SqVq6JxjZ2HZASbPoDeUdq1r
aP1Y4aCspDMG6ol7co7+DlO/mby9jsNp0labxpwQ8hbNJPKx4Im06lJqevBlcjdYYRhfDFgzJwS9
6+3UIuohpbt4YL/ebwR3W+nAGlv04d23rNDt093XzrKmfZ+OaB0Lq3MQB3z3yVatNDOIXmZS16s4
GLJtJLi9UW1GN5w81pEk89pCqwVW0mevUcXxzecTKsemKao3vWd0f2M4ArfqN1oASUMyHBtBc5Rn
8iDv7XX2NQsmZ62Q6z6MmqGf29RV4FkhpJll4TfJW2rB6rBO6/9Ihp7MQOTbzzF5sy0Scce2if1V
wN39xUQocj8GQNUSQYEeBXGtNZY5MMEXGSGPny9tdr97FHAPUREY7yT0hmAaf8TGiDgqv9+5yRHz
qSnWU5YTdBHWhU4w/W1A387K2QyoFqn11D436E4sc8skbxoEfbLPLh105OvsmmweQSH8kZBQhvsR
fkNVsVyTc+qPkCnClTJi1OsjFsTqRKtfQhb1O2+2Ke1Omv02ddZzOY/JyW3Zg8f60Fx1p+uFspi6
NYX7uzz8Vx0yllmoLFIhtzdu7qGvaajtIlQnsU2mKWPyTB6UaVZPaWCqAM1z7vYUs95jgUd37L/s
aRNVWyplFN2kp+3Yd+0hckBzyREy5mD2sLQErFxx/K+BaUzf/D691E04vCpBFh1hrY0rCIfzN/SI
73FXAESSRvmMu4xvxXhbxDMRj1FP3WdOi5SFF8QLQGDOpURc991Mv0CaMb6EQ2ShEIAgq5Mq8EP1
Hq9p1Pm2lmiqo/eklkE+v5PzsFfYc0NHk+aPehW8YJXopWgH1WTO2w6G4h40jQcwRhnbgKqua58g
xc1k9UoEay39e4GH+HPdZM7f4m2m3uORyvyhB5du5zaGJp63xBtK/eoqWLeL1bU+tGAdg+FbZlSI
w+jFcDM7td9Ndq3sMLTHdMyx+OkGKjGJHTdXEF72IXOtCyrHAw55I7KlBsIHMkbhjQW00ZQoXagJ
Fgxmqfxp8MlqXx2jtZ71gUVa17V3dinADPU4qUq8lNvTNPPrTT13Ju8V+1BKfyjP5Wl2kk0nczea
VXtnrOJfNL6Lp6b04pX0JUfSgZUTJdk8oaSEgCKFpmII3tTCeXKTKvqh6qNwKxitq5YW0SdTDIbX
tAv01lizCcKUx8FDbKmmZrlAE0bZa6obP8tD7Z0s1QA+VRfJc+f55dHW+h+yS4YspxWlDign0jo7
1BHOwek05A4zZjcZk27ckGp+aFrlwj1BcsVLEOKNxolsBiorw9mlFFGqONveY3MBVyCMokOhwnsO
Es16epzNWemuwrG0ngKWsCtsBeZDPGWXSLMyRFM8BLd1J15Bzs5vsZ58HjwoAaUS2BcZF5K0S92r
fQS7WJFGcaI9TT2iBWFqVBvf9IwvngDGizvOY0QajJ8jjKI2vyRFcR+hU2RZFI167LMctLVkjNt/
O7KTHjaalyVAmTv1hOlP46hkrXyc22djCvZB13+tZ8u4oKxpXuK8pAOn559Ix3S7KmqxeXD7n+jD
9OcGe8bWNpRinSpKv3TZRaFWoCNjKUwaWw1DEi1D+zCuYYw5hnHDn9u86eIw+ZgnxiWP5TbCCQe9
IoAznV7DyGCcPERt5W9y10QMRsyQMV8ZTZjr+SE1fWCQyFGwvfRJ9W5doUlI9olXqzjKIptU/yRj
UqJQyhaWzdiuSU1PSxnT8VkxM9usfiR9+92NcNVTIt6PFIuDAO0wBL4yfyWbChVrklEm93YrRKB2
VopDo2N2XiMMt4TggJNlg13ONfLxQ5cGnxQsKApUvbu7d9cjEu9I8WXws+FS695arhGUuG+eHrFH
1rYQ45pewEpl2haXi8/2Y20h5/VljZuPqrk3ee/SPOViTbNzNsWdrPAGEy5lyfdJ3s0mK7zKXjk2
DEtz1/oturPAFMCnUIAtvfoUmnCB5SETzQQE3hIhzGH16BjtrLkP0fpxXvcd6gCDPnRIY03rzvfq
pzBRKCHcb5lhFVE7blhLG5g6HYCn569zYdgbOJTOyhD7ccoK1Xmqm6+d2Mg34pBV88JqmhIFP8aH
Gl4DoJK2sd4psHfA/YcIE9zmOf08k7FYxEYRiwer2IxAEP+oGjDBjTeGB6vywhdsRKsTAPSvWTWG
L47VXgZLxeF6GLhn4kg8nVUKDf2gBHzUfBCgsIo3ldjaa45rI7US4hPwz6YUhYXi76ynkbqm18K3
6JVkQXWif+qE0jC7KcSWENlZyWYMV/wFyQAqHSkCa4Iq/+msboK68Np07nD05UtlgXlbUajC+lc8
iOUjGT8auqn7/2Tp6SzIs32PtNm9VkqYvAFwuosjWHaJyeCEPZon/LU7Cn9rS9GodgqtBPwv7pNa
rft/mjQFuXbsa/ELVgi+yLVlAJRoL5tS+BV/k8+m7A2nfzQTjHDugxNdARkVxO9ZbVar0kUzES3+
6cMumkUa1fO7qlgO/CRwJ8oYZRtTm4N9prC79Eqjfi5GEjSah/KqiSPyj4ItJo8Y/DdLOKGKiWye
VTx7EysDT3R4kFcVPHHkS5zRe77gw/AhX2HRz+rFmSGRQ1F4Qw/8330TI8N6xA8xcihmWg3VlxJS
olnmUPXlYn4IA0Duc6/upQaXHNPjuP1fxlxRyJFDwt5ut/0AzjFczZGGGnNWXclxuFdLVKHkWRKR
xM5jsHn/6sBh/dwhTnJ8xAuQZkdzincZmhkylyozqJbRHFDcpawg0rZxArIMle9hJxO1se52O3A8
xlJOmJROu2aTcZjzpDyg6D0stTRBHt0Owr2ltNZL7uvann0L+nIUnF+KwrZeUDot1axCGogIz+0f
McC9AF2CH5GNcRcGMuGAQKga5d6ZAnd6TuOhWjk5dZRWfv5bnfdYrGXtsorOVDaR7aIll7Iy3ibq
PS5Do/y6/jMmh8lZv68hxw4gq+4XQkZnDQ7nBroW5G6U/zGwDV+MVltT+ByCI5/NeZ2ZGGeIEb1r
XO85sVpr17DSxrM8REU9ngNxkE1y39vYAn4+ggFdmIDIEUE8lE0GImWY6qde3A99UHLhMN1MIbgn
w0TczJlurej+K2JU7hZxBtLE0JxYIWFotLznX9SyNHYOtMyFTM/ILIw8jJYPVSfuDv7kfdGGKTyW
Jgm9PPLudhSyCqg76cqnOH6Rjw95iKBJpVbzGZKPnt8T79tV0Wz05tDqNcC0TBlvY11NN70poAeC
qdjImD1o0w3aAfSbpGU7J8bdy7YOyBoDCbiLXv8YJ7wjopAFe6Vq+IxExYF9VbSWOSgR17r8M544
abSGYT1/++d4Gc9Y5d/AyMWLJFRPbRqaL2PQa2dlAjcvs962YqLQ5znpCQE4/U1lYXlPmtfUsBG7
GTcyCz5X5L0ULO7aHDhlW6F4tuqbA2Ct8HJvWa3IC9poiitiLeRW6fP9Vt2o7Ruqx+oTkpn4rD7O
yIQjbF6tR1wpyUhOw3IeNfUjSvOvWqzHv+z+q9qlAuIBTC5PY+P7oIPgSEfLfm26QlkV2KpcFAWs
3jh7sUAaGNRTgwpseg+QxIXp+otfJmG/VtjJuZlnoGq9Zr2HXuxvsLGAFC+buKisvM5t9rLXHBy0
ljNXP1dlYb0L7HuZ1d5z74b6a49xopwEUjW7ZoH1Tc6B/zQf1LLvlha8jYsXotXoZP6FrWy16gfc
chvdBzAvg2qLgnuc1FfZkge0/EijiRmuMR6ruFcOj7g5ZjoFaXASNVh5C9j4JhJO81VkeVd5FuA+
E01s+h5xqzWcHd6g8ULGgId6V00c5EUqt6aWEUQ30tNTxTJQYE+UNN09pIYz9ZhMrnocXa3aouf/
UdcuQl3TYNanWEmhVPRKV5+6wLt3JwNFyZWMmTGE3U0AmmM1TX2JfMhq0FXz0Ck+ici4V5Pj/TQV
p0PvJUd5Jg/WAKR5eW8H48w3WAy6R3En0JzaPPizzcudvWMlavvyGQIMDjOl6Ok/I/dHTvmrj6b4
acKuMlwyWLbkU+X/Ml2hWL+LkhaDhqYOr16KIG08U7mVzVrRQpKKdECiKQ+xCS7HnK1gR1lkMWcI
2efzgAPwfW6RNICG9Hn7mCY7UhVdSjvMltipjgDR1fEmD0ZI9nlAIaoV94lH3OqCPcUP5xQoAvER
BChEPqbKwXKqEyfvctYkbkXy7PdUhwoOEmoJOpFyqttq077gG8eyzjNIiSsOVYM43t+bilZcfZx7
ZMtqNfOZV46glKcGFFlL87kQB1wTupJVuhzlAp3DASHUl7JPjgLB9wJFwD3JlooG/VHVOyCMYrac
lVjTrwyGJKkHcz9Imb3agZvXImMk5ZNISaYv6EfJPhnBrAIa0P/P+LQffBi20bhzAOys7WGwNrrw
Y7N9d4LUUv69+eiVg2WvKga7YvCj9zFXE15uiquDR6oMa2PNrf72r7mP5uPnhgFI6Up3trHIVlep
yh6w1RaNTEc7k5Nv2haqZTGYUwY03z81XuOeXSGnYMaWdcBaLFkYMlldelW8RH5n2g2o7z6Zzg/D
yPOd5lKRkoqR2vQNjSPlo0uCv4ej8HuH2eDHY7RUowzC7/8aLcNj/x3mhX8fbYausUbDkE+00HmO
3eILHJ3nqvSEOlFUvQXwA2TY7hL9jOxrtWi7svwCNtzZTr7XYD3UFV+ULLSX92tk35wah2cTUasY
KQ0+7a0J08JqzfiCXQeOEYNmvZkzq1bE7oufVvoiVT5zTX/rg7D+qKKEfHc5JDeFDOyuJiG8d37P
1n7Ptssx/+mOL3lamL/E7Bgxso84IM04l05yy6Ct7Ybe+ZwdaNAc/bZ80awBvxw/BMPo+ONXR8OE
ydTVnw2sPW616OWPmEbNWu39yZ3sm4Ju6Ec7YnQ0qAB9BosiRkOi66KZubJFBd07tCaYLCc25m1o
Gu1VZZu1atokfU2mLx4ws0WstfGfqAgsAL0q351ICVYi63nJe908YmLYrZMyLD5Mtz26jQ/cELMq
NKrGVyRtym2FFzbsZexEYtAEQCGTeG8Ds6ZmV4bHOMGORCCdUi1ybmCC9dt4iPCfQwPJawnr5Wvo
zMXxHkOWt1/ODV8W2XufaaJrUgyIhyRyXjXCLrID9CyVs6tE5rfA037JE/zU7idgUn5pqmp8Eyf/
6zFi+ixm/eM6/zn99xh1yta9EQbPlu/0qKuFH1o8sGdGo/K1YZeFhHf8LFt2Aksoduz8YOpx/koG
mWUDdLGV64/9GcB5sjISLJqEJ2Ph9t2L70DSFHeEmLLdy+8+is33PonFk30a82Tr9zzkN8CnjFFx
tLIq2eY+KSTQFOabPTcXuSmbSz9cljhLXBPKK+cCmbJlgBbhDxX1EXIzzTuSZYtZsA/TYgRvUZB8
jcUZ6NnPMxmTvXIcsgf/Q+/jKiR1IC+FU7ufII2jyaF97T2HhKke1TszGrSvjfFUxWr7EYaKufcn
frIcVU3dF7zaI/ISen8JUmiIMk7hpkHFstZPOo7Zry38rMHzIpSiau3ZGzDdtouuuVl6rSA7mKtY
G6jl16DUUAXB36kpemWNTO+89rqy3skaM/WO/VCTaO1xFbhWfZXdS9Eh0Lr7MFmxFsNYZhsvs419
To3gyX3Y7CEOnbjZUlVCQ8Awi22B1vN/f/Y/j3NTTT2avr90GqPYksv431+pUbFvDxEpQjawuTb4
iiwb1NY2RdtgrZXCUFw0E34WEmIRhFm/lb+/HrY3pVeq53RIuxviij9czW1PRkWd01Ab7QRX94cs
8MgiTqDa+1AzoAyKmk8pmK0GCJONLPcg3tgtQsBWW6gKQDVNNd/IMptEq8oz0NfFBZqPjR9G9/de
6VYvx2mNuZ561IWFlZanWWSNFSsZz7LtKOQAVHhim9QpSIjiX7XDzjk4y0Phz8GZVMlSDTwUaX7H
BxLcO82oqWxEzWkWi9FKrkuLeNcrmn2UIXnQ2r5vsT5Xg5VTYOfoOEBNMWmrX0yN94w0Bnp7lV7e
tC5soZfUzg8F8kuv+Paf/fSi5/qzfF9hD5Mb8+Lp/jZHlnZlO9c9Fz2QIsgCf1S6Pi9yuxM0MPDS
3uZRg29iXfgQab9k4V0W7VVY//rCV+tkWdkFmNnyryL+YwymwnhUF95Jluox8mtWvprYW8vv3/TO
Md7nutbXYBzxUy25FQ1RY1BY15UPYGhHnC2z75qLdGgJcweZx2xpFVZzdYfImV7bV6saUEUJfRbC
pq0G2wbJ0aWUDJTigTKWVvm47KdwA82/O6nTXFjnpK8gkcryDqoIUN7YEeyMOatZ0nvGTR4Gv+6u
s/lHNsLRv8fRRX3P9dGFR1+Y91GqWHUaBZCyR6xpY3dXUOwuql9S807VBz7uRmKFuzBsSpiUCOQZ
4iC7ZUck4OQqHKtliVTmVvp6NZ2u7XQD+PskkKYyVno9j8dIo0wjoargj2+Z41knOSTCsu06OEiH
iAk4CgE9l0Ai1Ona6317P801kA1ziOf3KtrXbeI1G3xjp/3c5GtchnokG2c2Kq12yiBFnGrEmU9T
CpdU67xXHLOGLWzGsVnImBxiS3hFVvvRbuycl0kmaXTF0Q+uMSH7IZSsPSsxDpY9XHuRlql0rHBi
LUEmZjk6XriU74R4x3yEZu+igTIk3ysR9yrExx6h3+P/HY9AL9qkg5d4YvCu+30zXxJfUO14Eb9b
4jWMoxIv8AEaUIMCiqPdZMYmjqjPjti1azYWn3+1qAI066gQ2XmWLFfbRo9A6TJ8oUQzy9L2CLDk
eP/NVX+CcBH6e6nZjTna7Q5byPT+LHMwnQYnICQVtrsbiXo+nqVZ6/S7T8CA6G81ME4yP8OfCin9
vg6FNVBxtsMWoqU8HeM5WblGD5JP9DhlX5zl2eMgYwCPVY80mhikwnnefH7Jm9D7KoP3a6Kogrq1
i4eBDP7rcrLpiR+hduYyJGF6fAybuqreR9Afoq0mPGFjTT0Mtj7qe2FQsc4LnUr3LUf7inzs7/8H
HgSiPX3+/7vfRf8NcRxej74jVe3ekep9BkoyynJvdQeikxRwdn2gNWQ5WOPJgcjue2evNdd3OHsg
OgIgOBNlj3MsV3DebAopZQ3jK9R1l7hg2isgNfrw3dbTb5HuDJtOb/tjOyb9EbZm5SMVl5XQg0pc
Y4ZZQwcX/WB59jgoPoVV25l2j9B/NUzGAAD14MKm+I5EkkgivfC5tQOQXcrm45DnU8uzIVo/QhK6
hHKDf0mbAipMHSMFBX6pC0x7j6QFKAefv0JsetbSrCDU2ZNvOSu9pX7Xer/uhr7hXIdrN1PUVdaN
mBQhXacao33t1bR9no1CPaj5nCxkp4x5iQl5xXXDrWxWk/qBh5VLfXr2uuGOUdUDf2350GwsQ80x
HUK3QKbhuhAwWYZK+Dk3cAYM3PIUDkNFYkwBo2zgZucHk7+wbMfaygdygCL0rpqTL48H9eN5/M/O
R7wa6o1P4evQQ868M0QMRNvOOl4Zn/wRUmpn2SvtyUlz/723E83HXNmLhtHLHJTtdx2LDOiTcM7l
8ovVN2mzYHoeFcQrgyj+M54wqq37YTwGI1uHUz/EycXCTXDJSnHvFdh/qo0PsTQav3YCfuvqjoHv
IQSIoPHbnRq38w3zrZn0aah+E5P8oT9qGhlomV8dfGc+j6ECy1hkQX6nZkM3/TH6KCXJkDwEsVhK
ZzOmNsb/Ye28lhvHtTX8RKxiDrfK0aGd54bV7sCcM5/+fIA8LXfPnLCrzg2LABYoyZZIYK0/lMNN
4g2rqMRflQrlBy1loKxiWfiNyLXBqCuYQDRucWM4zSVMfspgiAOkgud/hCnlqN1UAnDpo0vpjPfy
kROPiTA087/LljwkpFzXXSkUkYVZpeyrcVldOKqeHT4cL811aWIf40NRv6SS5YeIw/wlizP9EMrs
UIbA0np2SWBfP2ccGcqpMFH9E38Ss568la847ko+w2HA3QKRwHyQn/zlgZ170Itc8q8bGSGf2oUZ
hTtQOMblMS/7Bo1FYY3A43VFoLduiTaiplN9rrVk3vbIldyAz6CeJQzE/RhYVjL13jat3B/ywdD1
066mzH6Urcs6oI3HT31yGQD7s14OJpuK+xpiIQSIhWHWLp5Cg72fbJ5oPGv7F7fAPFoAAv4tAg+7
/gXiyqeIphE6olaLUpdY1kSx4p4KTd0bUcKSRn7MfI53TYoG9/Vjlhk4Ja8D0nntgxsTbi3Hxw5G
LH0SnnX72Y3hDSvt+zDk9ZM+kWGHaU45pGvqW2q3YPywfiCLNi3gZ43fp8blG2a3sJswcCX95to7
/qTjfcs/7BIiHDPV3PsmLz3ouig6uHATDDtYFEn0mukIOuJl1x5qfpAHuwqajYODKNJ8Wf/Yh/14
zPDkWlTx3D/WaG9/mQMsUIvIb5d+2p4arZ1uGyvxIOer08o2+bYFsZne13DcDp0GOCWP1QqmZbuT
dSJk6D8iWhHR/N8iki6r0DHoPl3Dm8t2reIUtwRzkWxdLU6XuQ3HBbCsX98q8Vs3OTDikglarB/G
5u4y2sGmXplVssn0gjReaxovCkqhyziwo5PupeaLSfEpm4ruaQKafks27ZuMKoLS21pGxyQ+Ah9t
OuKQyJKuCPARkKd2r/C1x+YJjovwFkA7Y9NHgpsuxMbVQvFWXVAi/CKaV/yyVCFPNctD4Coxl9eB
ugPibJE0W/mOl628AYZwmhp7xxo8AN2gSCA75wHrRsxwICkLQRDMcLBcRHIwN58Mrev3aGSgcu8E
5cuQg7wppnTahXlXvqgxuDgtMtQbORpa0Dfn4Rneonvbm/Zr50b41GB+sFArfEJtJfS+Wr5+MK0M
L9VseJu8NP3ZaPMrJnPW69xGHStPs/0SsoHZAKQNz26u2Xs3V9Vd1A8DFBIjXamwDGJ8LjfSLUua
ZOlpzl1V9KF9wBoxD5qP9iBqejJQ9tnYTVzmyT7fHtCT0PVuI6ESbQomRW8tFtKO65/maPZPU6UH
K+i0yhKhCLtnt5spJzmc6aiJIz26nFT3L5TgnNvrobbqZGUPWLjIPrdjZwV+ITxhDK8dr3GomM/H
PG4Rm2N+mtrhovDdudGXfowqSaD28bmzy3VFVuYW0SPrVp4NQ51s2cW6QmTuo88r9f5Qx9b3KbKW
OhLST2QzcBGZIxO9Km987SYkUs3eUvemEGb3UBFE+OvhA7wjKsWyfiwLy0asb/kpBHeyZWmRusIr
xtvIonI9ghjPlPinLElj4fiV6phz1sRBnqmt+upnXrsLyf+1W3bo4U5tvPfIaT8iWrWaNkh1sff0
mmGXsIVkwThAsrCLiWr2oG0jMJnnSxNtefK2RVGvZExeOs2dXbc462RYZ+e+wxMYgboxtLO3fMos
BA/m8Vgng/1cjqhoJk32Bol22s0DYj6mjqEG5adxAV2n2c0GU6cmgLSJDGl9aZOp5Gvk68aD6Wtv
k2npz2M+PzmNjuV6Hx/5AQZvSeLrqwRwyNkaU+c4+7lO9QaVLdUzTA8PUrtSwJKNXbUaQyyZi9Y4
dHltAMKC1nviNpGsg86g7C1jTL22TzBnhi23whmagIockm5GEL2LR9aNH9mLa76ClHOCvh9g6ZOv
Pk4WymFOvEZhq9/bKb+j7eyoEUiJBNsas3DOl07oEJiKE7NJoAgtSqx9ztLEY+Anahr1C7CD6Cbp
yJzL7lKFOKb1Tr+RTTkp1Jp6afWju5Sbp9ypFNdbjPxPNmTbuv2cag8pt/iHtOYPU5jIoQiA7l92
ZTxMuEN+6m/Ec/r3+Jmd8CrtvUv/hFpRnG/1xIfcL3e5qdgD578OqH+Lra88wtyA8ILZxgZ+GnK7
dv/UQVk5+GiOreRLaa2/H5x5eEKhsvrUL+JDaiICO92c85pNu+Gb95bjhg+lOe3lnb01PahznQNo
lBr+C/rRPXtOdhl2mSb3HyArtOJBEWlWCjcLB5k2AlCtmA5qOmlDQWsALHvB/MlhebDT3AIon+nV
u186/r5C+2DlZNmw9YTAwRziUz7VFrjQxIE/VbrpfYK/ZGt0UP9EV6pVFMlY+8h4Fa1mvS4PKYmC
05/PGNlGmE0jAVSjtukr8UbVG2U5RLV+g34okotaTFraMgCYKN2wg06LrfNYWw+p1Y5ffJdfFY0Z
4vwhUfVvuWMG56grmuVU4zAom9dDQvH/LJv426LpAbZxi7LTAFHA5S9hsTXfVFSS9tRkXpwxSvmh
VPHWFrC5XAnzO9Vz2MgIDHCh6O+d3ano4gP5kCDR66FOWxAbtfP12iXPMMgZz2hvjGfbSFExNM1L
BEogD6Fp4+dWZvtWa6a3EVbcCmixe266nm2mhpp+lKvZs2+qr5jI2d+pWFHYCE+60rxohtJ8qca6
pbQY/CyCOD3KrgJLt9t2zDezCJBdtuWrmzhRslUedgaSdUOzDsYywVXCCpYSD1vOKq5z8WTv8ahq
ThEiB+7CyL8riIVrtebcs/Vw9lXkdJt5bPBlTMujRK4DJ+sWtigOIOHGHTYIb5K8gSQaGE+1qiOa
R8ugYn9pIe/0zQiR6hn9CcEtCfhp2M0uRjU+hqGuf5kiYL5urgtcMWg11DD3NQJaAItpRmMXrbTU
jQ7yByAmWZOFWoXpojc8hAD3Zs8ujmyoTheHYLJevNMwPCHLk912MsM3aBukIoWuHX89+RfSHX9a
Gp4ybq9/VqscgSi7853sQuwnOAQJcodTE1ekbkHt5DiPgJy2qvUwOeWb0sxvnmK092Gt6bcOT4KF
7Ec7EX1wP2wPbWznr01/doayenPcx17H4zpMk+k1NXjrCiSRM3Rf/wl5rEu/lVTmnhoDGg2xsxoL
tb7JR/Cxz/K2EiBOIdEPSlQ4bNOQvwAFIXskMiLWNG8zT3G4/GMgL1FY6mu13skB3fODnW/55kFH
X20MqidZv7HSZTjRkPtiRtC7rJ6QpJxvNA24i8h82+a9Frj4VPHTK7aDgUtJo1XaXVNVqVDTzX7U
WD1kgflTVYYnm2/e64jeCrKTenrnodW0aw3T2OMREN8MKbYvmHQot2OOJpWFMsaZwmpzKofqie0h
oqyKGfqruamtdY8t3hd50Mgq2Elsn7O8QyTT9cOdG1l6cgbJoW3NzL2HrqHeym9knNr3fP1Ucq18
B8WYbAF5877M2rwOhmxTW9z5J0fBcnhkbakluX3IUYfa6GaYP0Fa+j74mf1dhA5mky2LMLGrdwx+
kn1PKuym0OJnqyqDSwvX1+JG9o9i0KrDZ5964V72J8CItYWdfK8N86X2JodUDAeDZygsSnE6AFqc
ApW/Mw9QOeimfTcDcFKrlY5n6qpAq2ZzgSNdaHhOUj/jpl6tIo8lkPxHOu30uXkdlQU9Azu+ZT8G
Jz1P+Li/fYNQ6TZWgHdRDfp9INfLm94L6uO1v8nd+iiu4U11salmTO36zjLOozhkdamgbBpTsEjh
kHzqu8Q0TrYLJuVNDshDImfIU2Qh8mUeO+W6q/uPC0ZbzMlBBYWGNb87nWXufKFwFPYNCpPi5xiF
DuZQngprpXHDJzWctrKf9D1FKzy8NrKJUtchzpP6EQ+C9Cyn107wfBEQ8MrgrA566LxNoffgAVEq
8V4+Jn5ZHNmiB0gXuSpA374DisBKPQK9ynhL+qBcyNNP7cuET2Oeq+oLwyiLHZKa7q2jtHfye5mE
nXsL5O1Ow4TxNMZDhngfYnZZVpbnZszZCdX10q0s6xFnzea+dGYUwqFoTFWgHmxSakvDVcsXH0Xg
dYvFw1ZO6n7qHeCC+SgxzLHuWXdVAhnS7ynxdpN192ss8Av70uIK7Ei08GYooY62tZIckE83SDxo
B1DgFjq3Y/AlzrKbVPLQKmfeGz5QZa+bmzu3QtnBnPG0e1XQPG1QFLzxZ2u8i+2s5xYevilmMt3J
rkt/0m0btoTnkILapZ+PGq+425MPQgDkfKnRhEN+0Hp/h7GX8mrNSbqO87g4eQiinlGoL1cmxeav
lolAbpgBJWjhzXkG75TdiLvjcahtDUvBNSJzUVYz9ei76yo7Vlf+/rIMah3DW7OY8w9tHj60E+p/
a71Hfckw23L3aasakZsdzePcsjE6lKMOE9TKrZMRI0atqfGNvEVRo4tPajG9yFuU7CpUDRIUudbL
nUyz4+o8dM2pjvUdCTbjrZ2jjsRVE9y4hVcfmY3BDoTHZ8wP3+RG4FdoBXoWFfXoI7Tx/WAzGkn4
jNb8NdTrK+c0G8kPuSLCoDq4LIscU7mBhe/srisluVyabA16ypTArv/FWCmVxyrwk1vJYZGsldox
6rUzeQUoXXgtZa7dKErr7mpfBzLnBBVSzRgyrcPGATdXDkp/QPror2ngvxqGXf8w+Xr84AIfzOwe
kEHYP4hn6zKdI3crm16i4iw4BV9lS85piuZ5iqf4LCd5md8iNpfFK8qZKvYxs7omLx2c2xmOC1kL
3DtFyVUe5IA8I20Xnuwsg9E1edPCt2L9e78OxDrLjCtE/3rDvS9NOKyuB4hqVrGkS1OWReaQp+uk
BqWOq9AjDKHg228nmHmEsoedxuXELSvnxUqzbdnhzc7dxrpP3BZ4IF7r68Fvw/caHm/X4qBgUfe3
WFIcdAtx1c4cf8hxOdFGH2tZNnp6i1Dv3mFt+MUJhu5BE9Kp8vc/8ywssYVZKHZTvHSzgHx1iBXI
0SJF3tRuM24AYxQ9Faq5bnPwSJDwYJ6F27rHI9cYWu9NDy/dKjKsWzVJP7qJnhUfozZfG5BBe2rE
nYO9QvdIQyogyEZkoqQJS6KPdTki+eh/NwK/RpoSr6L7C8/c6gqAdDaEHGxS/3JTBBcSdjg3js6t
DAAgIF20Nh/dpv2JQPL01dJ8MjDjS4OZ0m6menguBtDq24m+jsdRQvL8cQKbBGMyLM4SpSab6DYX
Z4lSm2vExeQoe1N908VJtjIt7JsGXe2ODp6yD1ms3FW8pvIY1d2lqSXO+JcMK7x3dQYDM5dozIrk
K/+qNyq82mMU9Vgt6l28C2sV8Ua/HXe2qY33A3wguaOQh9RLrJVeWeWmFvxahKMnsrwfEbVps/EQ
Ebk9lSg1sg8JneoRvef83jDRJmmMqDmz3oofbRepYSEWgsOKuWm6tN02M1iS0LY2LqseiCp9d4qz
Gvm63m7QGhIJ5ULXbsCwhQ+JyR7A95HnuhjxTo2yCmpMYeRoJEYDhVHp4ZsabvAwN8F6ruzkbrKb
fJ/45LyfqdQnuzBFLMZQcSu4QFILxP6oWdB2JG1JtpFP/bs99+aqm1FphgvuAoCEixuUClqnGcpO
sikhkBZ2R/gMPMiezCsRtBTxsYi3NGwhrvEyxG3/Nd7I8mQRhdiB1sLCtXcMfaXkzUzCwpv6zQVD
XSRDRFpU1Hi1SDnNaT6dcAuU+9tc9dJdSWVrGYntrtE6ObwM5yR3wHLP6+QzriRVeifjLcwCWbCY
9s5G2vZIQfkNgSWBIVarx7jCy9YrQNAi0djgwTgl9TpXtXlpN6zlLm9Bz+wZGgarFJlhRMcJxhwC
ANzxVgFb+HtMgep7FxGSmz51BLSN96340aUpB2WYjFAya1XDlN7WRg13XywsxxpDCi8zjXUUeeRm
fq0v5Rm/ovzoeyZcdtadlyXnZdrU7PVktqnwNRHyY/w12ymANjw348ZEEZ1yNn2fDsWACljuNZeQ
68A0onC14PtvnMzUfPczat2yJlJYQXuBQXSRhni/GJA1fyeHMAqHk07Hj4ZLtKyWyGFPFE/lgKdh
svWjcNMKp2Msb25RADG3gwX1Qf7DWux1b+IiuoPv4qBu6ZQblASty79OAdm5zMKp3A/JGNxNISYi
wzR9D1UFmXWxho9Q9DdWep4h1vwSxWCl3sEkTjAt2OSHfEFWsUoR+Y88wIVFKocbaoqX4WtyQEZX
2awuXWTGLtuDKVTqY89jU77spx0DriysCCLEb+Rbcc0F1ikxtvKIArt5pWxMG2E5dFXFFtsZv4F7
YrOLuadmwVEOKvsZxZlgPaZNvB8QIVzHQndHQrLS1A3OYG5XQ1WiwCCbilKvZEQK2N91M6EdG5k3
8jBU/c+c9MXu2qWCjboJpjDeQ618lf15psEhsGth6Buc3SoLz/IMca95bWYIR1375ICpW9GyLMtp
k+ZBdtSj/vX6nW4yZOsQgnuNxA8hQqcckqrkZEOY4der9O4RZcuEenpBEchHe3dkN//DRly8GP0f
kQUlTx3c5GkwcmutF0ZzUjWgoo3pzdisowmgGROCFq4dXzBjHrJR5zmunyWgTMLIfNzTshw1D4iy
4yLtSnuTPyCAH4L1LbrbbIjeTTMSS/Uw3aOU0a9kswWps8qD0t3JpuMr3x13im5lK3+YPQsvQpkW
mXuEoVobYZ7M0DE/E7pJc1EY6MvdGcaQ1MtKaCdlWh8dpLISZcR82YX6RhXQMclWkIwGeXY5VBYu
2kr0KPuvYYru12sjr2oIXkVzg6f9+lLI+KOZBvVuML1s2WdN8MANJV5SMpj+QjrvPDVhA+l1CBcO
sKkfszH+TPlpvGCcXkB0VSIKPK2zRdy0PRiJZ+KfhlOaXirZxh7qH2mXe+nezkidJlb9tdencfg6
A4xHIQp2pEBXsIz8OFybRTSRKJbt3J9wFWGH8W9xsk/v1igoBGd5n7LFzQrKuc4NsHQX8sZ0vYHJ
UdkMvEBfYwbxEXIdaCzUQzTzNqimYu1DlV2hRJtfOM/yLI5ulcgpb6/d3IY+hyoz8X+HdlZafQpt
0+gODOgNpqjTfdIr6mZwrfykzMN0CNXW57mNJULXFvqKEm//1PdDt5hZkb233OIv5CLf0haGnZco
3I7fXPzlXuqhMpdd7eIWQFIQT4fKXobgC94VhDnSgSRkDfhw40e9v9cL3fzCppg9tYiAz/QNlfzh
IfHKbu/5MwLQeme8dia1EREwxTBO8egob9DB08+Ozb0MOLlycrlpnhUBNLoeuvata6bsdO2RZ59C
YXWt8B0bl9c+slQrh5rgXVQ35abzAKtYdj4/9Hg73nlodAJnnh8G1Zkeysbq2Xlq40E27VIJ9zpr
G1CBYVstjf5Z04f6ixw0xV5kTMl2yyarNm5ws/V+CfVbdDoV+EdysHZYk7VZcATQi3klCa8bJLwQ
do7iFn1g/KvhppL0Fq1ZiziIkHgeut2cJN9l/+UgZ2GYUyznOTFZVan5oQAztbALtoCu7nW3Hb/I
FQyb/gUxa1BIgfUzTZaWouY/USFHPMafnz3P1EkE1eYNMD183WO1X1/SXzPpyNxfJcLJyhsqF2F2
0Lax502vFOQRjceZ8xh30fTqxutMRE0OluuXKNFtkin5PUqJKuXztX5FzT1S3vJaf79iHYUrP4Pn
qEwrN0M6dx5j80tXxPEWvWQoB6I5Axb60sNUxxF2Pkd9T8uZMFbT7HKBZw1scQUPczxwdX0fiOEw
GPobrW8Pcv5lRtFg4gPHbpOiZMmMaTX0eOBceNRjAeql7DHNScaRHH5MvkdIvxdYusslMNB99GlQ
4pbDqRgO/fBjmIwPLEox250wuon16r7HylVD6K6FVjlQkvyjFgDe92jbrbX/49F+rQVgM3Isc93a
y/WCDKtiZTiMKOr8W9ki0Yy7ubfVXY0b2LCQIcBecFGQG/Zfw3JAj4sCmw9REZGjCFVeJk8khP+e
ge8qSuzszNGqTY5zgE735VS2S9Epz7o3XCeVgzw3lTC99NpKTvw1Sg7/ESObgdJDbkuTtyzz6stH
G/r8hxGjCk598CP98G8fWWQp1LTPL5PkB7nmK+SEIcvRgXYmlCDLQLgzqS6ohKDYd5EeHgFEfRyw
52AU2Ycg3Fx7a7fS8K0VoZcAOSQUYzIHw0+jtLaNAEItuzl/Vs3CBqXdOvdTEnHwURtnsXhpRHxv
Y9c6XML9Mcj3yFSjaS/iY3FQG4PUVRvpKzlDDgSBki8d8TJ9pfQ7v1SEcQ64BeF4oDdHJ2+xiHF7
H2lo12jB+IjezE4CnFoUb/3niCXjIVlQAxpWftKUt21iVGBC4uxbTek/j0v9rwHI1XqOMxc6AqVT
D2jxvjD0RaV68T2WpgYgI+ylNh/re2X4inxB8uInfbnvhYWJlLhR8Zl3gjFbVJQ5Nvng+GBq6szZ
6VN6mMueWqjmWuspSnCfG7E1K2vs7Qrb5gvryIVf2/FNHFxkH3igGwthIiISCSxcE0wioWWTO4h9
ndVZtZa5AzlC4zryd9jfc+AAkgJJcoPyVS+4oe24kNhdSaeuJviiQ4QQuW8KeMb4K0YOSya2ref/
mIcECdbhRvPgk9J7tAPnVZ/q7Js3Fei9V81j1lO/AEPlbYumCBZWAWKPuld0AKOHHVw7uS9TbvHc
IUeQo4+xcG1ruP/fIzore2rquMXismtuLxo+I/ylvgcV4mohIGYp/SP6ENVVTn/EqaIvx6h9G6oN
m3vQ+5tcK4NTqIzFiUW1s+6TWnk0DHgk2J/7PyycvDXjhzG6qHRqlfqYijlTOAcntHiKkz+YDlBp
33+ELfExpzv9MUe+jjfgORm70bPGDf4MRlVbo9+BwacoAnSjRxEA3VyDXCftech/hGPC3ky0fARG
poWcx2Y+P00F5jG/YmX/JcT0hxtUQPee2+80rbO/J7r1ViAEhOamFm6aSq2OnTGEeAOA0qBWa76J
0Cqf54WfZj+pzHkNzstO325Rdp3WPK2xm9BQ0uGuWD/EtfU119zwvcRdfjGMWnmP1e5wDFBnXMl0
XKTdURqw/oob4y2KexPckjbtVB9hmUg8FHE9K0lj4KSARFP8mHvkD5W42QeqY0JJpfzGEwsp+EZz
qpUdVixF7cl8bjuw0CC/USYsAnQV0ylDXBHcYbJKdLLmc6Sg/8tA21nJSTi2LWe3tI6hZj40hh99
GaD73ZLGx70FFf+3IcSwp/Knbi+bdvnm6+TJgipHEz1FapI7SvgWDiQ1XctozlHsGo/45GxlPxp1
3AcTj020uJh4ERcU1ALRdHtXF71/lAfbTX1Eoc2PZjXFMHw6HXOtXyE1qI1o5Y7jYuCdr6fS7x4a
bh2HdsRJTjb1We9ZyOEVEyTKDZiV/kErygwLOsx05CB2QSTlLHspB+WkpNcDLMWUYu+bHTsYsxr5
Ks0Y5Dm980WphmQPvSLchlXSPNs1W5Aqb556Vx8OjXCvE/qFpTi4th8duGGkPCpc+14O5KoCRtxD
z0Lz9SZehkKkENGXcHtpZ672PSk65+BLOUMxD/HmpdnG6q28Copn+s0QF5tB6YpND032gJvU9zZK
sm84DjyHfpE/mX2lbVubO0ccz/5DbRT/FlCNWbfLezKTmpNsUhNbWGh+PyLfBz/pgYU0ex8mf2q8
RwPY9y6I9KehwYY1yPhCxDy3tmWb60h/jPEJeXW4IsbQ3M+QzQGr6foLOinfESsYbkpR8ZH347Dv
1kbsdRc9UWsaUE8Yuvt4fEJTP8LqRy9AVqfuS2/be/mhYKKwE06RQ+5znEVYneUnVaAQXNhJhRoa
d7KVV5a3dyMbcXwxCJij/YJAw7gcy1DdXvswC/xzlmXozUJOkGHWaOMHxPrlv53V55R0IAQ3Ak5K
Afk649IWr1FP3ZG7hX8CHBk+DIU3bywPxow6pCwY8bzix+Tw1WM/ACIkVjchuRQWsAISMjJKJi+4
b7T1QELyxerZd4TqgFNS551CF1GrXihJzalKUcxIExwtuUEYhBlpOH4Kk/0yrMuQfKB6O71WAGRl
WKAlH1cbf13NEVeTTRFWgjdfzMCLz77JHj6VFUgeGC82BaPN6CCiBR6PrYASChteN7jVsC948vV0
KfutpG+OE4JCyyRkld+2k7bSp7LYy9GRD1OhVvnFnkbz3vZHYDFcTI+pu0L6CtayWc7UwxW39o+y
GfQ/8aytwK/whvzAWiGCZi/qGDXmOcjiV9TUkHYw6+cJYbUbRLlbpAKr6LUeEa/N+2LaIicRvepu
8qYpZn/n5C71ojLZy+5Wq6Z9NuLkIidVwQiXsPTHoxz9/dpqXLBkF6/ZZNbnayOz/9Y5bX+XtMXw
b9fWxTvoZ8FT/HXtLn9VB3JshnGaHSNEoYWDqrYfZ0bJfcQxFCliFt5kY45nowxEBMNfpUaCsJ+I
RmCVETl7dNNmH3XdPczb6MbU2k5bySlwghbKEJqnwaysHUKuzxGqn8h8KinlQ+SSerW28BZqy3yn
FCW7f7/VVjLG8iz3rJ86jNizo6G5b3hmIfcgpstD8uvMnO10ReYlz8xxkwvppdBl7dI74b1jDtq9
mSoP7J7RRQobZBJKXJIkpJPa2h9RcrKMUlG3RwfVMZcp96yDW9Xf88GKv4qT8u8Tk1SB7JEnc9h9
lyfa3yci+D+K+d9eQl4QdOmZvylLRAUtLGUopx0LgPG1yMddmrfRY5eJCpQWlQvZL8N8A6EBm8XT
Kw+XXein8SM4tX+EeeJqMkztu09hVa+waQqRlb5e7deLThNq9ePvV3M9tV3LF7Uoc61KBfviMMKI
LJngN8hClmxaZqucZJkr5fZyGZVyC9dRKeQwKfb/61z5NuQLyStTF1dO19e9vsnr68rR4dfbmKK2
38IrdJaJ5YKZ8LyzFQ/mrarY5q08ixu8UPzEHDFqEQN9FzmLytPVRT6341YG6rKzqatVatfN+Tr5
/3pR8WpBkZq31wu3eYKRrXzNXxe+9P0nF5XzU4B1l3f76aIaSGLVCT+/29BAcSAwlMuf4BL758f/
9XeRF3VtddzKN379zP/ThT+9fu7b2droVlIAvw+Tl66MVWwLkd9TXDx0yXaGW9mEDAfgI6txrhyE
HF/Z+vdlRH1EKPHJiEIPP03H7vMf090q/zy9sYulvNiv6TiQzIsybtRz0JHEtAXIOTG+ZvMUfaNK
yjYWRWo0I13ohBg4bku/Tx4Cys7/EprYzUfoaMPHkaGTVv1IhmFpOlH6ZBSmuU5nqB94sbpHgH/A
T3Gre5xF7q2up4EdyaLlZv+jQA+KnizbtiyPFpooa8ziYJS9v9QHE3MxUQex6h6NItQATZxeH2SY
7HcCC5sdRadk2mPX0qHKepRn14OBBwI1R/cj5DrwR7Bs+q5RLjMHLCBV4OGc+DWMh8B7R2G4QRjl
72YMnLsAv+rg99cr87qgooCGSApiKMonYQc5HFg8Wg8+SmJA5XDgNoWYGwKS6ReS8pCRf6KRGD9C
AW4fa+VZbrtlo1Se5Ya8QKX295Fk+hT25xyJBuD79885cqFpmkbzqDYv8tJ2HrgbT3HQvZ+e/5OJ
//qe8AfTl+GIk6eqdsVSPp0wLFCWyPqbB/kMQ8yTBVn/AgwtO3nuxLdTsBXC0vwcpWlnOLX9C9uX
jyh1rt/Tds5BwakRApajtvdU33qIB/+VglL43qlAtmZjcFE6hcw+zYj3SfHbuPgxqm7x1ygmwsfU
9g3iBw9u6L7KcZAsnyfGQYUejrhin/+UEwdQsJvIeG5mqz80iY+ZOdpK4GY0iFUWj8zRf5bfYCXy
vrdlkDxTIqjWujskZ3ZLWHT+y5xqfJbWFL/m9GJOG+bJeayK7Oi0xrzRi11jKvqGRUeFm5BrHfus
N4V8AnLuNb+xkKraW6oi5QIFJVh49aIsC198n15L9AResZk3l73aZffGHCfbOcEH2ciE+CpY3vAB
k09vPZvCF3Ick9vGGTWK4EP8rTT3EsmlRGm8jOJxumPZ7+07dGU3GfZOT3bpvcoIzdJvCwOkZtl9
VfLJuEsE020uMWTDCoDiLS3ZX4QFxgQzj9VSbVmmK/hMbsxU85dyWB5s1aB6nyn3tQyJ45fRxtgb
UER8NprC3ld9oO4odUw3lmema9eJm8dmwhYnBLX3FeGhc1GL/VnCPt401Z9lMT07fRK/TZNWL1OQ
/V8Cg/9mm7mYlXR9vZG/bXnI7XJEaJafulO8W1HenkoU2PYqC4hFQFKifZgmVP+9W6UnlfeOPGmB
Sj0czYXUtY3jbhtp7nx0JNMXNbxy43Sxgg/mbN5QVtZQao2CY1wDjpy69qkOgEgmjj7uYhTNHgxX
+4FARnEXJMm0LPR+CbWV8t7vZ4U5oQAUJB2eseLs91GWi/SxifwY/T2uUBtuTy5+qWLWn7Ehs2I5
//dr/vmK/11cUJ4yJ1CrdwDWKUQXU/3C0xyRvWYYUTemaVtZdzsW+Nyn2IEu/Wru1xFr6vXQJLTx
Sts2bAJvZfBQBWh2qSQW6yrRviDUlW0NhFbXJTUWhBG/ktzz1kVi9PswC8snfbbOMGyar5abIDCP
bNXZho94h99Tt5ADacbNdhrt7j7HF/VU2lifyyspTrkHBd6gR15au7Yy+02TOsZfprlqK0B8aMZU
29HmmQOJ74kMLBIKafVdQuLzUHO2RWbNa8kYsZsgFPu79CTx82JSA2KqCKnqIRs1sxq7nAVlDT86
pm+UfQFY1k+jidNQt3E1cHb6uFZrtwHyA24dR4L9PPv2g2VRxIaNjOJM41cPeJNhjFP9yO3E/qYF
yrmqGu7wlclPrDdAKUxAXOPUYykRqHhKxcfRKEGB+La3xA+yvrHmAMw+Cax1ZxvVW2mG2zyLnW+z
rkCZcMr5izOjWsw+StvGWl094uX9w5pj/84J/4ux81pyW1nS9RMhAt7c0rPJ9kYt3SC0ZOC9x9PP
h2RvUUujs8/cIFBVWWAbEKjK/E2GzHEMq0PXrX+aoCbv7NXuix/o6XaomvJOV4P0qLtKcBzssWNn
akdbK9ejV6s0sJHlT/JNmX3sOgcq2suVmjSfP8TfIww4UFVrkrVu9DaJqjG8K8IJHUxztL9abH1d
HplvVMm7gzWP2CEGjfMeUo4yD152K9DbYSyNF8++FbVgaQBjk5EZQbVl5Lew7FYAuuPHyL/m6JAx
YYjxRExGtFFKq9tSatE/k1bfCDtjqKtwXWHh+fD/j5ijIj+BrK/DFuGoFf6wmIXkGEYHWGUO/E0Q
xNi5XPp9gguxSwZ4TVputkAZs/ESkVbDSa3C8lOFmf2OFFvHim3UnhRDST8iCvuxzUv3Ffvxbp+0
ZE212vSf3SD/dvmQbv7chvPwolHMPTSAFPcIoztra2EPAvJ7yAwnfAqctHlsjeGF2m35rmpIiZGc
4G26NDX4eqshT7y7zA2tl5oEr/QXeuUcB0VrYZBY5TuqBZSQWKOdZdR7L9Dze+80wCCVikt86HrF
e2eJXF07HmUOdLKdPijVC9vE8l5x0RTG1jp7LbTRhDRZIJv9yFt0W+Bhif8pZ7M+cBbm9m99cdJg
x14iFXct1OF7XW6yYuJR8as0JoUvadpjEZ677kWDmnSu9JkkXp69dGMJYWXpAszcUndZTq8h16ac
uQpO1h28ts0fA6laDGirY7KN0S28kLwqxxMi1uOpSYLxZLmwDS+dUZ2tK013jzJwDZEZlzgZcWTK
dfwaDnLURdIhGDa/XVtOvTTxViguTpuo0qwTDxXrJGfXw7UvCeNXErfUEa06r1d/C7n2NY3/n5jW
Ci7zpnH83sLffK+x5KrwNfxSpJl6X5qPsTKCrykN85gjhXmBac1dhgF9kuEPBsTrWsqVM+lbImxQ
V2ep50q/HD68A/4zeh34s2zsPXywNi3fSI/khIyL0j0ul1jytK66ufZ18IcgvStf9V+C+DLYaDtv
VJKLsr70wBdKeCA37XHuFwFhMre7xkXFGppUn+4paVWrSzuawuJOc+ribvw1In2w0QMNl0K9uJM5
sYn95KUzhOW7jTs01nGXufebLnx3nSHeqi1SF2PXDbixJZCHwTB9snzrQVDr8H3vEVD6CG2TAWeO
kIS2A0f0L6G1pthr9rrwZhdDk1gfmnsrtKy1E+MWfxV6vug7k/IiV8DANfiPAblAWsTzuumnBPF9
0IqC8xmAhq3nAdwt3ECQidJ5hStaejOu7aACSPkXgKP0Xa9wvarAhQZnGk/sETdmmXb7fAR4qrl2
/gTPJ39KoN3i36bYvMuy4slN+vypnv9p7MB7kEY1eNZNlWFp4Vg68vo6xXWg86G7HcpOSdZU8p/t
zBjOcrkIcOcddLidtOQC109Ngbtvqx7S+VXBX6T9r02vWDB+nhmvr9L+MtqgQpllfncTerUH21YY
63VvfcN7Iz22gWGvvDzVdqLt22HvctH8tYLG3COrVK6uor9ydonrbi11SC6h124TbOuK8pS87EZA
qutk0jDSXozNpOnVbXOUl6Q5zB+j12a0BDe5ah0dfVn6+TUWKOH4A9zTP6nRJu9R5mjrac7MR09r
F9wq6QC/dtsb3ccLOMRqEE0q28QXrStfcTkcVvM0Fv9MNQabGkziVVlTNkgj/HwEyt4DC3Ca/iWd
y26rdxlSIk3QA1qn+ABNnxrVMqrBg3volJqvLoOXCSTFO7+ZLtO1KhgoUMLkzMIwe9AVuDRVXqHk
bI/Q+AqcLevcP4DLmdfSBB6n3eqW9llaHVbfz61LJoPIING0l8Lo0TNW9ftLdAJ8Nvf76SZaBvUu
rLZ1M5rbiIqASChYuCSsS6etb6SJJcSjoXrBI0ZB2WvszLzH0F2o+ni+7QoqJ+MwF59yHKX33hz2
2573x9kY6p95CIRKDkbhtscxY9vYozJw7U9/RUifjCJciq2m6vvbeq54Lv2aIQN/NK/TANGRnIfR
v/kjTkKuH+TYIG9W2ah99qEC7K8/y/XDrxeVS12aDeiSvEGme/mR//tHWMtv28FkQ9K0w88ONEij
1PZLNuX2ujMm7dA3ikViRa13OvY3WxX26ksQKfox51mwliZcffdW0e13aeHOaD8lvbqSme0yXQ1A
0Qdu9SgBiu+DWDLt6RzNFvqBJX+NSpnqWyDrWwz7MFqcsvChWw4JgKvNbIbaRpoyICH63O9MF6ze
dUKoQb2m1Aq5bbnI5TAig1a3eYsJSpwfpE+uVPznA3Un3PYXF4Mxac+ITEXrS7nUczFjo6o0bi/t
0uMtxLraO1zrp42qnUGEI2i2VFPJLGSPyAhc4nMFvbkq1p+lOCsBQYN+Hml6ZEotXbmDYrRmb1yf
BdiKbvIi6U3246at3It4t4zqbY92opxeYuT0V6BAY2uZfBlYwLRBgr+GMwfmph/NuNyBOkC5oQ1u
DCPANLcpg+nUmXNU7uQU6O50ChUNEj3iYyTUECTdQfXcF64LvWtSeCaguGLZWMwXCJlU8aqAVhsh
VAKEvW/Rx7z2jQg3XkevZ/+XuP4vc5frDQEIDLFIDhIdtVW2bUFZaJ//OCuaRP88qma2miv9f42O
S9+8jP73OBklYfER98dnXD/3z7gIDbYCIf4lVyk6IKPVbrA1iKizk6/Eez3ZwOpGu3JpNnkD+6dz
MLcPu6xeL8FOroePoipyDZbLQVH+CJZRvf3Cgqt7KDXzqOPr/RbXw3gHc+Nb6U7NW4T33Um1JzSJ
lsEIF7yjqrkpZE9GUztxKMlrzlZGc8/Cti+zEQNYgrtxXjABYXnDkrJ+y2MFhKc6Bjy2l9G4fTLR
5H2Q1tDkULyt8Tn0nPYVvI70FnlrP/qo5nST68GjRcpGMepop+RRd6ZAm50wNsMhiULlkxoV7GmM
1viCzs7JMQbzp9H12xxt2n8g0WPtRN7p2bS6aNsET4tYHhbmQX7ONTRIlpauIKICvgD+sbTjSW+p
6E7x9tJcFFTkbBgV56aJjP0luxQow7RppwHBuEGDuYd2NJ563Z0Zzch0zug6Rms3NJ49J7FBqGlV
uCN9wDJU1lq+Mv/MVM27Ya3TrthnJidxILHUotjVw1xvpRm0So9V6PBzxmkDSpN10jK/fBbvknm6
tyFof7U9lg5RVdqvcWaMm8YzrPuwbE34npp1oxRdcLZCsPqtbhbQsip33RbO+KlK/R8D8rnfm6BY
u95izaA5w94vW/tlGFhSu+4E72YqjpJH8VL9AQHb8RHl0vJ5zvVD2CFPMLvuAM0B2KzkYmRSjjNx
UgO7rddhleLcXjYwvFvdue2mwL29Ngu3WvmJ3Z7nSjFncI3EVXEQbBPLGNZ1mA/bpFDdFYZl9dkP
1O9GFODcN86Y3vvsh8+2nE62XmKcnFbb1OHnqEfnFoAPn7acFXXQz8sfmHeNFzTQqem01ZQXTthA
K/e4cRFPcNa+a3+x22q8CZvZfyyonNwNjQnaqlIepSvsPecwQ51YmYHiP8qAk3beRg8a9ttLnxzK
yq5WiQ8MbqSuEy+GiZusiuv7AOntdaZyl9cTicyg/NHgUbvq7N5+1RKstquqTe4MtCKPcWOxgQvJ
z25Cd67e3dJ5tVw3/9nXgN+PSgxlE5XBGf0KdSSfipZYaWGXp1lx+Nj4MZZUZBOQngJYDFrsGuqk
gcLXNFYOWdKHeJH+J5SrGoqbvkTmPK2Swh92UYEfUz/WmQrFLlqjRPJsY9GGgYlab/VKm25baixI
nXXWHtCswVs3sda+T6oX0usjPCrzp4LwsB8p7fd0oaQkeVntm0rrNviTVezjcaV1areGBIvlvaRv
Ms1+Uh1+22tEgMzKbxGW6T61/LNe80Fn6YYvyP43nhBVAfge7BLRfcS3gbTwp1xzDCSIKmXThime
UGNmvXR9xPdq0XhEJtW45fY4Z4v+o3Q1hqJtkFBfh5oXbKFEjk9GUU9PoaKQdnCsW+kCXdmdXKP9
zo1YZGhaoe5ku16zl1gJQYVda3mtSyOIp+pg6Gj8S1MOCrhVFBoxlpdJXl/H9w62DNeIvIazalZx
ePk59M79FC8ACWClPWhgO72zNKW6a2Anrnsriv4JfOWoog3xBg3C3he9pe959QWfUhdI6xIgMwcf
cHCrjiuPb/x/VU1Ft8haz7ZfbSRODr+Jr5JWNc56ufdbW9mB28SZOI9+cxot8bJBKLDobkSmukGg
6wABUl0Lo6jBT+cphm+RBRSAemB8KDkho4K0CwB9nMn3+tIscSfd+jxPeKQhq3IdFe0AGUXFhnTt
r2BpJllT7EmGYsnrFreuOuvfl5MctK2cBEEWPOeJTe5tFbHhsK1N0c3um2Ha1NYxe7id3ag+g9KJ
t33UxJ8b8BCDArt+jHFPdzRqn63uG3tQKPahrPPkye4xu5MQdqV4tM/OS66ztjEM3d1E1B4+GZ5j
bKbAmg7SnFrIPB1EzFtpema75bmrPhe6Xj17ZsN/SVPeZrwfb2N831fS9M2+Ocgla4M/74eObWS4
w9mGsAAWUO0e7TRrT9ng4tzYoSqv6GBhdeWLhczINh6UiExmlT+bhvdPiSDDe4pfA9rW3XuMqz2l
JrV9GJZDZ9VIMLrl6dpv5nXO2jnWoVYQK4d+jNz7pNhde+RsTGPkEis4nteBlJLIjT6X73mnTxv+
2O1aDzRnzldprWF/UgfA+fFox8ojNKN9gZT3MO3ApVorUQJGKGU6BU7xKq1Ji5vHf3fVi42MMsyX
KGn9e6Iek2Zf/5qkLE6EUzmqd1n84WiNrN5TPun+UURmr5qzrjf7mypDIkgGmqLE2S+1gdOlTvhn
cJnZ+l02f41DEu6GeroIAsjLDIBcnW1YkiZI1ewSd/iJp5p90l3POtXLWVODWF39dipD0TDYJ5/q
4KEwm1vpChQgo9bAaiZMVOx9oy47og6AcExMM7B51ahvZPXtZ+mY2y5AkxJbumHMWHjg3TaGG7Mu
i5WJzeopYfOOKsS/zrC2/ugDYPO/Rq8zAj9FslGdQOf+JW4oH/rajCg9EvDfQ+UDr3F//DjygYFh
vSNsMN4UfqPcyqHykC/SlHbCfhVYyXXg0gxHVoxJAcDy14w/4nid4nGp3167MRp31jVOZzwhqjpW
gBeUFYXaqTrJWRzMJZ6HS/tyeh3HDKFdG7FlXObIgJuSIF7JqRwmPXIPUaEd2nn27sverO9gMqxC
OJrZNsX1cDdFA97Mix2ehMhZOCL2iQSrcbgONEl3mdsvV7r2y0VKp87XfwxkfQ02armIDMjVqz4l
a4GitTOrnysHq8Q4a8pDUoflVowU50Qp1k0cqScRpvOsbBMqqf1imDDo/zJJonwH+Avf3v/npMCq
zcfSdn9QR8GmwPVQL6GaM2JB/iWGXbHxbKe61dXRONfo2vDNC7XPxujt1LmLv4c1D44+wgdAQxz8
kKgOguLwOZ5KIwFJqjkNOiHZfOwGLFuG5RFZN5l5n6Pjvhr1eZEx6m+7wE7fVL30gYF7+t5q++nN
8uyTBLRBFq7TLOruq3Cyz6peZCyyk+of5IpWOR/6hTK7sp2guBy1YQyeeVz+kJnWQiW0qll9avsC
59axtdCvTvovJrI9EkGyq0brkkGY3ugEFeFLPFoXB4xci8aDpmP9Ui0gulnHbUt34WDZgxq+dIl5
kH4Jmwx8rKwFqqe6Gqi7DvcZ33YCudofYSJprC1X+3eYnmbvLE4xhWb3cp9MCMup1dhvcBKDfiFJ
5WunJJUlF30dMAC0I+ZHzvqapPZiTKSzCjK8qaJ6y1dl2hdWbeyrNLQ/RZ2xJd0/f1V81Js6CFtn
VVHKRyvMilXYTOpXqkAIEhQo5Ha6iYYxiLiNzJg63N35Tr5TnKxQt7mJHMtHwcTWXyFVeJemyHhd
mxdlKINdl2d5/kULe2zi5qYfnhvcvVZd7GYPdjrlD3OCnjWY7tckraeba7+BS+JBYvm3oh83/ivu
0tfpxkfMkFUTFDIj2vqjBe5ehYpT8O45X5sxpnvS9CKHN+1ySMaseeTmXptpnd1DpHYeWbBbx3KC
ImWlHSytlMzxzvLyahO0aRev5wLIIM4P5f7SVir9qzLgh4l4hPPIgst5zLDgHaswfJALwjav7pBN
2suYxpNoWwSVvy+0dq8W5fxzORlT63LS/+fkfw9Jj9ob23kcot/c17NwLI7s677KDTGLG8KvPrl7
MBTFvZvP+C1OgofW4Rbyiv9DP9AUIB+eU1+KF1J7iHR/eRVrD1KTuGy/pbSRQqw4+vr8YPeUuFf1
otMwK+OwC/pCW/dDNq1UB0Oj1ArT1zAuUWYDxi6GyDVyMRdDZFtXt2Po39g3sl+psKrc9Laj3vqd
1t5iSMLWNOrCb/UR+bt29fHyKGAhHGIAPMXKi7LsBPRnqUxGLTokS2eQ9NlJDlg6f5xJ87fh36Zf
w20tnHdmAyQunJRbFKp5iWEHqdzOHmmXIC+VnYy4NpYGG2cRgQ0yOAsScwmX8cI3tFsq59K49Bju
KkAQ5cFHoQpJHedOCAghQNSTbXXfrpyEGvXmDX+rbicRczCWN26X3eklGkno5aNbsZQxUEH7T3Mh
v2XR/NEUtN21KQi534J/zc0Xwyk1N3PUTqOUTCfUobSC0VgW85RutMgvsAjgO7jDC09fJRWlnxZM
mn00p7w8UwhOgMTPgbdDwuKfS1NfRtB3Su0jum9oDvj53nErZxcFkfXqzD4VIDAYmd699rXrvMZe
aO9AExlHuN/pY8R/bxUveI4cfqMHiuBr0Dbo4LRadqtBX0SRaRw3AbrGX9qxWdNjfyunFtd6X8sf
qyHTj64xOru5tMbj0EIJqbr8i03i4LvdFofB9u3PtYI4hQPZCa1RtTw1HakwhDO911+hAJ0uoZ1p
/j3U8MvLVUPrI7RZQrtB/bhqaY+/XTUlVcUeBKRDMY9nBzGfAyuAJ0RVvXwTLX0yIIdRLcczqq3j
ObONrdaMMGWWLj1IoFf+eToli+tllI0bmfy3a10muuxaD9jhrFG3w3a+X01ukC5Gg8Zrir8JW8Yu
OfeLa/F1VAyOZbTsjOTMJuIjePTLeNM7qN0tXzQF5CPAsdTMTv7ybZTO3BzGlVOyCbz2JfLllGE5
yMgf836LAS/fr/CzD7ujW+rGvlxgUwkEmr2b1SweO1N9uhxMwHp2O5+lhReEcmqM5MsFlDX1QAA7
XZv2MopyfvGEyKRcTHrSPEPItMqUNeIdagYCMX2t/321iqtdIF3Xq8kFym6CmB6vY8F/FWysd637
6CZDva+Lqn1Ia7Qrosgd3yYDbq4XVsa3uGq3rRQB7dDe2FYVfNd8jFjrUrfe1LBIEWdX1Yc8d7K9
laj9qTS88kSZoN63jg3zYywwMGSrcS+HKp0cnGf7fHvtC0onvC88xd3bMeLJfwxwN+k8X9lG/7qI
TJCm5qXPoW37R2lJfzuFhwJIzU2W2I8htJRm3VXBQY8A94wVYiBzm5rsgrzqABs5evF0JT7Ojl2u
ZbTznepRn1s27HX8EilT9OJPynsW2QXAUOLjiR8eo7N6J4Od5Y4nveTnTjqzwQgtBKDZ9c+XQdDL
cHx8Fb4pUztTD/a6TcVZmk6PgjAKfY/SqsPoc7IIt0dUrHZ+ms6PE3mHDeK4aIuTMl7ZiCR8Ya38
ggbP/MPRvDUwJThFWRittHTwf6ZdfV+Wmf51rsxqVSCI84Zjmg7+3J+eWHuOW0+tjTssOGzkzFHZ
q915vhlYZx8Gz3dug+WTYwOOU5+E7A8VipxGXzp3SKab+8owOwztSPmaPaBJs7XM26ww4x227/1j
H8bpxm067bVNEvT23a764hTza9DM3Q+/zJHhDfhZ2/F74ilRsFJU827SSvsr+qgsbPQk/BSDe1iX
saY/yScXGYhXRcv0TUduzNiUrMyR8OAFqTbdqW698MHqKR4rQ+JTMDeCz2ZU2GRm4KjnZdsD358P
Fk7JnzOlUNGBKdBaWcJypMFU1aqe+jrv7qEHs8hc+sFoOZtMj9Wjs8waLe5qzf7ULqQ2QwvBK6Wd
sRbe2lQgeDVpg34qQjt/t3EZXmhujtcXJ60vjbWQ4CSqh4gIHSkv3i0MfH9FUTMz1sJmu0bJtdzs
wqADW1iAnycKPUp1H3Zjyj0JHCSvVGtdxBb/m2W5LYd+WTXZE9m664AEB8uM68AkSzHpLP9ymRh2
8Ak+/4PsJmwrcVaDgzcGUMLkrUBORPr9znaOje0PqIZjGYKoY4thb9C/mB77Vc/InmAU9y9DFkJ2
VVXtJIOODng0cC1tJ1AAlNr6I1qXSFQsU2sza+9NO7+VwaBQlAMKOdqa5Z1zyXvlpt/t/dqZt5IG
G1Me6qmvTUdp1or+o+oT605aRlqslCbMWMipzuMMYVcSbEPVhecyNJFcK2yq+5VjsfzK27B61eJX
n+pbsBrC6b5Fse6Lhnf0um1q7UmDOLBrzHI4a0gB3qDMq+75BdsHo53jTc3y4JPRB9+dLMvfHdJb
OOSQSULDfU0yZ276laur7aaPYUTZwRStlMLrUMGLsh3lpeLsIAB0ImHr7Gq8KJ5m3HeooJUKorzl
jaeb5k9Hj5E0dNt/uKi18rpS2TqzrcKNLt1dVpLWlh0LRQlsJsYiO1RNbJ5ldyIDEueguHOJK2Tz
Ms35IdQtOH3LLkb2PfWI8Xceuse2x5BEVMYcESGreSns/trZ1bG7ugRJ/DVyqLlBPCVvb3IIgfcd
moX/tr3QC8QbEE8lu7tYYRhIyt3E8fA5wj714PZs7brKQC6wjqPneZ7OfeSVd9JVa8ZHRGguwhhR
pZ4bc/oYNUIvOPS6bZ6cMLJwb0q0t6wr+kNtGaT2S0N9y6dK3Ua41exltAvJpzuG2d/IaBaVP1GH
aO9ksMTzJoiN4NlIkNWNlB+XKxRNxh6jeL60NF7iaEnwaSr1OKfGoh05kP5G8bJ0LWnsa1PS2I7G
p8mopLF/a0qS+y9zs5jvnyS5fwsOVZbWy6WSZVQ+KMfGex/yozhZaJ9yhfKEVOcyXAS24HeTg5T0
tDj7mjSOd6+qVfTq1Kw6Fo191yvZ+oVxsANUZH7qY+cEIHag6DKWT+q4eDeNxic/KnHZCtx8Y1H7
+eS4ToIwv+kf2zq6wdYUqqFqHB3bap5ghbdPaR7GO39ONLir9MnBNoPPaqR6J2mplo3AMpPSnC9h
XnQPiutPX15aPR2/hMqA0KFh1PspS0+zXeCfjmMI6lat9WLjBbSqrNH7wdsItbMpHfKVVQbOSwTH
bpvkc3pG3To5L2qG7jTfT6nTbbMSiMoglnjSLkMkgi6b0jL2032ShuXatvNHnMi7OxE5HAqMkKeW
Z7E0rdhrj7mnpGsR2cux9Xz0bX1bxrzhUVosHxNvoR6bmG66vxwur16X8wK00AScEcyGtnUtB0Wr
a6ecksciVSynOSvDS9D1Go6Kj4CJgTbincV2jEvjk86Dce0X6nySZpQWGySFrJehRIFc7cvPVpSY
n1zVKA9e4B2myX2mKnkTLzwRsTaSs2ie9mHc1bfX/kwFeOIZdf2bK1Jpqv7OrxU4a8t8OcCoMM99
XNy4GVZsYbykcBb9Sio65sYJbWMnonJmh1RnM3nfMteFq4X2HFYg0BKlNHSNlanqTMFuiZVB6QpR
lAtc27j3jGp6uGA7kqn1zpJEMDPP3s9z06wu/+LQ1j7aMtwZQPhQZfouqvHQzNIt1ZnqovmdOhB4
V7UdP9e8/m8a3aEZZml01rBVkxlVZHn3dVFDuGvM+tC/116uwPAZ/EcKLNqJN8/7ULj+I6gx/7FH
XnMH99VaS5/EAg5CjbOw8730yQG9vdfAa0MEC7jQFKrGo/8lDBDfvUiuoymTrMOu4p9SawMLAs6K
yR328XKGOs3HmfRdR8HyxIhRJs7Jb9l4NXPdbsn4Ow81NgYPDi4R1LV7nQU9fdTUGajU6DaoiqN0
IQLSKry48OjudPXuErHEGiVMO9eam+O1rzTrEbNwnsYY++GsChk6rm8zw6oweVBr5BKWNsUz/aZn
I/tbn8RUElMF8Yuro3gpfXVVNOPqEhkUrrm5XtcycN2ukEJSO7bGppIq997IjrEdquybjyFf0qnW
5zLPcJ76S4QyYCcyRPYlolG5A0IWnY9dF3/2Il15q2w827w4R4YbVtPNpAfA4fWueK4MaK5egWGE
h7xINjk/qkpnnzYcV1ppuhdLAlGKN2qWnkrtwsOR+0o6PTXWVpZlzRDCkJ+Xe0oGLrMvt9x1poxL
5HV2o7s9wkN+/aYH2aZCVulTqrnRsfExHO68eJGHEtlStjEldL0QUZsWwOpmis38DL6ajDEakasm
r5Azlc7fxiUeuylSKlWwN219OErIJbqxgMQnVgia0mlPcjBH+Cyr2Y7NciUdmYqosm0sJtbSaUvA
JexyHhRTezKHpDv9PiaTI7YhZaEHx9/jo6JD5QyUSHsaaja+i8rRRiDbCbAcFNKR9nLAcwuoW/oF
xN306j4D0nL6o18iNBPNoGWmDF6ntyPWGIrlfQ+8TjsZCSZScva3pvQppUMpV07LxPM2ccgNIvOU
dMBhaPIfePP2p5G3yakFknc5k75mGbiO/q1P0x2sNopx90esis6JTg5rrGwyxGp7SGZQ1awt8/vO
HIyDzqrxbLm9e0adsPB3ZQtiKcPla221VojypT1MRxw3LTIB+RT9yFw1RnxPfxc6Je+6NVZ22Tdr
XrBgfJmeAHTDYjTn4aauZ/cWLpq7wdYi53tk5pvSs+KnucV+yJ8rdTc3rMjXZRE8KY0x8yOkmB9i
cHJflXBNl1g5aMFgH8ArWytp4sDsbsIecD8KlzyDx/oeJIbxWlnDM5vz+l5fFj3LmLRkDIblb61f
YxK5zDMr57bvxxQApjHcXjkLV34DojA/glkd4dUQIYerXp00l4i2hodPUtHfJbobHFOnuePxo7/W
qopxTlDf1UvSKZrL/OHXWJk48Rl7AGgXJGktHUfiTnUKqnst6qvSmTu5cqvXSbkfyVvCkqF5HbAk
r6viwmY1ORr2DF665LSJAnbUR9FvGvRNGVnt124ep21oO/WNh3XHkzKoP2TcyxaB5yC3HwOYmyc8
CaNtOUD2wcXCXDuoEJ5G10VTPG7u5YB1ZHMv/WxPThdlLhn41ScR1wmVAicLiRMMUhBszTE+fa80
dHm8ym65QWk6jn1MIhUYW5BpDyW6G0OIsWGrBvreiUcPZWiiUPtetk0dt5geQ4xWv5BJQ5gkb/WT
XNpGnvvQjd28sZYCadEbJ0Ag5qkyPZwlli4P/a4bV/cRsqFLDt1SH60DtcfzSKGU/yuWDLK6Ntlm
r0CxFts4UIBgRtFiSdZan+fMeMlSa/pZV29s6CjfVbN1YJ1q/TOEGTXddmrfxiFYUmGu+2CYvCaG
os/ORRPWN6UD9IcirHYn1y77KFpPdpiPj6MTtvfIbPqHAIOZ7cAT8QsZ8zVVVe0T94h/KBWHrZ5u
jV8U+uOiTm6RZnvvWoyumuUgZ3JwemXVpa5yIwZY0jWanYriKJWxqVbTnfz2IULkHqu4W/nl5W9X
+tVwjKLhm3ThJ6SiOmGl2rpMImUrnXIwrWlc2VH2agAFvK+bYOM6aXobLVrK0oVVAkC0yT+gUGk6
m94aHiB+siFg6+kADY6GvaKB+iNlW+OuuIvGwcKkWCVLk7XDZ49aFf6S7+iCRDeN6aM5nSn958YI
v2vjoDyoao1qRd2xul/CUcpMN84URCcU2c03257WaGcPn8nfmPsZ/aadTC/C5kav1e7FrBTjDImq
Wst0ZGx5pmH/dVt0SvSs+xjPLpeVH0rJ3RntdFvnFsMabNFaXuOKhjfXouAkB5ilM/aRT2KqNMa5
ckiiBBeFXwF/mzQ7l0kS5ccKjh5u/jFJLuQ4M+XmnhW97sWfFBwdT03cV08s4n6kRdZ87ToHR/NO
U+9x7HBvPW76dcPO6Guc9E+p2lQvcMSTm7KK+q1MsOZvig9wGQhYsI96LTsAnm8+5V26k3lWGI0b
FZ2JU9jCNZ/RcDyIKyUa1jYlgtii9PUvu8pq5aDL8jDFTXW+lIzx48TXcXn5qsshdvyTBxD2RlqB
6jrnBkWsMI9Z63i5s52GAB+opVnL6jpL7a+dp2pH6eMR5t27up7emmm7la5pWSaxnWWTPRs4eikI
QMkPKQdJH9jd9OQkinIjP+3lNwiC4pAgGmggFJCG5qtQZorAD+5/teq5CO+jyn4Vso208Ba4tIZs
DiVyBv2BX1yVo/GqNwqV30Kf0BMpzHdJV3V1BYKdAtNZcll+7Gkbz0T2U0YtariHFgvzS6arxNbh
zi6BIy8kGTmQe2wzJ3nOujk42UXYr1pQQaTeFHZRfYFCX0laSQakCRCiek6c7tY0Jl7is1o/22Md
UguFFSKDEpbsS4SyEbHjCnZQtJvZwx9Lwp0inu68ZjxfrycfWcSU7xT0ZocozB6MhCz3kJszYtmJ
96IlVn6MY9zppLnIcZ/RsSYzv4yaY+U+NHp5kJYcPHPvWHjmSYNa6R2y1PO9tCzbaTHMqlldLZMt
fYo2ftsBklya8sHTuLfM997Nkeme1UTd9wW+GQvuHRBlHat7B2r51hzjeo31r8lyq7ARxGmUG77a
VC8gJhUIoGU43nQN8g0tLDGlamCm9lWGMYhXnIYFX8cL/MFXHffB0dr8rYbznRbKWzFZ8CNH611a
fTYXN/9D2Zktx20Ea/qJEIF9ue292WzupmTdIGTLxr7vePrzIUGraY0n5kw4AoGqyiqSVjdQlfkv
htXrW2l2Xbg4ppJ9W2OXBaOxvkdWr3/ow7l8yBVsMRH3avatHQNxjHMsBUNjRGCfi1eG3cHCygq5
tWh6stpouuoU+agfsdOBAEBuA/AKDwGa0P8+mpIq6mrl/2iakfYR/MtcCZbRPo8tDN3Mes/RNrui
p5teG99Kr25dm/eTupNu6bmNdUuA9PG5Tw4apu0bGf1ljVscALcMveFeP/wSN6gNaHxlOGah4vTs
le14hsI3NcdWo0giZf81/3Lr/AQ+0UO7OVLhn5cHaBdyJEa2QBgdZef4eIfsB8sPr8OctRjVfbTy
Ua2lValegrDGuC+Rbr1C6HJ3jmPNX4d8vreWcmuaa69d1URfctcb9m6txfeFkk27xjX/6hfrNVc3
hz325nCMlqYYG8Vx/dLkjnUvXQZUt2sQGg8y5rkhdkDittMU3ZdGAeva4YM2O576XkDlv1JwTjed
PqjvZZWROVM0cyujXWNYy+cqPNhBrb1XqoGhaeMoJxktw5m38OzO9+Oy1Kwlj4GXeU8ymCUnL+3d
337+uB5WIY/0u8z1AnQRh/JL95enD8p7Ovn9Ixml7+Yi2j9bmDLGatvtpKlMpgZrugTx3mrFF6cb
/nIsxTlTzlb25ZjaO6cYKD3OZo4gdKfZbPemst+EyNty6MSPEGdFsrFBYO/07myQ1wPqn0EkGjDB
uFhRB10oiEfOJsut47WYrrRk0jxPo0BW6l/EnHU1bwXTWu9hu9skMZafJ0MjUu5sEJUS/1V7Ucfu
rPuj5BbcCbdHu0iD7afsgdzKZSJ7cGHnvZGWoaJ3cZTbRKn+mEAXrqtI16fsBMUtYDyrbrHNw2fX
4qH7rI6u+dxlmCFnuqofyrQBN243OXl+L3HOaztz0ruunbWrRPdd2cAo2AY1KOetU06ImRXOdQ3N
W+AwZUsdWWLlguRVcfCsvMCUk59mZ+4fqJd8H72WRE2ILzrKPdfYSzu2fyGvRTXI9JPWJe6ThASu
EewjfkW8fC3nKVguC6HlNNQmvqjLKjLQubO/WFDub13Sr4VsTPc+lakv7RRXBzgDIX9ONT/j0Dls
tACt3zBP7yQii6vqwPcxuAPgMD8nKgYu5Nbz/5+IMIOdEGUcuC1X47OrOrvU0QC2rNfJjKKzpWiv
n9Au6y3fhGORG8FlRbsIjCW1eySkTPhkSnHgsZ++2QZoNAvpp7/aiBR34f/VFhYK6U3e/cbeFHiP
T+4esTLtUtdWcQiKOHvjmf0xyUYctjX9v7wa9lqZqZiOc7raB5U53w+l9jFJV6zsYsEkWZn6yGmV
h4wE9Y2j/yuPX1vo/8L3x18zqzcJ8vx8A5V7nmr1zg9L673roUSbhhL8pSOVzP9k8uQAKO6rsna/
uZ6ibCYvKF/znrcFIBzU6VIfiX13CE7YoDqPshJ8ILxHgla9iwEo35Wh9r0cpvpZ2M3p0oWgytol
Vt4StXRJS0KlS++wpmr4KEvXlOV/5CPukzBEDpKoyiXZ1VuKvs/5fFN3YgO3ds5J9C1OW+d8y30N
JX9pm6eHwKvvCtvXBwCAdgTkc9XmwFstOWFmfNTSfv7OezfCeb2f76PM1J+cAZqrDERJFEL095MX
t4nILdWqgfQFM1Ifp3OIpV+zAXWzHCLzqZ7s6EvLSUFDg2rTNkWM+bnRP9VzfxbWab9QTwuceUhj
v0qPXVWvKaW8B+GhTgk6IdCp6zsZrAaEAKrMdA4yMeqc6ITfOmDRhRDL09e9mBmKazIXOY5873gx
tmqx+2cTKdF5TVv/pPynrfWpf30PNoa+9q14OoFZ8sT4s53mt1yByOS0YXiVSxQpX6uqsI63LrZR
4XVKNARP8gLkDHoAYCrUwkOn/GYXVxjKwera7C5ZDOWkv3eKv2yfx9kwu+p+LjRvh8JK/CKXrOVh
lyRxfOcs2R3pS42T1QTtszSmQEsv4WD9eZszmcNvDvSO8O8ElYTNICZdSql90SAavkZ6SoUAeg2C
aCUbONMqATx2PKZMNXyFh2pgZpt0ZP6W0XSqIJMYNmoSlD1bsbtlL5cBuSxcVFZG1Gmd3vqRGvfV
Ygg0Vn2waa3O/E11omEPSsC5V124PHoRdIcsbAFbRv4DmnH6Lo3r6aCPHfyjrk4e7Rko2dKSS5Em
xqbrqHBI0zFi7w6GY7mRpszSbP1JaRLnKl29FXZHt3LB2y+LKG1UY7t2nvxufpk1u3511Yr0Tanv
u0CfjuI6mbvWk58pw3M6JxWVxvkkrpN+m4x3WkvBSppVClevXqRr/5+T3BSu3rSUiW6TcqrOvKp0
bVuhs49LLvgHcZ9GAS06D3qaA4Kv8ab2muYV0rY9o4Tza+zQ9NF5RiVxG+CU8NqFlsTGsUkayLN5
EiLequxUUHtV/gRE0d3H6C8eYFP0PHzxSklcDEOOzuKdkhp4iae1ff6VbyRt6o/ZQYHmubHDlkrj
r0H81ndFQz7Uz6x/lr39LLXGrNNwR1XJ9rUCTMDhnH5a8e5G9ls/h/ZTOSBP6hvJQbott4gvmR+O
W4HBp1Ps7+wGssPPSWqtYyaaY1CnzfGvkyTKTVHNkkmRWWnbVO3HS+gAoNdGBF+xPSGVXyav9cLP
y/LMOBmUWp97GMfsqQhBdmGjUdj8w1MHY9tgJvxY6BHPb73IDwYMq/e+934blKD5wbuZ3F03ffFG
DH6TutEvZWRgUgv+aRfjV/R9+cFU5bqTU/JCd7IEDpNXZntLU8f3qU8wHqgAautjjkSejcVL1qj9
nYzOPQpAZhT4Vxmt1OCu8XT3WQbtYzmNLTLfdfLCXvwsIWbVJA9hjNaWsyw/Z412l/sc2WSK/PCw
U/VtZeYn002Nb6WPnPpiSula3V8JheXfCjdHxcV3jLtOwX8qhnC7+xk6TK3zwyfUIWvyn6FOrn5a
9WdoPHQfqyr9sOjk2Z9WzdH+1fWkfMHIojjoba4cyUriYQ1qVQ+j8h0slXHBVt3AaHCofs+Sjqxu
GKYPaOJkr3yIHyX+Nj0cCEON/j+n1/b4Md0wrVSmy7K+58C1SqCEN8Uub8cPjRERDvGMzsXIM32V
VqP7pgGShZCoMmBtdMNFBlp7hqQ0Fi0e1BPfwF7aH4E48qGa8Pppssz5ucIvP1LHlXQXgIZbfxcz
g/o3U/HfxONMNT0yW9T1fr1NxmLYYEVr7mQ805TgInezrn/c3fo+zZZhz0VT4ON9BW52V7n59JD4
gYcNs7aX1u1iAZF/gI1b7lPbmHhCEQtWmO+Q3DoV7ElrCs98nqaHT9NiH2EPdyDTDFRK3sP+iEaN
h9LEQZoyIKh1DOk/D6zv5bzhbOKlMIw+nVel041M/3BbVpZwl7X/FwMSHPGUG71MuWS6X12VlB1S
Gep30pJLrhaUV5dBuTRT0GOTppq7XwZyU62u0pew8AlJ5VdkoqjHtgVMm41M7gusViY3Rm1xqXrd
Lrf612AXlLlu7VsMzFOkpcO4XicrddUcYGojHbNY0cpuAvmkxcRn2VhkOf9KtRGS8JANiHTmipPB
16kbbK+11F9n9n6R3JlDf4Bs21CmwxdGzGFWCxgfalaoZuGdU/WZfi/Dq5nMOl6X0UMHxRr3sFQP
gfrnMQfPCNMMg8zmBaCWZ2/9jl4ZqpAoKWPcHrqu8oGDLOESqJOrPBdjvbHGobUPkl03lQa1T6QO
DpJxBx09dRuniVRgz0vi/RaU9jZBYe4UOPbW39NKSZCpMTAriz1Ow3Or/3ZrirS1NDMPEqO+cFpu
oyJtfWuu/q5RCGo9J4+CpGaRuy9QW9N398W2h+Zdy5zuJW6rY2nGzTt5+BjrbO/rOqbayy9iqvwZ
DM7oJ5xTaiIkrpjZBAbohHFkl7SMliMZF0Uf+qOMlonLs8+Z2Doso7mBCVAY+t29jMImeUc+sUdg
jMFFgl5+sdgovPNcK8OHKJfUYKOuQW4z8pP92lyEuT40upYRpzQ/RspIAwXKX/rR+auQ121ECr+y
2n8uJCMzWc7t6pmlxDDvcbU29e+e6j5Ptg0UpnbLnTGhKylNOEnmU9ZY7ilGiWZjLE0ZUFO1g9v/
pzRuoVihvgNfde6ka5wtzBNtPGYsMnwnoL3+xR5c/6JbJQKKRjwAjyAJBjF9xAh56UP186xa5Q/U
X7YC5FGVXLlwuEP8ZQHwpDPinU7P4Q6JHuNLbo9/lJZmPLZqW/62TBqqttnaY1u+WqW6892x+F6B
Vd5qCLstmwdgeVSIDzpn0jc1dsMNtj3uosBByGR35Exxc8H/t3mBqcOpElHKCGb5vqiG/tRPGM43
CCR1YZl+qXslvsSxHe6kX6YnMGhyJ9YRb24WxeVwDJChtpBbw/YWMTMnnd99z7Yf+kq/i9VC4waw
nz9oyUmLEujtkr79OeqDKntFqzc5zcuoBAfW2LD1GGnxQg7jGIrTu1IP8P+5WXsYCpul53PMAFB6
36cKTiSZMj6RrEkpgfga8GjII5zrYX0lc/y1C9Xxya38zN/UoNNjQ4+v0mdVlC6Av1x68nJ7xzdU
NjD/VBnXYpmJyieb2/OtP+aJcYUoiREwZchbv+N3uwks0Ywle9Ah15UlZnJoA07vaT5WqL+o86ZZ
IC3/EbHYKD77+FjcIjQTJXA9DTWEfbPq2tdoH/wkhgrhM/ELf4+2kb6yS2/sUCsO/lSjdjoLiVT6
qdxPwGLy8CE2ix9Rr8/fObhCoCqr4skIeuU+iBVnSx1r/u4Pw3lMyhH9ZQxeDCP1DrXl1L+7+riR
ACXEzrqM6vBCqkV90YL4sZMzG0gbENpV1b1qfvVdpAogszds8ZXsuYwpg/kmWnTtomEwKC+JE+rf
dDPw9mU/emekzI+rj31qUD+n7DRskZxIf886IPyizEy20CxN72+rzr72mdl8bVoEJDKyO89IbCRg
2ixY7npnX2IVu5jO8+xV4bkcEzReixntRUrOr/mo1zvFSuxDuJxHTaTFnipVVJuraxoP7b6zrBMc
5i7ceqM/Xx1kRKAowv2DbvOfTbfVDwOvmd8SwKIIEvvzEQBM8i1HSirBhJv0aMrWGs1P6ebDGFL3
+fZL9PIZpcL6qkBA3Q5Z/ahaIf7no995QDt4qK9t0+QshhlWf7oBMOKg2Os4wT1KVzNawXVZIFNj
ZZMounr0Jj17Cha3TyBrb27HVzbVmnztSvS+P7kDCnH+mFOR5NuZAJ1AVWd50cekAHGiUfbSvA1I
M0IBDo0sTzsMZRM+xmxuNtgWQT3WKRQYGVAmaboVLtlKok/3eFEYXzLzx0y24d3Ltb1tB1aDGFCk
IfcOfXKcEiAn2OscpWmp/UdfvvT5S0jUqHudXN9uWJxv20Hx4V6hL+AmlvkqfciK1krjvkhPPbg8
SAtOiVYRPml9H97DBavvbOBmSEaU0zfLju/aeAiPjUmV770ZUJDQVXxfATFMR4RsIzRgdXU7G3H/
e1gnT2kWmH+PcbTVQ8//0x879Lma0HyrlHLc+zZME8Mxo23etHh0muVDrNq4jFGaSDaBbzQXzwn7
16A1rdNQqcXWL0FGbwfgowNo++c0s/tXqJ/GzrMcGH8hbJQhRCdkWcrHS3wz+HAhb+SByA7cPW40
w1aIATKwMg0m29kHzsi3iXf4NfPGLUrqvLaaDNIlxHf/8qldqz5lBTs5Sp9crNLDKyvhA6KX/qM3
WzxOO6u8C635W2Al05PTlzxw3UE7hKSdrhKxhtWcWOI0d7GaJW6wI/0YmyqexXrQX5welerl8ygf
Q/l4xib7mERPHBL4/3w0wZx1l6zJHyXi1u/GmrqJQfaun2wZGEwruUz6yYu0O/LqwbXSF/vJbFGn
HUHgUY7Vu+FMnv9O+uSSLKP/FTJQK7wHkc5WMaZcrxYPK4dFQz7qHpzepu/CPyDoaIcy0stFESf4
Ddl5D38jErQxYs1v/bSwg3L7PVxaVCPTFxdakoxJvD7+aaKF/dqEg/LmTOljjq7/oww5DVIHuY46
s4SrJvV2e8g9AP+spWrQWO1FlE9GJzsLT27mlDtlJBP5ISgyT3WIclKOYYOCF8suVvtgV0E1vqL4
b6wXBFPwt1Pc7AEfiuksA36jGtdbnBsCmjUq9W6Nvc0N2uLY5tZFCqhqqZIGcnwePEtF1hnjY521
oDJUx+GRawK7pnuMWv06932xkeaMNvMp6rAZkGY6AtZUxjwHpJFpD5YNtsav2mIj+3u2ucjTpOQB
Jxvi89q8bfA/tT+dD9ZbuEG4BuvWBcuo5F4uZhpNzcYdKwpBbYvgmbRlaOaNRKWzd819FTvm0dNS
yHK4/l3EbiuMYCyB9ok30hwceICIljvn/s6dxxlj78R8iPMyMDYFjioAlXjfSGcQM1Jzmn8AWlFc
V9PskdQOZ6DSdzBxc57DRUp4WmoJchdLLUHa66301qIPDG5/PC5zdEp1uw+mchyGICx43uWYfL7X
KIccHb/09unSxIU53flTVp0nvsTvGMTnS51qvkqzb/CiAy31UrqIQngNnqDLpMmuq8cgCr9JEDR7
tNCXHxAiCncuQDofPOBA2I5U+VVvUI7dRk1twQTovgiyThmsctdHfnfqYZ2h+uJ/NG+jRa13J8Ch
wTZPKl4Gk1fbJ9nYRfo9mir647qtGwYt2PIFrI+yh/vYyDn9yaq7biMT+mU7KANMja3E4Ou07P7A
AQTbck5qWGRVgUwNu++TTyJ348iO0eWp9DhNl9yueZD1DdVY3MtxCux2VjYlRzEzN/XBJT8CHsEQ
O3PqH/gvFMHeUdOAqX10WvjLGIQuP0J+i/zvGgrt0/pDjIJsuWNhaS6/pvzCt1nrL4oxKA/LP/le
luvfIVFBb1sUYENz/ctlOqWx6ORZzXNqducYIhIv7EUGTxTxRPIOP4ZNAuXtvoBn/48+3hLI4V7Z
RYo7bA2wLKfI6QyyqaWCKFiUBlDQDKU8Nwsu8taUf668c8x1VHCSt6aM3oJtXqFfXN/91nmVg0ZH
c/AtE3sNw0oO5TD7f4BjZD8HjAgiOfyh2jabB5Rpo7NeufG56IbqQQ9dvApi03sLWgeoNO51Z91P
wULbMMfNxI2vAh31bTXhCZcmV0GLyqg05wV7ETiM3oKtQH2GOIntd2M9ItheP3NM/CannpZMBaCN
IDvbQ1n9Pth31PF4t6EAOuykq8R7c2PYsX3WldTda53TF0f4XZjgZpS9ObRPzPHhDk41vjXywZJP
QTrskKyNPz4GONu4FJ7y+dPHWAEFzKGMaVod7EO1gHsO+j4Ld1blJKdkAgvPa1xHVov9C9Jh88BD
s9JB06CWhCBed1+b+hW0Q3uIQOivpxk1SoECkkuHYupX/mltx3kXPYAVJ6ELynLtk4lwky7R9D1b
BCxEymIyui9TB6hUWkCqm+csqL7kY1xdVjkMpwaJtjR9RUvPiMOpAHYQmgHc3bq7TCnVjSAGfgUP
gDxCj8ftjHnvDqiQRnV1asMCVLhfY0uS6Yq671Gwe0kaX31xIOxqbo93yNIaSp5giqGj5FcAF9m2
Yd1teFIr54AiyEuUm87Dsl6OFf3OGQYcPXZ4JwBwSxz1icMBnDGtf5MLFNhDH6vek7Qc09I3Suyq
d9IMJtXam23l76WZ11V3Nxsz32EvHN70pmkO8dCYdzqmcI/sf4PtGJLpBhqWgHGmTy4AFvV9EanD
VtO0+LGJbdxW2GYO5z7qvkjfLThQlO4hq3mbWzbv9CF5BFY93q2TyA9o9wm2d4Iq6sfRvCssJVhZ
YwIPkuYKMmrsz6PNv5vd0izRTN7mhlPeJ76WzO/UM7U9Cne86xWf3Aq6O4uake8cykVz6XbpFoGm
BIzNAUBZz7uLUUWtKfHLrTmo9tV6+NQj3TJL1lQn+DraQHEDMjN4oCzxr1Foe1csqnQcTCrq4jIi
namiEFQnSGFACrsY5dyqfJ0Ib6Nw2AEhUoDd9N71to6MmipbV97I6JAR+2kpua38ttqEDhliacrc
qWxOtmI0R3PyYNQ5DbKQ1BFss83OjWX7u3oxWvIH8DsDCgt3utlyZpvGaH3Wrw/wtO22/EN1D/LN
l4uaeANfi3I8rO+xyAs6Hq9Ub6Mw//Iho88xyLqWppZtweTmp24BKckFUiXJn/k5zbv2JamcArF9
HX72EpBQsbuvut6lJDqH52qylBerbZMlF5T9GSj60wy+790q8vhYIJyd5p57VKK2ucacg/dTapvg
MCx7UU7pv9tNd7c+p/UYT+QsbH40OLHA3mWNsFUXn3qjeexSvlxDolJ7sBVs7x1UsaokxqpYxTo4
9TrwoZYLhaxO3buMgsSxG3z1GS5ei3erl30bjOgqJ6gWDYvCJC9i6eDCwAz+rg5ts1eSgL/Nyaar
q3vDKTDn+n4GnjN39WFqM4M9MWjxpWCy3klTBn7pK31bQfuKf6DbQKXUPv/yywoyj6Iy7duyt7WH
kh/rm+npNijLaOqg3jnN32WAsXG2OB53i7vx3HvtMZsGdHD/1d8HI/tJCSn8bJEbzN6cOIiuZp/2
55kMNVtCSizSJ5eC8+BV7tLYM7AcHH6X1qe4W4gyUE1N1AptlF+Wua1lBZ6zs/W+IG/HD74N/NLU
ptbYdo5S7m4DajBEWzPJzB1VCR8kQISOOj5CaF7oqBbonnknA3JRYSkghC9X6bCWQLnjCVNcKuSy
3cnewtPut5bKAbrAfhygwKKic9PokLv/u1CHDCP79yH9cZt3m0LqO9qWIZhUuyq3ZsFnPWjQDF3o
fAHJ32fTOcdKgubrDFUvssz8osX+d2lJf6ir6kFH3m8nfXKZs7TdAhOZALKyjvRl8AZlaSz5go3j
AlKYDpblu3ewCOqLX1IK1mcOAxzrzAfxufIA82ApkgwHS0ZI20f3s64CWL10FnYnVfxglqQAVnxx
rv49jh272YVln+r6AAPab1dksuY78ynTMWGRUUq5xYPuKevMeOHwR/1Viyxj15eFu8Ovq3+wbat/
QO1yeDBj8y/HtfKTdJlL/zq4hKXlvrS1YI28TezZ4JzUsfwqK2g+/21kkk/pb2dnc7K7raF071in
sKNfzlDbSSkRCDGwLM4t9ELyxj9pkwYGpFAb0q+GuzWMZ9lI9oW55QCcvMqRwedDKS2/V9yNqQUm
/4tHva22AZrDkF2G0VtvqeOjsSW9620T6/pe9WoUjW9RlBmbC1vP6WT0RrG9wdC7XO8PObYKWyMD
5HAb0HPMlcKyurZh99pr8O2krDi0DjSbCc6qGuqrdNqtX6sM716JtLVfioFSSPzZL11tPaLwWgJp
u5Vqe/a9DlQd3MAy/+HWP/VUU4DqjPtbn4ToaNQA7lF+v/V7LgkinEs0vlcLPhadeR3ZtDz53fbw
Sc5qd7yWmmNezFkx9n46zqiUpu8mWcQfS+gC9vkUOviJdQGi+RGKBtl7WRi2hAYgqw98M8r+HcO9
uNKKe8GaCSINPs1xdCr7+u8uU2GLIMgz6bdUb426df2ceAOpLV0ycU6xUwnrvtxPI3DUzaSM1XlU
1YebBQpA4/EqCmLS5yV2de6siU8zdeJ1ltzKpaqi+jz6w0O9aIrd+hPsMS7wAHdKrafqxi/68GHm
1LVrjbL73OkuI65ihqeoT3+s0QjtLC7KizCX38LnJsIDQvQQRimCojJhubRe+lVjG3y69cd+1h/K
JSswdkFxndsSdJNSbKeG9PpO+rwkXkw/gSpsG6uKUAUgcO3Mal44m2JC1FRlUqDnaXKUcbkMAUh3
iDfoqcPLvd4GPmablXfKBx/qTbBNoiC5km9OrmUfjlR+f7ZjF5MxCBLFpvXK5CoDoxXCUJDbvssX
OS0YWuvEegma8iRvd/ryLUK64OyncILWJV25VZrl7/zXj0X3oc6K+q6nEH2Z1Dm7dFOYXaQpd9LH
FgU9qP+KwTuD/LnRgntmgWg0iJPb2wq6q7nIu5s5xS4bwfJ50C5q33QPRQrHccjS5I8GeKnb+NEP
K/dsNHzU8pk6SXMmkZsfbb3Q3yIn/SERdu5fSj1LviJFjhINeyDJeYyLXhWyOPh0cabW/91UlyYo
jI9Rz3A/gg277s8ohep8hyNXj/caqPM7FzGsY5mXA/C8lCpbZATf1MG5WhYp6ahVtjZ6Y3+2iTbi
H56XbxWG5fupS717faoACqzrNUZdbnsVoKqbLqepGA1dkdqVPg5UFToOy0lzXGKUivaqy7sENjUo
AenLJUbmkD7CKn0VW7UoT25TrwmVHTVJfQMiUDnoy+kn8ivORsvdhP7hPvEj9yPQQG70pOrTn2zy
P0IkTi0a/Rr1GTBAqzc30ieXmNNq1vb5RVrRrEM/bVJ737bQ6kYwVfddFLHfKNozdjCYuvzskggZ
xJgkoyz+krHnOWSeZe7mkTzD1uxQ/jS18blcWDdj0y2GCWAqoY5/g36kbyMnqJ6qFi/NQUX4wO8a
bEuiyNkGaeT+TgoVkb3A/wu03i5Ipvt8VmqcuiGmhkU9Xru+QsFQWKwxWl1RmTfLl+6fPgmUizLo
7zL3xnhd567LZAihLCurc8mnDXbZVnAYgtgYkuoD/yl9nBgcdu/w50Bz3CAdt6bcqZ+jPiE7bmFo
393WkZ8RJcikRoM+7z0pmo3g+c+cWGxOG/zBnRpuE5KAF2nd/g5QtvMdnOY/I/M+0vXivan66MnM
my9Z7BZfEvLl5wDAzA6EbfHFbkYFJG4OQXppdlYTb3TOJQ/SdMIrm6OY8pqjbNBkRQrPiqyjaDVp
k4VlRG2/8AxXHv0y+1u6e9iMh/FnFLJEn6K0If4UZbdkgSPPm77yAryCSf5YqzOCv0X/aV1LH9VD
afiYFVVG9lZgzLozszA+tl6VoUDmh3dRVrgAyhntu8p59jBhlMFg6Urd9t11yOGU1V8tMItjkeTD
sYMJ/taYc7DpF+XyaQzRnIm1r5DVy/08V+F9oQURkLGW/1H2OH2HtrCGIhWAYmiSm89TbwID7Rqf
jdqyGXPjPt1US90LtiZg6hDx3CnFp9XNUQou/g7QWcRZtX8ukjDcj4P3cTf/vLuN3u6QKBqeR1Dt
+/9FXDGBguA1fPQzs9S/uGO8pSo0gWUE+60iAbGN0TP6vdeylxUn71XH2Rn7v/Oh+VYrmLHpoe+C
qwjcpxK9d3yzoZFiDRChW8g6haJWGzNbbHpbzDk2dQ+M97GzX9cic88J2TK7FtXQpLnvvK75DXmh
Azt7jDsHszv2Zq0fXOBxvy+gpbbygrcIbeqrXfsUu5Z+NZ15q09VBZy2GM4GtinP85Tf60VlvRtu
pN6jyL4IDBvk3adiOKFrCjp4aWLzCetFKYyjBE/VQJXWxrFFRoNyfMn7sHuSQVM/dPzDvzd9gV2V
G74hK63em/3kFuwE+vPYO7yIck+9tw1z7iiRg/ad61qp2l0BeWn6ESRjvQ9U9VTUuX5oDdh8qYel
FgQwbRMlTvZma9b4UuXZRgZFGgcazHcrIMMqXZoH7rCeA07gZnDoy6b6mnF0c+t++gYOl62Er1sX
ciPNYzNOHLdcPzgYEE32KwFnTEkyk0x9vWmJCD2ntHpK7j/1RUiMHXKEEO8+C4ZIoNVnwzbpUwP7
HAuk3HKReX7qs4ehsGpxSsfGdFcMjfVm2JpyGay0xJTCst7yupmfkAs8SUuJ6MJ8uoi6+VV61Cx+
U3ECBTTOkK4hluLYYXEna2k96cga38CDNOUntWEE3QkrOyqKcW6r+4ly8c2kKcHTM+PABXauyNL5
AN2tvgdG5SKctqgD4Z271IuX8dGtUQlfOiUoVuDIHNSlLZ16F3/ErHNukXlqk+iZkyPeeskl7fW+
peLN7RzweQQUqJ31voxPppLTlBG5eLlleifN1J2TSnE+rLr5AscDg3G5hZIMs0/r8dGOs/r86/Cn
yPV2iByF1+M0bda2PxjzBa2GSdnKrV9hf4GJ1zm3ftpeGkNehLsirQG7NTqKekvJiyprGa5GmtKW
yxopt3UPcc1s5ngjRBvpQ/PUbQ5IF/xDiAhgca8YtE6J55M7Jd8EKfaLcIjeqJMMrtiy2+jPgRv8
7DYYZu50SuP822olKQtLnKfomLpkLZ8D1KzAB7HtVzv0P8mfKcnebVK+O013NUbNfFTbwHqEqZaT
fCof1gjdSYIDlu/T9hbiapX5eFsKtYMtMIudNWcc6Uc9ujPJMWy8SenfnMFJn+JiPsugdHVjsXc9
u3mu4rl/8wIbmRgPYpUMTkM27gv0Cw7dqA4PvQ7xzLQX+TAvCfdS6sY/tXgA+koyYbmz0vtgjKD9
bIMxdx7FZaX3gMUM5eQhFIY+mNivBF6JzqLu6ac1RAY2XtYNdx82EJMTauceM2NRHYsTEupFkLhb
aRp2Mu7iIqjXUbVPn3x70J6LSNGfzXLh3jj/6Dv7ISIPixSj2YfIHC36ztLs53bCiA9i6ADZH51t
pKDDfC9S0GvoBP0FIP701Q2R6jQ0yycXSdgvKy5heCBNX2/C0qWGCJAR23zfUFnPBqW6mpZhvWLr
lUCypnokNIu+QxgTlZh1MFjYFLY7vJddWV8lQOLBAAKgXWgZSBiYD948XJFktl6lS5tInHhauGkK
lg4XnAXf7ekJKqGJph4qOv6CxJCLqWrOuUuiv25dcofe0a4xO/8qLVmj5CdtLWdhXyyryQDue87Z
apQf0iVhP6cbE4n59QcjilxoZb3CmBF+stEvhBMqgOQVh3xDM6tlUt1P+pdPyOQbwDlZoM4I2qCg
79fZcZ17wzonGQXYkg8GECmyvkl+H2mzdilKD0WSdEkLa94lWbpkXLxAvWIGBy9tBlW3Olj1H7wy
tMtaLPPd+u2XZmdAIl1HqyF/6wwnOaejoT83HSyccgHDS22xrPh0NU70r2YNb0dKjRIso1JqrJdg
mYsaof+ialggA24DYEFBDdWG6H9IO68luXGl3T4RI+jNbXnf1V6tG0bL0XvPp/8XUdJQ03u0Y87Z
NwwCSKB8kcj8TPB5SqHAvAj1s1z1yrAazDrl7tgr2MEzIiF2Pyxuc5LKXaKCq4i0y21Owp3V0k9K
RID3eZA9igxS1DYQdOIo3Nx41XNb5KJEjDhLzaFcsusKfgaKtpgohufMFTRqAG8idWTGZGdzm2LQ
TX5IyBG5smGfXMVOD4hFbSIhWNQ58sNE6d1pQpZIN3BXu81Di20PcO8gUjsimRNXtQY/Mm92c7qn
CPuffb4Rsu1UzOnb1fjNTtKndvXXeKOYtOc1PrZvPMcEETHTd7RNbnCDlNf2i9vgMysOPtnwiyTZ
1mVQ/btKV8oD1nTooCbA3y4DRitrWyE/LYJFnzirMpKrQb+dp4uz27oV4i1sFctNVJBUBLHCg4mH
Rp3spXWau6ST9c5fVXmuYVRneDkJvzg78mllR3E2HwrX8X8Of4gpzZIRr1WiQzuJLE4rzCFagEma
WsUncW2aL1BNbT3Kspftf3NGFqPTgEYSZ/8TZD0Bt/8awBnu14x5KQlQhJghrovoDmS7UgU42GWK
iyt5FOC73MTPY4FGFHm0i9WgxT/GsvqAFd1SaX0FY7h0P2Von0RkUZEfjMbkXrRA4rwmfV7e5mEo
gk44MjJHMYgBVIeyDpqNYtXG8K2V3SIqIEalAgF7Z8JFiaaqow4d6SjuZuIJBQWCV2rJ7nBqiqdb
jqgu+/aI5lOQnuA7gTRCji08Nq4G1SBxx18ddtV/caEVbn4LUlw5PN7at0jH5Yq7xAotJMclF0tL
TfVTUff6SY8x5gso4mRTS5EUXhb46V+nIkYFf49udB2sRXOePFR50C7mTicsloANvKPouo3O0ZIM
1E9yFL7+W2sgSelgv3byLblFPM5tb2dzn16V8JmsGKPoMMXr7Y+BYrLeHinw4WA0rdQhNLIfpGpA
rb9BWMow9j5J/gFZiAhfBsPsboe/Rl2Fyxg1KgZCEQgS9Agj/cQfhFZtEAutYLVk/qNtflGzULkX
8NxcadKNDHNzJcbEwcm/ylOAaKAN+zNAxHtK+2z6ZHvr1cQRX8yvusaLZaU3Cb5w09sByhbR4/mt
EIH29MrE2ajaCxV9g8Pcf5sxt5XOW5VeEj10pq0MO2doi32djvetNHHftOoSD2XyKU5wBgwUzzlZ
llef7Dor19mIl2WOEFmLNs5Sw3f8nNuG8dAO5iMCztYbpVYPTMxo7zv4/q8YVC2qcbTekqzptwmV
EnAHhJng6pwUs5smUZQDHGlM6qewIFM+Zwbqk+jdkshUUToS8VA5Q5QWo+6Mfc5qMMCAt25wvFFr
fjttesdf5hJiOaLzBq0D3xz+Hnrr5QaoX0edLO00HSPBDh7CRpuK5pJc/7Bl1b1T/NJ6IEd0tp2m
vK8s1E7Pnh24MGkS8zQmoBuAe8GQH/rwsQpSe6E5crbGGHFMDzLewpsbOqF1B6pfvfYqq4sBYuVr
aEUhSkW42ZJw1V61urA3DUhVUtc0vU7rFqaCO1AXGpTUuLivh1CbePekdP3GxnoqRAgMezkbI3dv
EeW8X4NDegFBr0VVlCUPp3vrttHCO8eKvV1I6eag+LZxBL8XbV2w4hPLpFwhvmk9I9BRo7hsSnDD
UmMFMdrgXqQle1ooZL+QcMERTJyKQ1ipBXskN1jNfWJOYDnaoijsZuliFH3tIkW9tPwTzWhZcdbJ
rr/q8JBkb/8LRtsqhXrpEKkWXTNkVhrC4LdYtIH1fQH+YCf057wMx2THH06zYN0QTMp2eoPLzoDU
PK71rSmvxHhQuEAifevHB4070YzHMFknQ4kD6wwHEeAPB0W9JRjvZi2a4nCLGRo/m6CB77VZ6S2J
HMAkvqku3Qm+EReApUP20EKgVBzS1zh15evcYQBdGYpWIqOBHKpQPEXgYVz6rjzc5umTJipAR3Oj
+m0Dp4am6Ev0uDhGlvQousRU+IafEz1ElijxQI37tvTSIUO/GYem2ohmo4KzLloUGETTrpRnLXGD
q2g5Dwgu6y+RWzTXRGkeS6ORXsKqdw5iPcRSUCvzEdWPuvuxauWv00mWebeT/j96/kuM11X1p4Ac
2mh7aPCHxYsJAHCtQZc/xUaXnuwoAB8GGOu5sv2vnYOMvwZ3GSXw4kuTUhYfNdfD1qiFTuiN6s6t
GhSAM6la6mgzv+d8s/0iar4Hpfu5tNPmojWgrgebTXhoq8m7C+MbcyfNuJNMdlFyYAEawQjwXfbM
Zxf8PApXLXoU9mS+U8bp+xDoqx4o2atJdXFngJHdFqg9vOnGVSxYSrK11se026PW3T+HPuS26YFy
WfNQPykbPBCL/t50gGQ7SEQ9RV6/r03N3Pm+WS2GuGcrWzWgfRpJX4uPU3wnxKfLpnuTho1+vn3W
03fFCLoGobxe3c19pR95a32gCi+L5cq/ljfGkUKPG+xv/kNzrTHsYHnZo7IVlcO5/1ZmnEa7gUSr
GPUa/Q7YVbaqPDk/D7Hfr8M405+sDDs/WQ29bwkZRv6Q9B9jFV+93GneNFWXlyk3T/fUKkA+8xM5
NKYeLSNNUe90w00WfqvbTx7onnXojMkpKZLghNiNtLZlS33K7IIqcFFY370VMkbJM2onF2dKGrpT
NnGs0a0KSC6u7Tomh+jaiXIbQVGdtiUim0kMZQqaJ5InauFSFvp2kvWZS3ODY0b7updhLVF2m2tt
+ZhTyprjxMgcI5oYwP4q5s0VPjGSUpBbAHh46/raWwrwhYBhJPyEVoOd+vxGDdh1aZbjF47y3EHE
CDRHEclgNM3oKrr6oKrOA0k5HPMszFS43uy4/Hj4QeTRVtKV4pJmctp+k0JJ/awlarvGUtGHjTVo
V3HI4W2e1STdlkjI3bpEf2wNh4I7vFMwqWmLLlPHSBnvCaTLpulioHCieiuW5K8M8xB4aF7vWvYi
t7s1GfH6jMBVch0mXf9ucKtNS6512QR9cp0H/h4rBmUNcKCLOctShCltCl1RisYTIosTZ8T8lk3q
OZ2k54jKSe029dt2r1V9cY1sku4xyoMPsqU8tl3pHEqnUtOFVTiQGqrectdyLf86FQG3XhFwi61J
hlIgDduV6BRBheuWxhIr8GwfI/tS+xHwPaUw3FNuP8Krcs64oznn3sMrd6VN4qqDwkU/tXLcIsq+
6HajVnwSgQ7FaSAY0wJ9aR+9sg4w3pvi4qEL1obGmyRiRoiUXL/S/iAZqbwpobRONyndW9oGaIOG
ydceOSw0wdPkaqEHgR+pJ25jbhECPGdayu8ROZjghQYM3rfa4FNg6c2kqO2cse7tXmwHTQa6udCj
Ha6gb2fXTvDJbY1hVTh9sxejhqrt+W4Vj03cyNdGDz9lWRB8wqVL2eaWDXXbwIjxpyCjEhw7q/Lu
ykKNTnbZ2yudnfB7C9ZOCDJJUN3YFfvwPPn/WAtvvLIJgOuG1oUXja9S6L02HVhYZWIgy0b0YayW
auvy3+bhzdFtFO7FcQC0souve3e1F9jk7/rsYqpJdhH94uzvg17i+MCCppBpANkce19Ps+apXZUo
u76P36wUJZpOyZFzBx3hTJgIXwuxtZrOEE2FmVf5zurDgAgOuqzZYoUULeYZ8yrT6ztFyfe5hy9E
q5Bkjh/Gss73KKhlq7x0sz3OjYhkRtF451epuh2rPDzmQ1sfIzlvtj2+4GgeIoIr80qe5RCLbXto
u/c8TM/YkExysi8F5hreojSiuzyVvXeM6dSFCQL+qdXht4BNZk9cLlrVVe5uh0pW7/CVG1aS2uir
DwMRCHAoFeRTAsnRTMhlU7QdrrUO/N6tz2td7WSjworCqXpnySM2BZFUBjvxSKJz0JKv4HHyJeBp
IGhSEDUXl+dVp/rl1hW7NoIcVZyvwsAbsWOhiSD8gFg0OnDcHscD8LAJTKOo7leg4Cr/9VOry9jN
zRc8rCS+ahFYJtElJswXwlCPX20vKrYibe9r6o9AwWxYtEgAcl8sTufDR3GtMK1+Vu6s+qGcZIAM
rCezODDfE1Mm6yEZ3b1u28Z2QF11b46NdQEAW7EHtMtPXS3d4w7lYpXt6nsPMFRade1XCe3saQNU
PKkOBogtJlQn2WnVA/ZSMExit74nyY4aA6KJb16SIguoaz9CXAAQ336Iy149d8J+og2UxYdmVfjp
1pHVhIwCguoh6fldPf2li//lcDKlrBT9WfzBz3/rc6wYmGNRe3oWrblfxEYBPpJ2gPfSWXGRT0Id
AF+axB+XVgGNSjQtZQxOleV9F60BFtgj7PWHOpSHc+um7aNmJOHWgh6OsjyDrZn2D6F3G7PhQi1H
IJ9bKdbMO4zBVrM+rlsZMCYH01lS45djeCGTo18ZyYeiL+uHsX0ZDL++RKOH2LDuBjvStvgU+yqg
ualvHjC54VmURfmzr57OilQLdj6O34s5mIuF7Ub9SUCXmswwcfHxPt8QTx/gTALYVI0en5zv3vBP
g8BPkYBYcz+ZLkTVXTIjCTbmGC2GLLVQ4n3KASY8GtT1nrwOG1NnDOWjCO31yIGsICkT3UddYxVr
rMWHYsrti2WO7UG0xAEAjLJzTV7V/BEP0sapBg8FAYOrx/43QCI4VFi0CmCuG2rRj1DOWmgTTFFg
GRWrt8I9GUoLI45uPBR6Ii9txCC36ELgHWShKJwoZX+F0V0/yLkeHGrL41cVyTSdQb/LXdQwghrA
1QyME7/UUfyOjboqNlQ3OuxL/vpd325fxZCYaShIVkcGVMGpaCyPzY/eqLuTqBAjW1uuQ1vPbgXm
MsqiI/RaSFlTvbnMEL9S3GMWm9E9JaBVgxsaqCArdldJ6gNZ+gsbO6Nk4+Ghz1TjLCCzJJb8bSt0
xriV1RTIXPFkSSLIvslJdevxUXRIsRwtG7tC5nYad4OA+5spXEXdCcr7VIieLkvWdChqO0Xjch1H
vXHWh4xrlugShxgP56lfNDx8nG/QgdLh15R7w3E+jG0OcSzU+mNWNlkBdZC22ZWIdufZQcSJrnmG
OHN6mUpSfukqLTg2ll+AA0V8vAExhSVM6n/y0+Qz4LCO9/knfUq3yodeT7o3354YeK4XPfTlMGxa
xUdcvm6CY+20u7rQ9QUm54gNTYcY0sxFai13Uwa5chsQfWI0M+zh0uA8FODJvBJdtWOQGaMSv810
J91BDcJiy6jK+8zVcTruqFvfSieiHZX5r3ZYdulBtK0CBNUymeJFu5pYSoXe4jRSecVmkCmh6Ebr
vlV2jpgneoxh3B4cKgif+2rSJUEu+9pno4KPHYbKkj4G179P6iflx2lSQk7v8zhNcv5hUo86N1YJ
YY0yKRnwUpXUC5m6ZZHjfyKrKWn7kE0kIgzeGeISe8Lp0DgxgG3Ti3Zznwc8EcGisluJPrGAAUVr
3xqwuotpPyn6lHSyGLUoIlRYKECk5SDOxMFLNCwbzYIrhiL/HFB6TwbO8KtJTnFSHu4mpxfmigER
Mq+SG0m8qHWAnXPfh1XyqkNYJK/h+f9aeF7E8jobGu1p7hHrzM+1KKVoH2jj9UN/1LH5H/Mw3BfT
J6qbEygFrsvt87bd/vemxmam68rmImIb9fugdfE9oMT2kEOAXdz8Ml0TzbpAby24k/htmmpfXjWp
X978Lzs4hZtOr6zVbKAJleuAUGJ+YTMtP7CX2WtZbOxvEAkBnrghMIpVhhTRDVlRdiWpAkfZjUqA
xlTiKItQqVWsZOvhMh/GThsumbUunCy4iFAxJrpHsELbsIAsMscHWB+qAM5ZLnAS8DHT/HlYrND7
G7Hc3C3OMqX8fbkPDzYvCSr/ym8iPNwqS6HtWHsp0B4+VKdELQow6EMsAqbq1lyeaiJdWnu+kyzn
ctY8eqtWzW1RGgumaK1xpbV4IDFqlUtEv92rZLpfzLhTDrda2yQ/Sgn8q+gSJT1xmLrqCgOmW4UO
AY1bcwZ0QxuWLOWaeKl3N0qW/6x37E6p9FvHQMmC56jE2FmDIbMXo1Y4FmsvLPWNaOLMTu2nV4yV
CFZGCtmSVWZLMdpBIAOCxdfVm5Zqy04Cd2FQTqZV+LHymBufxdBtMRxVnJFrjmgVevUgnlWsgGYn
Qfna8+2CxFP433Stk0FrTE08bIPT7RR7Jk5RLjyJM7QogxNiIDV5bACTmfFF8TXzAJ3450GbmsbY
FCkAXDplRzKRerXzn+2u9Mr/PBWht1ligX9sz48kYhSgKUtkn1uSEL+egiUeWLQta5CxgiwXteR6
p6iiZu3ovX+am8HUl49DBBlQ7a+t0tnbDyEUHeNqcYsRS4g5Vq+FuLFgDTItLaaIwQ9Li755QMSR
KfoSaba2mftzkrXV7VnmSTtubCVBQxQkzSHECPEgzv6p+b/0fVj5vy/l/+lpxJXvRov5Cf73ZaKk
43ryTzF/fDaOmsM6HYarmHV7uNsy0AD+9tC/j/3Tch+f6u/xv42JqbdH+K1XPPrtEXERg9krOv7j
Of37x/390cUyYmoVNfgZzGvPI3Pfx2f1+0r/w+MnMaCHjx/Qb+3fHva3U/G0/rldqiP/V5ZbsCUN
0kM+HcRZZxjJx+Y/hYi4CU92EGd/nDuHzHEfHu2PS/2LuR+Wmp/p/Gh/XP7D3H/xaP/vS/3xfWkk
6R6BbkTPp7f+j892Hvifn62Em0oEU+Fvn/S/eNF/fE9x9yMD9m/fk3mZ+T35p7n/n+/HH5f646P9
4/sxP8v5nf/j0n8MmQc+vN3zUiaaZEHkIerSYHtnLwZuIC4Du+el0VV4j4IrV4Ad0ulP6Ji2gW4f
ZYmzFoGibx7t2hCuwzQ6D9xWAMnKiGaAuJ2WQaz554Ki6aHUs0RqDzeJMcexoipXhdbLZ8lL+1OU
eRLyE9bwZlPgrtNAfXYwGAY+J2t37XRwAtM+hbGF8j0tcQigsbPpT4Zt6oWTqlIlmbcZ3gCYLdIb
5RYtAsUUchBUJbP8MC9gSp13h5Tzh3UdbURBLcYH1O0d76WqFHORdmNzLDrNf6EEXFBPTs1T2Bf+
i2kPX1FrxlNoaqUhYg7QDu9ECxw8yoEQikQr10YyUGgGiVW9+FHunGCRoU+wyctiMppCDOvw26nu
eqW67IEP/ext51MRS/qjQkwuRDAmAFcIONxApxmViZVtutLW/eTZjfaSYOZMXSh/bOXIe+1r2z74
fogPfKkhZOSyvdb6pN6I0Srv22UQScpBjKp98NxTULuargn+gqKmMpVDMyReFwno9neIbV8RX1Ie
fDlERd0PJi+EtHu30n5JaSLYJiUeWK7Wd3cWCrZ3mDAcgjbVj46cq8Fak5AWQGrmMkfkCMNcKuVd
9JgEmMg5t86xrjFEndbJ20lHmFT3DksP50xi8sUFBoGrlNw9uQgDSVnwZJF5wOTuRLLB2uiYnt+Z
jg52r0ZHbyQhY/mZ+YzRmYpYY5dgEEjTNElHIxMFqGhqFr7tboGdqyuk5Y1n08AmE4MW9+coupLb
0YtSSEEEaz06ugko3LUITge4MkgoGT9Hh7HYhG0fbERwOkIfUFBo2YhgXde1NSoG6m0UGGqzVpzW
QxJWZmVZidcxEiBbEZxlhbPSB1nZipegkdTCT0nydmLlWHWqFdvmaifm6hrY7Kw1tJ0p4dplFD4Z
f54uvk1tesrJJ7w6Jq4tNtvMMY2kR0cysEicun09P4d6T812HMNXrauCnREV8VqM+jJW8xLq83sx
ioTeN9g27kXP8u7s1O5FbvtwZdmKiwG4VD41kDV3ttYhvDM1M61WLmliX6V+KJ+0pqye2iFZemEW
PYSl9KIDNTtCUxu3ehZly7bWe5zoOmzJ27Q7RI6ZYjmWfEULMHqogYlvkwk8H6s5rL1g6MINGH90
VhxDeW0jtJFGNSlPotloOrYNXBL1yUPHHbKnDC5pbgHwzispezLkCMVQRBAOcQQzi9+Luymy3gT6
p12GuNTRIlL1ew2M7741EVcSfT4U43tL9tpN4aHRLfrEIUvQo6ojh4TQNFfEqQVZeYrjMUK2LCUG
1NK5q9pWPgVO6E8OZw+j1iFtocC6iKyD2gR8nV2zJ7nsZBwt1P6P4iCGAn66t2YtJ+9DhS2ZDzAp
GDFPNMLCfwSize7PqpqXuM8ofWB6+TlrsjdklhDqGQwceKqsXteePmyoLBSwZg7zQY2qCv/qqbN2
q58jLnnqRdSgH9drWXnx2m+N30ZnXN3f+tJJtmaJctoYuDoIUHXlI8Oj2OoJw8fxGhr9KmjMeBcP
Vbm1stq7Z+tvLFUp169ZLF9SeKcrH1z2to3NQ6lX0GzBSSy1qBp3jZ0dYr227s3SsO6lCDizOpL3
FX1KpiOFyV/OovKH8F5RrG2IzuA54Q3uu9jdoyEpIYfHodS9YitZXrJARUE6W4bZbvqwqRagruoa
vW04KrfTLKPKnLdttK5RBjk1E9tFnIkYmxzxupbTaNn65JMUQA9pp98laSBfRQ8phsnQxLdAwxEg
BkpH7hEhRF1a9OmWElGeSzGvmCrivf41xRbyMtvemzW+YgGYl5XoE4c0ddKrZj3jqx7d2ZSxrqm2
TDEJf7Ij/SlEDuFSxHX53E0wUANC2lmqvPIZLT2Y3nCAkAxic+5mXnbvKGV2z7ZjO4SSebaRNAAL
gJwiP7qHSQDyIbdGdWXlsrTyp2rgmPfpPvLAYOh+0ExyvwughOXaLW1zaXted7Tr8BAXvX3f2E4P
W8JX124VxG+tFH2qC6m794eStxLhUqqgZbJQJImKUaoNKFIO73rnNlsDsMwDNWBfl1etN5rfbcm8
Yt+D/EYyVQxLDRl7Ve/3sU0KQq/D9FH0ge06t2qBGmLONTCOsnSnBcV4kgdJ31IWCR0fLEdiaNem
zLIV2ojBi1V11QKnugrkTnVurU5blLbaUQgZrJM4yBUegXNTnOmZlezISj+mRYMMuuhrjanwZ2r9
KtYMazPgSraEUD2cBhuvb89RcYS0lPgTnkxLJ5LSJYK21i4qTOUZ77Fw1WkIani6ZNy7sbTEJGo8
tOb0DpW4wa0LKU4WUhM+D/6Upaa8q5Z9/8MY6nfNbNTXzHPA29VxsEO2Jd2YAIbN/g4r1P7O5/5r
r9d1j6G6r6yyPNKWJur1Zy0p3cNQIVg/qieEfBFDsfPHQNbXrVSBWxjMz3qrxSdjJFPpetgOWVme
nntIiuuu7cZXqcbOQdlyJVGlRZpqztVaRUZvXsU5rFjnWhjKNZN6ExwtLc8tiQl1ZwGiWN/OfUNp
5WtPqZSVmCUGlHCUd72CuuXch0JevoL2+JbL7JRzgFnPbhx/j4NG+W445WLMmoryZ+csoKKkD02A
yGnvyHi9q2TislaCwhc5OKmm6VuKeWfuhPq1pRpytWPr+2Ar6VvdKN5a1dtur5ct1YO85u/MzSD0
tulDbRn6U9nYYKtAv1mtXV9qbisQ3QZNZ3QBfPOozlZiNHVxM/fHQt1KXR2f1aI3Fi3QzUpHYtNs
D4pSV9cYAaGnMYO1aQZGDzbJsnd+V3hrG0TIqpdr865HR3Irj2GGS7Fj4tIGyajuq53SVdnWKrLk
3odaiJhb6n1NPPNQpG3zGsUlubxE7/ZymgwPdsffo4iQg+He8DrnWfZrTF8gFe0CJfeekAb+EjvI
6llJO1ywnA/XcdWER8WozPvatrjbRMTuS1J13x29sx5aPGG4m0SEvJTN4j3NNxYOaQsFJ8MnrRvO
ntMpnxQjVVbDqBlnvvXZEemkdGOnAcB5H8k8L8PqKs/6ZVJZ0ZcUSs+krFBd7RA1Dqsvj3lcZyTz
w2aTt0r1YPpajthUbb0NvnkdKx+iQGKeFTMJf4xG9QXml/o6Wra36ij9XEMV/3mrkuQtim0IaATo
NPoUX6QmgsyuKcDPtPKCann+o9UmeXoZCbXBQKUqTx4VuTS/G5GxtixNec+crljiGJXcy2YY7mTD
KvZ5psbrJm+iZe3yRVUbQ99NDKRrUDbaslbSCiupHnAE4DRu+VCojcs3PstgFXhOjQd2We6bltXA
GkISKI2CH/19hMTYE+xHC/mDAEG4os7WCloQd2o2uKj5Z/bJS+E5JnxyhxRiPH+4BSjTzruiXQ1c
XWG3FOJufVdExrBxAuTjPdcst4VbemdLzZMdBu/O0cmicG/6vn0o8uCHaSIbI/fSacK6oqagIvye
F3vREv3i0E0Rc1jjm+9RpLXbuWsO8722WTtRz0W2soynRE2XxZh0D+nUwnvyXfPV4dwZDUZWvlou
NWBge9G0B/lIOe/LqOrJBW+3/IoHirdssirZimYsNfk1VsG3mjop9ilCdIlBKvpgBqXGBZQQF2CM
ESRKA69dFUNXL6JKs09d0HbPrf7YN2H1AwLekgsSYJLgTclsocKFfAQVvOsY1l/STgEb5WjfGtSz
raRG6zo07pJquGad7xy87mJAzF/KofmQ2R7mgtQF7WWLufwEewOvnEy9t1MuFcMy8cZ8g9dpszc0
4AVZbxcvquWge6GBzBVNp0/bdV+xZ/ZVq19Y3FXcq5As7m2IdYtWMYb93JeN0Zemt6zDOLjdveiP
dP/eMMsMdgYX6WXXW7sYhcGzGMR79xtyvQnQ2hTh+a5qX2KEQQ49SodLHI4rdvDhc9fGuLS7w7Nr
ZenK9qvPAhqJwpmCWJOEjYRoiwMANTpz39vmvoYpPSGiX2AtsW2094rTnAu58Y+aBFpbcvnv5a6m
Xxhq212sPJUe3MG84zedvGUNyr/Y3QB3mZpO46xd7koz/SSZScDdVNgP+zHwHrCySE++8z1LwvDY
hnp66o3yqoR5dU49xcLjVIGrrsjPcunEd01WPuUmkiGdnV/HLv/UWoNyzoxMOUN+NdahJJXLxvPD
ezfSHvJCVo7d1BKHcIh5fXZ7EHArGzszrLgnHFceNwdDUTGkNTJ4C7HF54klsWXwi6+j7lpiW/9F
ye1g4WH8cZe6zacm0MzNkDY934FYfx3iCj/FwTm6RpCui8I96HrU7yJ2DsfMMKxtVWMg10fkAizq
R3liWyuvTXZO7dyHWeb8AOLTygaUQ6+DcwG58mtva+ysgQG9mjABly01pq3J44AMQRNXcfXmi56a
r1KJRBdS+4s0z5DK9fALUZVmfLdc+a7iD/LBdlykpQyusAvUfYF4DoW3bLMR7m5GUnFSmlhLtlkB
0RhwotPk8uhlLmXRoHA+jRqOuOomzYL2h9R265T9p7eQsnc9voOnbRzFoesD84hPNX9EYXHfd0iY
j3XnL1XYJV+jRFtF7qC+eWZ+NtGZZ++F0D2cf3c7xrb5CgwGAnZbvpu5xU5dwTK3aAbtYSjKLxBH
3R33csrOz6pF7LbBNxwuukUb5N4mUAPez6ZoH/u+/BwHJSBSkJaP7qhK6E9h/ct/zR5OjLvDayq7
YMSar8HFICFWhVdNLtAHUP3hVUuAKDpa5bw1RfmtBvfzJQnb+2C04DEViXqRA+xrnCKQLq1ZJ0ix
xd+yqDbetCAo2Wy7ziHCR+Bq+f6TjSYxDn3KS+mbyh3wvhfRKrqi4uYjrhe5mk0VxfJuxhIFMmKo
QZWGmyHhrlkecKdKfPkp13t7IQdOfWww71jVqWvgUpO5m7SCwpFhZLdC8avfTGXafTaVOJ1vPdbJ
96heuoZmXTLPdBYRuayNk1rctPBXXd3NncbUdP3GXFEWzRcmkn7Yj6GiB3EK9+kG6d4W+JpcdJ9B
jprvYC5uJ1PPX0OZNRp/j5Gj3ny3CEaPpl/i2ZBeerX3F/zeMrAjpnVNCv1r17jFmyyH/tpTq34v
rKwg6ZslSmYLvfX1FS+BDI8GOgqj69bd+1gT3JU9BCHE+/wvPrvCbCicZ9MxC2jverItAtt5TRwY
91UZfCGBpi/x1WrPJcyNslwJxWEhQyzOhAqxpHXmKc1ePnTPodw8LdFIQ+K+DRaOP/l5qB4pmnao
1v1kWm4nVsBXM473QyQnVzUp0msUGLjtRsW7iGCHO1HffRu0IvTEdONpHvwMjIOubqEqJC/HYuun
zvDoFiXW9ZNsWY+roJoM2RduNCGJkj3vxux1cEhwOVZA3s3y8tdITcKV6+X6XozqcvMiVTXbzyAO
X+LuXvS6alFcIhuNYbfJwH0guVHvnRrUGizadNUmGuSUSUMTGob+FVQnN4J8pIPEhUtypXjLE80e
xKHU9O3QhspFtFI1qDZYSO9iHzswxzD5KmK+91n1dpLk1++joQI/0xRlb/iu85RH7R1i5/U76LV+
CbmlO9uDZ53GIQlWnl1Hb1bmbQSwWVXgWCkAhXDx0yx+XcjT/j1iNPiKdkFmHCAfPqtSoB7hTmqr
TKv8L7H0CiGg+6zpgbSGgGrukXdM12XQGIsS+iSbtdRYtthYP2bIIN4PyMLqUm08NlbNLb1WvWuZ
ASBQLYt1IqWQnHmVi0GD6JPHcs69gI1elyD5VlG1KSr/oKCQcBkdp3rJTf8IJKW/Z6tevyT6Xeql
xbNFkvORXxikCnpNNXLvRnd4zFPeBc+M25Xq9QWm83KSL2pFyratXRhHvJlT+J9YQMFGeRAHxUGq
ogqRyeLesI2WNlTNlVf08cYcMccUMUVng2v8P8bOa0lSXdvaT0QE3twmpC2XZXutviHa4r3n6c+H
6F3UqdP7j/+GkIQgSRBias45xpDh+VoOGyaluy4nCXvk29GwRILhHY9lyCREznYXcIvAaIkNWXXx
xU+cf1dJjs58kIq4AI4ccsslI/oSJT5SGRC2fhFtuYqm9aeS2JsX5sd+UgHOp7DznTpJ/0RCtVGr
9RvJGeIH0jENfJdJvA9BUhy0hbRgHuLwbulLhkbsluqQHAyB9thsFgEOsVIMsKjRbVfskGQVVwGm
nDR6ZOf1T6Jk4dldS8576W97YUy+s8Qr0gcypqO1M+Em/JnlOO1kPzGf4e3OjlPJAq40dRRvZ0gx
rDkqvi99QZzrrAsXhQ4JCIzW6eSYaxoZ1505P0A/PDCvwmo0GNBY6cuO+n/vEEeokfwQ9/FbaLUk
FUWx9hrBHXYU1SZT1VfWO+qxKoimgxf0ZtSrLxI5tFepDUu3KJX4Z/rLKDX9hwF6AjV5lh3tHKmX
iMy8g21p8pufzE9SAF2T5g+v+cx00bR6D69L1+z9zH6NKtkqQUiGSJpLspbc5Xkc3mtp2TzwbLqz
VAdfe9mnJpqWTcBS4RzZ0VfRlIVVeQp11AUYl7yYQfkDuYLoLlEi/UbNiw5f5XUwu/EuElBbIGnj
HZo31MkeuUDka2a8bMcQ4SyI3PCl1yBqXaVlgXhg8pgvE9mS/QIYiVRIoPXSqZ4tJeqPaoBCUAZ4
/xovSXX2BLxokKYc0gImb2CC6mup9pY35LpyFEpoE5TFnmyhyy20zsTeceksL53rpXPTkCKvJmP0
4BR+c20C9TRaDUQnC+NpNvpowabpY1RDZ8qIXTSrKusidpL1TDpuQ+RA7G0HJ7/MTQnL1nKo0xPF
gaHWbfxee816KT20aZOi2MFTh3gxO8xBXe4LI92hksl85XTGDVhLFDKXqpjDZCk4wMU9XEVTFvSN
l4Q2g9RauGcKoEGyEjePcq97fOzU+41Jb2kKglS7Ly1nuCZB4somyFJcNfnLiK32GGtI34qsYy31
36TWlu/0Je9YZwB6ZaOFR1EdzSi5iEOlEea5HHTtLgRBhLd4Tm5lTYddeKtnWjt75ONAf7Ds3nZE
WlYCGIFGW7bQ6mjieLoxcKC9GgqTMJzI+C60DAFUAp6lVYY/5+C3YhXSrxTwoJZLSMS1LTmxWlDf
aVMU3KQWmVhGE5bPWZEQJJ3N4Gcz/G6bEt67/xyjZ3O2R9O7vpPrQjtHyWPvO/Ujy7rSRRemOa4z
vagrDhlx7bLb0a0Rs2QePa2ZMk/WzeggMlDFhqAd9EqN/KdN5JaKfgNZV4d5eRyin1+wtFS1xuAF
I3bqShK5oLnfFi+BTv6pKEXvpW2vNBCV0GMZ1ypYunbo7IfSKBysp6D/nuoWzoRGfYtb8FNzFxWY
0Gb92tU+Lnc6jBZCenAEBo9jMhR4htDFm4xI47N3EB10X51ghsuli269TIusNihwAhzaGS3DbK2I
ZmIT8UkrdIJMS6+ta6vr9i6OyvQodsCTj2pfii5mqVmIh0hPwl4VN5rHad9oPbDU5b6KdtEUNdbT
eutF1aCH2KkvkuCO31o3PqiGRLNuhS0UOXp48R3FcUVVtZpi30BkcBJGkDaiIa1PYEDFXrv7nemB
8qpUznydOuM5S6X+nDsRyO90gHUMVEGBtx3NYP+9lLUygZdauxHtYrN1E9UsTiBAavLK3XZACZke
tWhOd4IIN+j8/o4A524VRBVtghOXb2VE/BuqY9G27bBDnG0mGfPu1obTVj4PcfytgNdTcXZyaz/o
Ld4VkYouMtRFwnoEUO+CXuS9aBI7RbsoDUAroO8BBvKB/vn9CNElU4tQ2229q6W3OJfW54d6ga8J
3sXRT6uLBl30Ruko2hOhzwX3GvnfoNnI+yRRFufuT/gF5uOIRuux04Pxi97Nx9UtScq5G0SJcZd3
tX5vaR1Z7aWCjpEV3M5kkb3J4RyfnBlgoN47Bwwk+SbqCvuUT4N8I/XB/ymxhLZPf+sXGMFtK77V
E1RT4yPGN5w9xa1UwIckDBJriUv4xuSfhUFiRqV+CnylccXeQbJgn3PGB8S3bLjM+FZgTgKKX6ri
0wGEsGONSVV8WMY87t2mQWZBS8NogaCQ/i8huwyXW3wrfsKIZOmQOswtYq/mVOk1krOjXgb6g0Ew
bGVAnfS7sG2U2z8EqFQlchxuxU41hQJ8gmPtiKegeeqcFnBV6oSwqVGFwal9KpJHAnv1o2hJ2nb5
nsNuL/ZJWQZRrWNCNZeiCpzq/zbE8It9ry6LEDsLzgL0n5uzdFCivAORSoDESnyYxFtd+1JEISxo
Uf9SyRoAc6P/0vqV9sUaFoLBVIv3QUevum47PIqDVn1fP+m41mUoDqLOf1ybc017yCp1+lqxTPX8
zKlu5g7567CKr3Jh3FR/eFzThb/AmJ38XvE76VhZk3mICQJ/tdGBHNCYNsdSO2TT7apuGPeow3QQ
m8V1Ztw6IFS9Io6d10KH9ajjAlAIfxHESihFEQvR47W27BM11Wi11/eegmRpq/1nn6oYOhIxkAgJ
BSZtMkd3zBDSrHQTAcqusO67GlKrhWlcbAas1T89QHAiUQn/T9foaw9x0HYOcYAlQd/zfo4p0bXr
qBI9VIALABhKLlKsKC911Mx7XxrzAw4QBbaIqTqTGtK4Yq9Zjsl93/uvYUJfGX3EF8Xai12ie1uX
D3JvpQ9rbwVuGg2u5ovsu0G48BKht7hrrTE9WcK/UBlAY5VObg7GAsDTlk21sFkPoT3eYFC5olYt
FNZradkpuuHHG28A0f/psbQnVdTtohwp3CkqbbcKK9joZaT2eouEgcmuv0ErN98ZQS6fpsF56aZU
vhNNFmiF0TPC2IFqLzaYbyagK1W/OAzKR9RhJqCKpSxnd+IFmKdCusXCehTjXzTB+AZ3qUrcZ3tp
/nIQYZH1HRK9HCQv9748tns1xzXr/r8OCP25edp+Zfvl94OspOhPTcUE1Gd5edFBgl4asy8voqrJ
KpLTedS4hBN0xJpHDMRmyvcmI88zUE/blyFMIjhq3QJ4ZbYfeAN3VqP1J3UcVQtnZDTfS86vtabp
U3ZrD/1Zxgl3CNSMy1++6OLrLT7+RqRkuyqrudnvO8Zh6O57JgzRQ08hUIpMJz50xLau4zgGBwab
4s4yUY16ysKr2DFpxhWV1uhGmZzovsiIu/dTdLWbWDo7MoSIkYZ5PC5tDdF8xckct4eBx63UprAv
cCsQe8uK9hDI8Ml6sebLd9kCIYmK+MbCiIDKQct3RsBa3UvlSrttZGh/Qav5PWJ8w78FU9OtDvjY
M4OU+HEJgQ8xBAsPblLdi42EAOVaalv1aAVgDNXJHl2Q2PX9lBt4VEIfiExUQhRpsZzzAG/V922A
Zg5gJEise2n2wrGuntWmQubZl8tXSdViN9D1+kthsBLE0G3vkjQK3bBFmCEm7Y3Uj46BrE9IvtvQ
e+I4Ipjkf50QDPIGXSnfpBI1har54Rv+fNVaXT7aEGUcSGmzd/asd3eJYz0nJgDiZizLY46LyMub
xA2DYgIzySbJlPEgR4ieizaEp8anzB9f0iKWiUkhs1oBxI2kmFxDua2bB2z7MoitfI/8Q7ePbCnx
KkljtelH8boJa+cwWr1/O/lonxsO+lwyLOoXsUlJIIavMyvuAnB/ntxlI0w8hvNW4QrZKUmd3alB
7r/FSnaEaDUA2cgU7DuhJ3oFOp6VHrTjTisQfwyUsTj3xVSse3UAO6gwxSPmA+eoE8XeWcNY7TI1
VV1LyfJLAFn9Bb6pP6WtTeyIiwWcLXZbKql05DDRXWxEz+3ArW3rIkpQ6+ekJFrTvlP7r5M2mrja
Is5SVOb/LhKF4lLsiOzaecmeFnXRVZREmzS1AH1fgRy3R9WJyotTjf3ZbMsXzXfUw3b5URKObj3B
S9UWJCGO0o2uLhJfpC9chiXRX1tSwc3Z+FkoZknyRmjsHCOQXCaLdpkx2kvV2Dj5tnrcmFBS5Hl2
Hkh1wM2LgmAtE8MW8ABx0mFW4+YfZTk1kTiixi05KJdSme4bIvqkl1b7Wg87SNe6+GTF2HVxQe6H
a8w5mAEzKEH+Ii2Qr09E3Dpxi8Vm7eS3Ko9kLYtm0X/ryrrQPI0SqmFJn2enZslTnhQjy07iBhZM
rS2wSh7A0BH0RdR0ue1wROSoWuVadZ20uyHqiBEs7dvtFw9TtK2PaNu97dnaRGnbiOeyVT/16yKZ
Z96Gpn/SoWVAw4JwPg946yaJUSHqHVlF03rRKZmfk0tkp4KVJu3JYeWKt8127aIt6Dr7z4GiLu7M
1luUPh3yqfrhj2/HKX3NxSNHyMo1GV9iXbPnvRgBraWms9uD6/eg1cAL1RpjuhePC2d3ftke9FYV
bdsT3aqSVJKQtj1wsefzcY7teHkJZCoK1IK8GrmUCbG2BfQfbGpidIznTGpmVzQwE7V/inpGajPK
LC9Tj1twLC4Gc/elJnzP4FyKYoPybPWxnkVQQnctdKTi+Wy368NrvhbXu5vX5r53/L2l/phsjP0+
4Ku9bOLlfmjL7/yt+rc2cYTYIQ7bqqINj9ifU8kDwWFZGn73iXO7vqninRSbbpkIRMkSoB1RFy/y
3/r8rQ0qCR7LtufzL4g94rTrL0wZuYF1Fbtk2uEFWv729kzFSywe7Ke2rSpKnw77W9t/PdV2+k+H
hY5V4bIJ+l20zJGRjObkn+JS75cRJObMD3tKFtUp3BbsmrKMojhU1NeTiDO9Hz6RboGa23ujKKl9
NR+bLj2Jk1cwhnqztpegu1zfZ/Gaiqlr+yh8atve5K3f39oKZUFuiKEoOm6nEW1bdTuNGNJbVZTW
N35r/PRT22n+9ku9osIYGLymWgsb8/I1XWe/z0Vx7IfG9Uv8uVV0+NBLFLdOYVT18zqRD2KO/fBb
otfns2J55efe/7FNGsaSFLZVk2ViEbOLaBNVUfr/7SeOFYcleurNsdqc1ml1u/R1WhfX93+K4nlE
YiYXxYBUJxJ4vm03QnxqxNjuFJR/tB7wuxwEDGYxhaUE1NobMUmIekba4pJA+T7FVSiNdO3rNrWK
c/11ul0+1NuLJrp86re9Y2JHHDgS8e1JXj/yn97jT8f6mYQXS76sF2/mP6ZSLs6L8T67kIfAaDcQ
uFDn9KDjaKGMiv1/jLUP5kEoDAxxIdtGXLUVxKiKa3uT4MZB3Ixt5hfVT22quItkrwnjrAlDeS/e
2VwUbdKjTzrer6M06l8nEttnV1hbqAhJwP2Wt150953uZQhhVY0a+4MNul69eI5Nr0h/TM1UGKDr
MxUGqCiug3l70g2yvJLfmScxaCDrSz1pzifIQ9/viPjH66MUjR/q74+RfD6tnsfzNpjWMfZu84rT
i5/dRqsoiTax929V0fa3U6Vqo0Ob4unL2l5cnOjaJsU/AdmwrBkqb51utYoVHsQCDlm8LOGSftpB
n/KrW6w7MROJEqoRH6tFmGV7M1N+B5paXZIOLySZedXFh1Hz5Ed4Gu76yoZ9JyQGo0gznAl9dfrw
ScMq5uu2fSXFp3Es4mR2h6IA5EocYUf2wY/txoiS2DQG2f9a3h4a9aGLQe9v32iJROYDmYr3oqM0
GoqHbi/rIODUnHr5KqdkFZ4aoE4wcpFrjFBCFJlPVeMAJR+ro5hz5jrFlClAkO97bpkYveLNdoyO
j9Fsmqzzu+BfCdY6JDjLbNc1jeGJLkoDtz80iHyA141e8/vtqHjiTooNthDcGdZZXKV4MutUNSGQ
C2ue/SzaqjhydrhYrqYx/QxB1Zw57tODSQcpIyb+U7ziaRHulbhvuRDHlUf1Il6T2ulOSYeLaJ7H
GwylDK+civpm8Z0vRrLH3Qib/PK4t+uTyHveQ3LxDT2kV5I7pH2DZMTstshQnGMZdx2aYOkOKtt/
R8fR9kYzVRcMPX3PAPhHXPyHVd1qWH9oXV81YW5v43to7GpJlcCz8G6zbXdRsRIiI217Eq/XesuW
taUY2+Ikn+ag9f0WjZ8OKSXCtmEJPSJr8QmxJyRvhGHq54dChx0adSxih4hLMcmD/tplg90dprF8
1HsdPxBZosD2T8aQPRI42ylw2WSBf2vGiZvN7aOZXYvIsfbiVxMoPZeI4w669ENQsu5mBDFYlpcL
WqmdYZQI96knqWhYnqT6WQ9rbV2krqvY1bIQL6J4zzfj4FObJlYLos9a/LRfVP+7gbEeI4YB4duD
nBT+sYmGAygya10u/Vfrw9RqeLfz5rhOtBq3Mf2nbkPjuI3V3NRdcoaGk2gios73RMwpa1G0iroo
iY0ZSHQKULDAfhwOujpDvoGej94Y+23iWM1gMXrfTW61MOtzUo8F+rR4P979EGKYjLEZ7DqkvUHN
pB9ewG0WFS/las84sxyfmFNwLxquk4XjSYxIEmAmoAaqC9GEf1SU9CBeP/HEibTt1D6yT2LotXO/
dhC/neJ08/KinldTUVzZp9/9W1vYOUtoNrpte77Mbjma8oEsrod1OquH/gB35VVctjib2QTFMWv/
uFPEGa2xkXEhhV/VMFfmvSXNRPPT4wxPstj/4Qsvrnv9UK5vj/iqra+T+IeG0kSX+dmsda+tpeK0
eT6yXlO9blby3QeDWFZRwCx1PV+H9Ych+KEoLl5P8sILWq0zdw0scKcis/hIkHNwSGNGofjGi/Vv
o+JTk4hmB2V0AHfZnuP+uZoj85g2+kHLLWxTMZqsJg0B3rRQp7ff/XrRIKkqFbb5ZWUt3gjxw8hU
zgR+SMbbhp8YWJ+HaDN0T1nhe8jTnuY6XJB3//FafbiD6x1dPv6iJO6iTKL3rhlb9HPfpy29Kyav
qCKmvXdLgWykS69nX5jp8QXBsLaYREZuRqeRhAL0I5mFxRp0LQpDb9RDk3DDco4PxdkvcRJUfoSQ
X3TSYbT0RG8xgsOg4taKeguJ/IJ6W00c8XsfJp3tra8x97xsDNT1Jolb04RR65W5Cr21WNUbOBKm
Kjn3oOVmV4/V8aASwBavq5a1z4YekwizfvsHXAhoU3z9YHJNpK/tkw72L3zOk+k6BIJx9aoNN8NE
EWz5h39uVfetnWsYcoUNKoaluM1c1SWEe39RFHC643b/HYVAUrx877a21ZZtl/8FOaK6+kBypfpp
wOe9T/GznfPsQQwJMRokZ5p5rQd3mAEJndBvIRuIGUn8sjla0T60YHr88NaI4ropjF2qVtYpW0YM
HjlnX6F+cy6hL14MWKmWj5oCGGiccLsjO6+va3/DykBThjJW2TLJicchSmoNKyOE9e8z6XpRYt86
aJREnveiKBrFRjw1UdKIZbv+L7vNrMeyKzwi4P+ikqSuizo70nPS1aRyIClU91HfGv7js7O6Vjo2
Vtmp7gAVpbgzq2Un5iO9InH9JIqro1I8/LU42k1wMfTvrZ8O522th+IBhphuVrtPi8Cp9SFlnVNY
NJX5Gfxntg/SaZeaGWl3uJRC+bcevowEPE/T0VieI9Q+JBGIcSKmrfURW+Th7pKbTl/cD8IGXPyo
6bLJl80MCd4+CtI30SQ2enXTowZwFt3z8Oo4XHK6WMHj8kaabY3YRPYqz9/68HasH1QgoF6cH/pS
f+hbjcwWibCqZZEb0Sijq5jAXDAWgrQ66eSDQ7sZ7vSawWMS6Nuz2Op2Uq2gnUk24YNmm8lDN2va
GZ7Va7AocUVxPh99KfpJMpvp5VIveU4FG3BAYhLOfKsh1B4UL3CnGm6r13+qZUkwCy4izY0CwwOX
n17izg5PmqZJR9OPMuC1BCqK2dYeu7Iu+V5GBFCXKko7XyLVqA/qHO0QCfWv8/Qya2jl5eT9XbOU
dCfZySzUeAi/9dLECUnMcw4RkMXnZPrdkDd9LfvSvBotY0VK6w7odgRTsx05bw0QVo+sW5kZTtqt
eqBV4DOkJnCoUgAUs51u0am+yVk8NDLkKiosAJEk6+QpGPd2PDtcqBc5Y7ifO+0kBXX8tdS/zFoo
H5H9Nb1kkJ6UJIAjTgI3ozVenpfaFzP8twc51Cz2MApKSAUsQU1kbQn8/26G7Aj9JVjvvv6tISsn
ubGCaUumpUfC5+xBaRa4VRpX3jwdlESdL7Idv0XdCKgpQxIJPnd5V8fFcDB1Pb7tFZSrF02fXDJ5
VwvzPg+CXTkxOXamDZm/EbdHBWlEL41LDeHiID/ns/LC9WiXkbSCi+MTeuT9K/weBGYmtqTCSeCC
DAeBtZrfE2BEsRlSEpOrWe1dczmDOI0letvtzzkHqYBke/rqFN/GEmDO5AzWa9RUb4bagh9t4+yh
HUYyJMPZvjeHKXf1yGj22wd+XUZBgp94M+gHt4Nc1erK/B4uN3cIuAko/96oyyPVFsKKwApTT3y3
O9133MzUJtfsnPE+DRXf9aGL9OylKmvyFXRCSYqPepYytOBRPSTcFanTHpEf1W0SYFlAFzqyiUvl
oOZwSM7INlTH3El3qd0p6GUm3SkreyjoozHxgi4xPWuugZnK0Q4F3+B+23Rgry5OnpGkxtOtdGJm
rE8XzNnd5BsKMjxwufVS/YgQBDi+etSQKXNh745c1THCXWubj06XxzdEV/wdablkUks9eASrSfBt
P/qtEoPuGGPoEO/bgWzbdTPpJmqxxTVOVQOlreit7VOEs9vS2FV2dk6sBBGAwEIXFYUS0uql8N4u
g/Zx1uv2sYnrfd9DSidqWj4qt9mgnbOyTm6TZZNa0OLX03UugPPozkgubvCL3JD8cZ6TU11Y42VM
lP0vA05REsrsc6z22g2E+NUJsv3dOFaFCyQ4RIDZ4BtE5OYw2QwoG3IMT/fLcSdVs3Fv1P3RtLLm
XA8FSWV8+G5EaduUfgRSSEv2Zod26jCOOxuyyqtPrfVl3asto4CP134pEAsikyG9d4yidmsbdl1j
TpyTUsmNBwUh0EYjCy6h1rtBaUs/ksK52CiPTlB2tHLr/4DgPiEFoQYzU0ytfozj+KgVBShdo7P/
iZPoWSnQ0JTmoEe1riGoZ8E1MCBhAcFyKe/aKoRKfCHBl/LSOKHBR6gKJj+3LfKAYN0EAWFUolZp
SsEl7QI3z+evdav4uzQFXBAOUJdW+rNu1OULeFhA6Q4g1JLHmHVmsLd8X9uVXfe19wvUjNLkq1TH
e9kcKyg4ItwCSRfxt53bMu6+6VERwZjhoyzjM5ZMk5h7lJvnsYJYmCFanJNMbZApcp7CrH2Yuqk9
dYD83AGJg1tQbk9VTxBakpxdTJz/3lRkaZd1ZMWC6l1oAZin8ZrIroEQbJtIlpuYNEcagc8aRG77
q1UyV2HBBzqNdLHYt4/tYgc0UAkTWlggEiRBnOwKCJxDvguseIh56i2SkImseWUQ7pwYyk+lswAN
LYORPNBup0La65J67+zmKniq1G46Ollb78yCXBYVLdwktwyC4tw+Jc9eyanPoJZH+c7w2ixpUYUa
H3G1jrpl3jW6D1NhA6AHTu1op6rG6Bo6yWdNdmdpcfkWSu0PBTjbjU9df8X85VrR4Kv4u5XPZFa3
EtyzjTSQJQ5WKlADf5/kO8ICu1zSjb3Qgp61/2hE9yAVO3WEQaFu3D7RWQUmpdcNPQ7TrGDKTgrL
7SRg3xKAgD6t1J0uK8ZVCcwvjqMbF6mpjCtq4797OW4Olqmja5i4WhXppzrDmxBHPwcYmZHHyL6Y
1VCfjOma6bZy0FEgcQl/8ZqS8bwDcaRdSnVW3Va+pmXZukyH9m3aKd+jfoINootJXvObdF/URfxq
zj7rDcL/+DEUAmKKVt4qJvrVqWKfSWPFZ6FNwcUCjXUrK1KFhDxMx0oPXGkG1pLhFlKVp2mhs+m6
+n4sKuUpH4P6Qmru7wSCiMJwR+BXx86U7pXsW1Wb8ivEutM5zIrKMxVpOCYKzkej7c07a9nkevdY
d9VN4YfqualDUB2JOpHTJ38vy8ACxqNo+y4n2A5p506uEwLlJMndGA00EIYUk7pZR26F5r2bahC1
akXuuLzLIHIN81tomN8LP0gPiZMre0exh4MWt6fZLAvX6PUQLN4wkuzRVp6djc45q8tjU2OV1YD4
WImdJGjdbzFWfTdWp2tqji2K2EmHXrji7OUYhhRg1u2txZt4qiTzte2r6tEMJdxCo+qlwGz20oC6
19yqXxLEW/myTeRO6mS6aXXS7BkH9WVozeQU5NpexTMqBYa6d1L1uRj7+UZFFGqXGqP8mAbEWf1C
vc1rBB6MWRoYYYjepeUQXiz1J3TE0n1rpD7rRhnujUQe+Qr0X4DNgumN7Aup5WggvG9iu5xrTE8a
JwfOJM4DqHx+yaM3f5j6ndbE8iHzA+3WmFBlbaYhc+3kTg4b5zr3j6VOTm4DzIHkWrw2iE54fcUT
mketO2BSpPnUQmivoZGGtvAB6BUxOwPVqT60n21s10LCIRo10Muo2mvaI9je9YN9XmQvPfIJJAZx
ei40+V6qrdpLK6ncGSjl8HSCUyS7Y81rNyOA5imldmPIobEnrccF34/sZ21Fx4KoV9cUI9AE5ffg
DPoh7TrpgjjU5CmRDZVos0yzsZrtMucrCRJuo+dEStC797Ie/WC5YkYci/qMVgjoJjS6sI5OCUpi
bmoUz0oTT16GZ9Zyqu+xokMjBEhl55T9nYReWK35YIXN6kuqywSh8/S2Lhv7Dsk7G2WrpD2EDdw4
6HaRTikPJXlP+yogzW0Ksjt7rAFY1/pQXqZBezXqsOdK9BGov1nez+QYn8PJIoXeyJpnRTHr5wS7
V87U+EE09dhr0HMjfyx29mUyPPkGJD9hD1ODE0tu0NgjLiqONLJpvpOU+kkfu/qZ3Cdt70wBFpUD
SCNQ8uRQlBKaJshQVGPnn5nR+GEy5Zd8fOmmG0b5vol9kvrtCnoqHp8nOos2TfHMUXNIBgWFBlHy
o9ZK9dk2SqK+bcotN5oWAo4qDr02qL+PZg6/9uhk92bVW/JulAOkMIr46UObKFppOl+0sLiImjiM
lxyNJnO6RVaL0EU/9EeADvKTKbfjk+WJstgYQQOP7oDrbmurFPOfLvDjW4ccrqcqkkfoR4fXrcPQ
t4GX1hBwbW1md/iJVDrJ4z058LYs+xfVSX5BxBA8kQgVPHWoYh8S8Nje1qbVFeC1hsS9XE0jMsFq
+zj4dnMvjpgLbb7H1jqKmti0zYBXeVJ1xqsdPJm27alWHl37GjoO1dSSswrG5anwU+2uM6cHUROb
xoDbtgJ1cBJVOY+n+3HmIpf+qloFz20HaAEFZuso2kATdA9AGI5Y8UsPuk0VSkpgcIu1R6Vk9bXR
UTBbz0EPErA7Tx/Q+hZtaS5VXp5J/r7qfpdSZz0BCLWenK4f93YWNYi9ozdDRv6Ivo4UPoouUQYz
b84H25VblRxz8m9vmxwz1yTT7UltBoI56J/tROd1MwwLiXjun8oAzHXRac+Dit4yRkDvWkt1tLLo
uYyP8mBqzwn2zLM814GLFEZ3Fh0GFlHneJYQ7176iy6wpyS+w4I3GPVzZqrRk1Q6+UWZoD9Ikzp6
ipdNuaSW1npW4KmiKjZ2yAq1Iq3ygkesTJCVgUoDwH0v64VLQqH+UiLe4maaisVY59oLxtywNxQU
QMVebpBzWqD1buHM2kuQmMVdMZY/RF8kjsYnvwrXfcnwU+a2THNYIeltJrd5G/9OYGwAIF2Hl9q3
mgdCXOrzGIfZPgTImiJ84sZT2T03xpA8SBYL/qUmNk6xqGb65bC2+YGuAWBl7eGr6JHZy6ZViwPY
7/i6HoU40p4JetqLnTKyvNcKnfftlJ2TmzvySZWzaEPVa7qEC7u/OEC0+T0A/xAE19rDJjyQI1O5
F9VRj8rH0QfttlxljnTmQyZFJ7VzYteEPu/cKbr8XLakxMsaC7PaTpRnXF7K8+gwtnqtfRRNZmQi
tD6b2VEc4I9mf9tr43eMIuVZNKWxc6eXvBiiZquWSQKT1O9FNTK5WXLV76siPlVqrdw5ejM86cMI
00ep/svHcXgSm9mOUYYxWmX5YP5pKx3bnQsluq49psImrkCevUYs4BhbENCFHRLViuKHv7T+TjCm
FJP8HWC29sYNsD1Jz5N7vTKg+AsV5QgMu32UWlTmilZ1vk5VeNbnufyNcvVlzKXobnDiH/7Cxexg
Zt9ay8asLH9XgSp+0DTiJlVVNM9dGf87lRK3LdBmRnkOFUdlepIThV4ONPk+2QkXQVjD4jEqWXWQ
Jb3e6UYmnezazUf1vuoVyOTqyDlZz12X7R3pK3mK+gNyizUBWoDmo6kUb43unHk3g4PlS9XOgtih
z5Uny4agov3RpEg6DbB0QQ5t4f4I7ce8h/xFd7QSaujAOclf8obE4UD2JkSTn/nrh1oxo2vB/Dgn
6hMJnpMH+NZh6eiMd8ZcKftkMmAKmWPXDrXka58M5mGoY9wNRU741bD2qCoriDjic23HUL/RwIpq
dfRr6FT5EpTWD7tJbubCifbqPIOgUav0S2AeZVvFtkMsq8AL7DpxJb/JqSUdwjiyiPlmyUMbST9B
PMImU0Uw/VnkWIY/eDfUt8Ifr3pXvepKNr0UTSqhpVh9L8dMPieLCATrSVQ2UZE8K1YLZRnUaBij
nbqLkyS+5kDGyNmW/W/OcPFNE6qHPs3WjYJwcCWN8IpF5bwT5nSq1TnyGIQLo3F+GXR4DS3EX5Mx
j+/R3ImxEM18r7RKczhBMhr9tCD3cOUyMh9ySDKWALCJ2Vb+1KZwfGsm6ykxjOCnksVvuWEjL5XB
/wW0hMiDXoU3yv+wd2bLbSNrtn6VCl8f7EZixomujmgAnESRmi3ZNwhZljEDiXl4+vOBrr3Lruqu
7h3npi86ooIlkBBFE0Ai8//X+lY9hVf20OT7xpjkGVR7RQcFDCfz0OhBFGbpJwiAP7m28mQPcvkm
AM/Ya/JRGea0nWETkO4+e2Mq8yenno1gSeJ2D0lAeCZLAwJZ67a5Aj3I1CxSCSXJJJmCcTjc9kPf
PXah1T3Oq0XMKob7y1aulSxJY3U5XjYnTciN1GS/vWyOhIcdchwCXt+V/WNmrTc0/KO/v1tdKttM
s83by/4isS0iak0Jq48/ZRpZsY3HdNpcNl38o0fyNVg7rq/GDbd+05xhF7F1eSBn7OwYIyW09Sn2
7/AIAKi/bFrdiCUPTXtw2SQKZ7mOqOD/9m52Yax3sMtrl89nSvt5sUrtdPns4WilwUDz/fsec9Gw
CndnqhTrn6q4X5xzs3y6bHXDHAWxkeVeNIfxzUCy2g2ihcwr0q6k6sBzl4d0CEUg5gjJR2MpwYyb
nlxDNbohHBjmPgTVG0VVyiu7Nm7/8PxlM8aJag7LfD10FAm8y3PR0DFTQdi+vfz+SO8Hjb2bbvqh
ds/zVKu7ZqLu2Oo2J/TlycsD2XLeoHJh//4UBUL3XCGo97sptb+/weXVyws6xvhDng8vpNKf1UYO
LKy0SqeDHlvnLp4fZ0ddDj88N+NR2rKiBTiw7lJqjXUWbcyv2IgbbObd1983WZ2QVFSM8X69/dAE
ak0fWUfN6mv9Hb2thjP1/MvG5QH4Dy+CJCFgbu5ouFy2Ly9p81wcExxJWqFZZ2N9+P5WiIsLb9SE
vbs82cPnw5/eDtu0zpczpFvtCrcaEadsXZ7SGm0fDeZyO8XzAYtlDWdnNJ6w7DMP6tXvW8T57Zj1
hXdd7BpPmZlu68Wq7i97NqLYLPm0fN9K5jpok8X9viVR4pJWVT1c9iQJ3GuWZn5IQmk+9RoLR6N3
v7+WN1+1kMXp4prOERyQfJKF2NrxJO7y0ameFLzYfZa2N5fXQJDCKCM7+9TkstgaGe0Gw2nuK7J+
B9NLNHSKuuWg7VSyljYADeo8soNkkA/pQqpdGy/6PZp2VgypupY+52YPqqL04f1z/nPq5Szu9tpA
XWUeROTpDkFHuqzqg9vP3AJ11brFgSSuzak96at/Opud6GqcYHdeNkVVaWBlLCZrJjKPlHDBCVCN
D1nRCWKko7sMjNlOmT83aZO8Rcz/fDhl7a0LWdDDz58BIbTljgvoo9PCFKyUtNxIsfR+WazmlrI8
Svzi0JZgg6QPtejNN86PA4sq82kwqClE+GPjPFOeEfjj8yOrdJn6MqGmPHvp2dEcI/IGEiIbR1Pf
M0U5uaHevBVu+lJfMGQzuVltQVwfhVV9TzDWG+El92akJVCH6wyNgMhuIj3UT67kxF6fSteHy0+O
muo7jCCpF+L0gqoUPuDg8pSpdXekWS+PU9XdDm5dvab0EnHEFMLTgSv5dq500PREd61pjR0sug20
2K5nVINKQnW+ebYt96YId1aRNShieEgIlcKbFFSlohC6pZd+PBQP+YzZpZLEj+dGv+2FIzcFY58f
DeO4V8vI9qWVaoBDqmbbTITWjmUYP5VDJvaWhn3fmoeMsIx6lxd9srH0g5Rj8whYintMD7QSxOrd
Zatzw4+9MnVny7bypzkBC4UbCcP2upkpce8bYpoP00wFsosYPcdcfQ6zQd+VS9E/acA8Nq1umWgj
R+shA6lLsWNdMTdo1Ie7ItHyR22Kkl1kD/nGytvth1/+5d/+9W36v9F7BZt1jqryl7JftUFl1/76
QTc+/CK/P334+usHk1m8gRPV1gmXtIVqa+vrb6/3SRmxt/g/9JnxWqRxsu/t+TlXrasLyrReVIdv
UJtCj5tLRWjuuj1FcXm97qMl1afIXLivyVrcRQz8QVUs6vefLs9VRhEio+DVmLw9jiSpo5f9gBXC
BMbr/J22M6+MHQn/lqWZWewvfJ3LA5MHJh1Fe3/Zo3Us7/IP/5ef/uXt5Zt4q+TMPQ8H7c+b/7Z7
r86vxXv7r+tv/WOvP+z0WBX895e7nJK3pmqrb90f9/rpffnrv3264LV7/WkDfFXSzXf9ezPfv3P9
d38/guue/90Xf3m/vMvjLN9//fD6tUjKIGk7xo/uw28vrUecY2z9cIqsf+C3V9ev4tcP/55/eW+6
1z//yvtr2/36QRGq+zfXdW3HAtfkmrrQPvwyvn9/SVM//ILMqIt//WCpf1NVTnRV1UyLAGiLP9ri
kOUlw+ENOOGwNLqGqwnH+fD3f+5vJ+z34/Qfn8DCcc2fTmFCFi1Ef6qjG5YwOJl5v59OYZLVtTAm
GvXmf8XZP3gzLoKWixLnu77lnxFnJ5D73Kr8rNVgpkj4xU2zPlx+UkMkJz2H1Z9XPUR5sfkABcMO
JmzEqZdnR3VjqKVCH3Dr5s54rdC9f6xS6xmyTHu6bEVtrHopfZWtWKo7qKFip7tx33jt2v6rQcms
KqhlB4kJT5xtZ3sNgcAn4C3GNNbk6qrWfokjayNU2V0vOa5MkF6bUJPtC7WQeIdZb9hnWWI9paF2
widC8LgOPjEbphtjbD6OAiekzbTNl7k7HuihqoHL6PQiK3hsYyZt+ujLuRhVeVt3Tn207f5Wzoq8
bdMlObQDFNoIbfi2H5XmKkODtDN0LfEx5n5d6JV/QdH1jem+pHvdNCb1OWvABps5MHfLgUEwt+0j
4IB6DxTxToOGfafnzHS0lDLPiLxjNySAJVlJ8BWF2nhss2g61uvD75v6EEloseOT3Y3tKbYyvr85
IkCgw6/Lgo4ns5m4M2o90dace7pf64M1szAOjXwrauB9dhG5Dz3UxQO3G8WLuiu1aO/S2XKecfFb
O+YbdJOXdj8XFGwtSkYbmJyFnynzbinD6FQxSQGZK+UtNe1TMc728fLU5SG2y3iXutRqZ1NpT7nW
bUzSoW9WmseN6TrOJlJHSKPrc0NHHHYrElp002jTMqrix06HkrhYanEOnVTZz2LA+Fw6xZblakhr
ytRfV05vVBsjvYEs2XVO9GCUQnsvK21b56pDpF8YX82ANB0Ybm0325tqdlfep/MZZIixLxBhIOVw
4fkZTfhCWCeF2JRiGKHoYdMivxjML0WSf6sWTQnSVrV9mHraNXzoj1ndKqiGpDzi55Vkj0fyOFPH
sWvhXOvuYty2DKbeYNfWrtUqsrsrFAwkLlnbMA/xgYwARMbWfCz6CXK3DOVhdhXjkX/Fe+mk1DXc
Uj3kYEeeW6B3Zl7Wn+GpT14pAEea+tLtRmY6L2qp3ccJ0c2ZphztpDfPlwfVSNOgj6ACXjbNFlA+
rMywl1etZsuu+9xXxRDoiFiuiAzJc89wpqsshRgfXhSF60XumgaX9+/byvokyOW/P5khiuBaQA0F
UwMf28WFZ0WEpmsmnZZh1UZN60N/UTqtP12e+083Ly9oq4bq8tN/tF86D6+a0NGTr39SalgALz8N
xsq+tEtilp/mOAPKWUy4dNcHwtoxiGYSF+/v27+/fPmpswgvM6ymoCPLr8iL57eHWAIzd9j8vvPl
vX7f/L4zgRV7YTiBuv6hy8Owquu69eH3zctP0UVh98cff9hdPDezSajBRYO8fm113RK/KkdE3Xz7
vz8kq6z9splc1JddTiR6S3TgdIfzmgLnPz5Mu76NC1S42F/ednKMHsfv+hcu25c9v79+2ZU0Wqs5
Xl6HJ446v6ZdFDfPbkzBF1+9GYyk/tJzNLal1X+jL1358ThV2xSl5xWceeHZSkrGp6yMfdsX32zF
DdJRXuuFVvjdnH0c1LIM8nuni5c92sA1wLrF7B2PQeQ2j0Rhk+W7LJ6Cpd+PQ5MVb2hvm3Q52MuM
n0ggCGhYF9aKmLxkiExQBxlN/ubQKBNiSCfsgnJEHg8Rc6fREdMzzmsDfZcRstio5cbJhpZGg4gD
6VBjMMV73BXzkZX0fVqF6NgAeXuxUIlNSYE69vJb1RXnnBCnoIl7baON5nWBsKRw4mOoZMm5CaVf
q8odWffHQerDFS4Fv7bz9T4KGnrs+8DWSuM6J9LyuJAZLyW/v5TdRsffsUchY3umJQNO7XKrzSq0
4USjwEIeJX22b0UltBtDdOc4HU4A5kEp5KZxmgtBG88+qv1sB02oox0gqdmjCbssJPeiorUPGmvN
DedJvOIdkCS7yUs6EnLj9uFVpNKzqJCz+I55mlNESU0awORQWa/IY6xbzfXcvbtL3XnOkAyB2+pV
wIEOMQ/v9RqKtEA35JuVyeEkx8I04smz5q71Kr2ormy4hzZvaFftU6zb7W6wYEzNDNjSnb7Aec/u
ilL/Ns2A0EDbsm5M4savpHVvuCpsb+AYQ2q7gd3nwTBFclt1iHZKZN26UAzM4/jhRdRcUwImmqCf
FV/MxdPkVoTijBtHaDJYbFB0iX0iInGXgnO/Yr1z40z9E5c1qpoYcQDdo3noGa5K6UFEWIUbae9h
orf8aUCXYhqMAHExoNRT8wVFR4GQNzbuh8pRfeKckAZWyb4sBSDXgaGxINNdI6EUV5kl9pGdcdEs
Fcp4hBpd56qbzDF29qgiYGoTKvFmIICuE277wiS88NtKazadnj3OKnAGS9n1SnPfjrfTYBD0Ub2M
ZqyiLq9VrHBH2Fzg1cMSJNdSczS0irlGnCDTMPJqh6LikeCDG3vqq0dlzk5Zr/cbO2UWMoMK7kv7
Y57Y4VHLZO1FKJqtEqRNUlteQ6TihqBrkoyREvvZWLrBqD7KNpcemdDtbYR2oAa7cxVLoNiRpapX
VGBuw2mNsu2RWccRnWSicHcZbA4VhciV607HqAf5YPC9zQsJwdUsgwZR6HUTdrFvxCHEI1SIfStv
yH5hJVziK2tC8Zbrk7ItteqlsPggxhRtyhzMHbbeEfEAzB13ymovVotjLKCXl8LMufusgOVUkEdK
mtOkPbexfm9bo05cNumbTaH7YblE5JXEnH25Lu+5/vbNYrxTqnB8YTPT0TttpDDhLYWpbDK98rMB
ZGGEPm92y/KwZHS8ZKZwSuu152QLDNVVaW98Rns9nXJT2woNRWVkVQ9VX9+lxfBuk9/iKyppYGKk
IVMbh4s8N4e96jjAzuLeJvBBz7h7MwSe0o8WldpNgvTQIwkKiAkR14FmjZ2PpuQFL9AVfE50bmLK
CZJiIM6NCW9D9QwlsmJcRI9kEqqguiQd0SWhErRIX6FP54tmk9mT6w2jQrezW7YZyJBdCz/oKrHJ
g+o2Qjbj3jDV9srQ29BzUYbt3J4xeWJ+SA+5fi5QKFFCqIvTRDKRV+qN8I3CeJJxbAXpTINAS17E
KGMGtr7Z1MqxZDD14iqhj2GnG1fCUCO1wEJZ0T73TmSDsi4o1k3D+oUimyzzbA+1Lt47lvKo0WDw
nUl0296e7lhciJ1knHWnEdJxSCuZot5xSZf3iTwsj4/vbOgWwR/qyJdScoI6LP1UzgxiuLXMzWLE
lPq05hBHfAxaJVwBLaWcRWT7gSwxTx3UcV98NSJKlvjiYc8jwK0ttIql/YnsNuGVkXog3YXmWIbC
nWD3ratNXxdXuaVpQ2tTTuluopEUlL2OqIo09lIFOw/Rc2OUoG6W8iQUJMfWKG8m3j0lxtUPVegh
egvzQqA4J9kVXbObwtDhNnINlvlKmvp5it0WfTOoiEI4lASba5jx0PFAkk5O1Wygfeueojfjdu6t
TYmyBRML1ZniuXHSTT2Thw0u+FrlSjpZ+ucwydUr2222duJs0sSUx5JT3p5BQc0N5DEjgJdr3wtX
H/corva1mmD40Wv0eUn7ZjBi98M+He1tO5DeW5Gr5yd0lD0UeZ/IiANHOTfurp4m3DhVFgbWzMog
kd1DXsh3gyKXYElzLdLqi8ns+YAGaBmRs8eO9tiY4nNc1K92ayLtMOObFCCpp+dlvK3SB6JcOoRt
Srvt0G9w+aA2mkV4T/H3zlWrnOQGJAT2bI9BYkkGB2OWx8vEvZIoPFmv+rlbn1K9UDAHsSoI0YHR
i8NuaX6anPmF05BSKoprKXTMjrn8lvWo7XoIBPxDFjoUA50vLUb9kIFkLpdvsQwNX7bxe93X+mYy
I8+Eubk1ZsWraW9CoWD25OTfIk2MHshGEYBlrb1ciT+JQpcBrY2nBecgc2vSwmBSdvsWPSkuULyn
6XgXkSbjayI2gNRpRzcS8ZmbJnfH27IyJoTJbnKCCE/GYJrjagX4VQp4DrWLn2ptqNaq6wakLc/e
zFcQjZRgo0HvYW2Vn9qFuycFb/PQaro39l2HVqn4AhtoV+Wa6iG0l9smcr9ERv6eReu6zUaPlOYI
hKWR0TRBrRTMYEA2do3Ufe6Yc4jJ9McSZ4j1ohiw16OUSN1CI24a49UqTkQ3T88oSZ4aRnS97b70
gz3hEiE8JI/zY7jkBi3T6MB4MftLcvGv1mSgrTxlNIenSAAflkyC5kimh2bRbitEWJvJqkYijSzj
pm/vyZnK91OBHGkojjbWA9+MicmLWDJ7aZHMr3n8MBGTkdR9F5jOGJ3iLNwOWXMwbLs7EiO0S1zd
2ruGRX6i9ollR0T8wp7x0/acOVwHfr3w4xWSXqj2taoRyjUP2AwicoCGyR6PRYNqKyvNhvlWrVNe
rV9CaYP0VzGHIuwvr5eFUoijEWWVhRPyRKx4QYKOOTaxWhdYytA+pAT32N9QpNck8oU7apTxtTZw
uY42KYStHD4W4LQPI63rmxKAzk2VcS+OGI0pw2xCdxVV1BL+Ou4leCOUsBna+/iQPBs0wG+l0j5G
9fDGPfHQtPrHsRHdJm3pK+cxEKEOhPKQpLvRhe7WlctDowPTbsqR+dEgrK3R6h1RATaLWi/tcT6F
fUjny4nTYBrogU4qFkaTafqgTelNiU4sUNXKeWp1hfO3oQE392yo3bOmGufyJAe14V5I1pzpgLgF
q+tpkvVfJaYXUJlzVU03NAVvQ53+aT04vd9oK2aWXKcyLTbhHOb7dX7n0ZjC0TMPBDdQr9l2tNAp
bTPHBEI7H4b0rcwImLFqF9ggawlcNKNLnWE2oO5hLmcpRBEifJtc0mnoD8FX1ChWtU0IpA7XAIRf
ZYPx7SOQryWo1JqgLivfjl0R7ZxoPtZGRwHN7WlfTWcQz/CQFYOWQ9HsSiTNeyn1kGvuERtPv21H
tz9SBnmZtSp77nFo0kmi08kwvx0g8C2dtWL4FnOjO5hA8XHi4hnujEiX6EE7jq0DXadMmRBAdI+Q
1Ru4XDXLh3AbbTKhvIaYIemSITWpa5ZeGQpERaVHbSaxpBH8XhUMS+h/kcRVHONx+CyMot4x00sY
DMcrLGtBIstb0VixbyWsECZRolgKzadRIupp6jEBhTjN9445dLtKRFh2dbI6rJ6MmpHlyECq4YND
GgIFp+1SDvOWfxBzizjflm1l7pTO+gYX1S9GBRrs2gCfmf0ht1fGwzDLl0SRtApi5Tqj0GW7kb1f
eldsSYIh6m9Yl2jLIZEFkTDPQo+RfUk7OltW2NGjogFO+KdPtnp61OnEksHovNhZlPigL/aEOdqH
qmp9NzZVP8WZeUAvv1F6DU6hpj2arUksohsx1kWnVpGfbL2ePViDkLuyPRaeLhCZuBmm8Qxpb5M6
A/dvhRm3JVVy1GxjpD2MQYcMoJFGSxaSAZuh9J4B2lGogYabF35N82VTLxABi9pkFVBzlwEWDtd8
2cya6u6Eg8lbjLDo9LnaLZ9iO2k9xxR01kBZbKPoUy26ZEfw2e3gIJwQKB2CIZEu+mQHF0rHzKFI
qTFlM1iDtMyDOk5uJWhNps2ZrxUio6Szk5pR7K1+Ue+73KOGpXoFcMDr2HReEVKCqZmU+aiPNPpw
uIgtUijlvADmOoWU87Dc9BtazSxraj0M+pgSm+FkmGoa814QQOPFjfjSyfJuXqLnSK2+OEV4sJEV
HFiLMB1Tvwxtk/sJ+RkEL9lbS0WLlxPDdOi2SOxCEN35yppAj1iSTpOmEIqJbDwzAIodF+ErYOR2
+pTgBYtzm0uiEBv6YtO+TtvKR1Pd8LHHTzYYc+aAxvWAEAkdYPs2d8niiY7wowG2hb2kHFzS37pC
IG6nLWvTkt3JWeu3i5MduzLiqKhTuu0m1TzrXY1gYgjvKpwBrCnKJcDXv3j0++egKaszduqzkMtj
g8bSVJd7ckOQvvTVq9JlBe8fv2LlR6JuusuuG6/tZCQtiyKsbkR34ZKJQAJBprgY9WfqQNLH+eq1
0FPvpagOSeEkyMXtvVJjLyOLikC0Ob7WrfHIZw3aysiC0FplB2JhydIx9RiaJQ9cpTDJD/FjkPLc
Vl9kVr7B6rWgp/SNn2MQqpEubQijE8FkgjMW0T63yjAIU23xLau7Q3OGQ6Z9juAX+RE5ALiAtgk6
bC9plM8GoxCRhfqObuxmGirxae3bKqMWbUF6NL7BgHuFQujOUq3Kx6Snbmw0vEqG/zYXSRFkE+Zi
t2GUmpJsC100Oo0Ff1qfw/cmSRy/h53oAfrSj/Hcvlmmo3i0I6xNLQvyjXB2ALjW36upTUle7Ufu
4lTvawc5Zw7FzezezWS0rkAuml6R2KPf0tf3zEFKP6txLmkmL7QsdIKimJ5pgJmIKgha4QBGlX5l
qWALC86pXSSXIE9q5rbdNsdrrrb9sxv2bvBC8QAV0sLHdCaHaUPE1HTKylMZKtdricRriskh2tm6
qTW138jV9GU1TAJirQeYkXHvnWuUQyKnok/AqqThT6iWsl3i6QaTRD/W1ypzTC9bb1ttHZjVXe/i
9bar6c1s+b61WDJJCQW5kKHr1U5Hr4Oj7E9z9tiL3ng0k/lZrZZuz53NOChEIVatuldzN2TgpJwz
6EURzEVuBrj+rnIArwRBYlbUv6KONIJwgf3MBBX+WprH+95Ib8epsILKOGmFOpzIOeYsWBZCi3Cd
qHH8tqbChJVRc1+nVAb6lCAv1tOmO3nNjJM1jtC5YYhbdkmOAWpqr51KeRi08BV3xxldHJee9dXA
soHIcx4RjqGH162nvgeCykX5Ei9WvUGV/5Iu2UfcnSarSk3f5xiajGm+VVAyaWO8quLFM9SiARhy
ozDddVUWheZ47Kv5HW1PgqIlABN3hlCTMX01dpj7+mMWMQ7XholOeQ3/S7svHF+usN5tTqXosIq0
qJJJiX2akuqUxxl3/sns9mupgmKZaPxYJp5QqxEb62PKbiWLLpLtrvKF0L3MSvE8ue1hVLoX+jfa
BoPO57SM8ptMh9AFj1ktl2OkisRr9Knx6qhudvIzUQyUUQNiYkC4NxUC9HUSlJCw+UJIwo4Z2O0Y
TiVyjyS9K6zPSF5RoVZu6NPqCKtHMwfQ6pgGMArIBOMYf9RGYfNDy2mpUr1BScmEJJo9ApDb7ehQ
9eu/mC3lAW4ZxJqHw5YzCd3jGutMDg6et3JDNXfZGl0z+2H4ZHY6PisHD1mynl2tnO84qu+zRjvN
HVkXdGvEa6wbr0UfvfX22kDJxLO0Fm5kWpwyyejfxo5Om/1uqB4KS/W2K0j7HFYrOQ05LWjVIb23
7G0eKax2TAXDpBZ7WPrtG9utvjnO+EJ2BmoVnCphk9/H9uBsLRwiQ+a612HTk9ZOEy8MIRQh1QbN
YTgf51hBSRgTh2F9lQpWUia1gjZk2O3V+SFTrMZLp/65axC7ouePMBeidzF1AlEZhL04E+0Z3/TO
sHtcy22S7fWBpBxRF1ep1SLrb4ZAWLrrow99bcp29quiMINw5CueyGyDThzfdk46bMfR+KQYXGvK
0F4PuZCUYLhvOEXMzCiZfbXPMDuxnhaGbgdW3LIUZCrkz/ZC56xJtk7XrXqlL60KZXesU/pLM9OI
i+wTY2jtj1rXbihUis0S25/CCSmIUvbPcSOvHGuIrnMK3zNJ8l465DdS5PVNzvzMHofwJjbOuq0c
qlQebD1MfEVjslLZFF6IrUYHgohZp7G6m2CA+72raucxDe/ypV/7UpR14sbg1NcUrO0SF4WWOuco
78NdFEkv5MsMygb9l+GEiZdUHaKmkrtpSzluwGq9bfXmpqwq4ldm4yDUYksGd3XrOPIL4j2qVPSn
va43p/OSMnmjSLDvHWo0wMvoSFtUbEhHD8oo+5ZKdIvlyNKOEgWL6hQHyxj35Ua5+l/638pxuCAw
vhNu/sjp+4Hj98Nelx8vCIjLT/TC/2fT//55CdL/j7roJ9HSf6ZlWiVH/5A2/c+QIKG/R2X2D5Xa
nyRIXpN0SRv/gvCvL74kP2mRvv/u37VIwvibamqqsDUhXBwbiIz+rkXSXV7SNU2zTEtDMfSTLomu
lOUyCWOmZ/+oS9KFMIVLO8lRNWy8/4wuSUMH9YOwznAMS9eQOekE0dqOzYf7WZU0psakRu7sPtZk
ECClq2lLk5B8Lkv1o+4q5lZmUj1ZTf24jIYC432Eix1PdAmqgTUUNwnlnBW9uSuo+3kJZt0tBafs
DE6x9CTA9C2SxOVKJvMU9Pri//CN/yaz+lEXKFbR1O+6wPXjo9kyBcotG42WMPlqf9QF6vVSYYOJ
cQDQxdyoClUtdSHYz2iVeTvOJgGgJOp4KVLAa0Qb+WbushnIC2KZpUTIMGsbw2jjs5ySL1GE+zBt
FXMXLhhY//qTmvqfPykRxg7fsqmjAFsFaT9+0roC1UBha3p0rS65qvqpuycNnSW2qPYp6ymaTmaE
pgNUWNgk1pWthgl0cm5w6GxTd3BfojHqAgU7F9OciRqtjLKbohvKI2W+Z9UwcKblkim+k74YNvWy
YrSQBxPrpOb66C/6MDzMwnhvmp0FYkFMRXNY3FHFv2xO+wR5JWUVbF6pUuQeuUA1sBjaiXqJ9kkj
UeMUWq4Ai7dDwmjvW0QyW5Xw1hUQfuhJkUf3Vh9rtCO3LvZRAgLovlsxJgzyuJLrv/42jT8fd4fr
RZgIVDnu+uX1H/SgGEdbnQjP8VGN+/TWylA6kThZeVVB+24A+H0SlSj9Kgnf4k6qpKvUt5pDCCoV
t+w9k1ttTXDq8gjB/7Rp01WWj8l/X1tdESDee2i0Sp4W6RS3BhOwLh7G7QIP3x85424bmT+qtR5f
VxxBSqbjTWi+E2dTQ1YcmdzjRXKibnjCfWFJss2EJE3SGszXSHZ3LQliptF/G4aqepjVpjlIl+IX
yyrQCo4yeXW//etvy2S0+MNV4nB9m67m6CSj639Uz0aF1gJcbIdHLTcj3xJOcYQLAmFYtsFkKazT
5+SZRO+BOiQy9WYK5c7FWGKoVJ0t7Jm7UVZgnhtjU1Hcx5HFxDJywIEAe9iShdLuMAjfJp1DTiUY
7P2cF9lVOSS0SqEbbIciZqpjEXVshqZ5JEMU6wkZo0FO350ldmc/DjYm9bSPtQ3z2/xuWpC8ZxTA
lDDeMILCzI5FF0AuwBVvogRAbrkxx6EI4HHEV7RjbRiX18Zo0HBzUXL1nTFROCxYfxlRSJkgrL82
bitYui/hZgqnL//Fd7yOND+PRK4udNVQbf5nqM4fFMo0vSZNTar2sZsGggyNQT2li5UdEfckTKiB
O1j5a5FCH+3G7NRYnblNPsNCqr9Nk32ISdQjkjd/mVRUJbHWHmJq7BtMqsljjffR7ySLda1UYAQk
VfVCCvlVIi2xVeaQ9Qqa5UNfFF+Jcp29Ok2Jp341lMQ9Ucym9ZQ02VXXkRAtQpRGyRiuC7ayxTrt
mr6lOBG+BY1RJqSLPurK4HdjMhNaaT7RJh0+CgnkYrKomeYGRynMyHmOa/VuqcduW7hWi7hJJ7Sc
+s5NMms3f/3Nij8KZw2LO7GmGZap8nkYAH8eObs4iRpXz5vHXFJrIMpROQH6wVBk0xhNUoUagWL1
93XxiV6Qca3VLgsGbWxZCSZ9oE0UT7G5Vlvy+5LNX382zf3zUTc46tikLOTG3OF//mxSU+nA9pF8
jOCWXtdxpj3EjakcXhJEJrt+tva5KNKj6N2jOiANQd2DnSeeDCAK9BCdRrtjwZOOxk1UgU0yYvc8
jYWJ/Qb3iObQFnXbr13UlccJ6oeauuH9aIptHeZ3YBCat+i/GCpWWfOfzmNmL6pj2pbKaCH+cEfN
GEtzRynk4wguBsTWZEXzniX+2m2MkUXRFu9SyiptaNGDNluKjdV8IDNQQTEBNGLO5U2bVu7BEfKF
z1xxuzhODpCRsi70j/R1fByLOUIWow2486yCe8wLhaM8lHVDnYl4hXsmRuV9Pc6bGmIjIciyOmjU
nB/n5E232pd6tb+Mi+kvg/2VD1i9OFG+D+twoqNB9M6o2+O16SSILEt4DRLqFHyL6SvthU4ZP9J0
FB9F9TQ0hNFUkv6xSfLU4lb3TJSWLU6Yb1JV27OVGys6zMXPxYC/EhLyaoTNMZX2JqUh/P8IO68e
t4E1yP4iAgzdzearctZoNMH2C+HInDN//R4NdrH32hf2izAeZ4lkd9dXdarFn1fVp48Xco3lSmJ+
o+s0TM+JW9gHb56WXafOaeM0b1U95Ah+sHf6SGEIFfQE9WCF9hjdICcpb1uDEqCfsqONdOz4vpTp
dTKFj4dtxP8kp3CtjKg9Us+yqapELewhq46ZYe/jIMmfGzMlPYwrhCBzJDQ6fhhSBuNn1TqMw/dg
Cr9PlRG9uGNWHGtr+MRfxYI9Q7KVxbpbxV2S7WcVBS9dS31G1V9mvjB7pz7GSnwdU88+1ZniOO9N
D6Swi9citeJN5j7gmiVta3kjfhBk3s3wADgNx+FyTlsHsG62tBvDvoyPM7MxUxWE0DjuDcKti7nL
MHoEW7z4LTgYEPXe6EP/G6Br+EFm7XO2RnU5vmX9CLyYeOmAKLyI23bBdHJ4Y2HlWYD3zkjLH0WG
BCHiddzrFIZH1+6xhrOzyrWFRcngYoxq6kbHLFxrwz9HtYWHgNrvc9sa5L6ShsIi1QwnYh+i3lEc
u0cnFWSkpnRdT5SaTiEVvlL4YOxal+CyU5IymSd1SKrua1+30SZG8DgyNpsXmJCMHfdq4HBCr3o/
PoBeDVLjBHbBfv37c+jjrvxt9ZHYtqVJ5IEDhvjtGZlnLclyWRYvlgonYtQPXxtSMt5DwnV9YZyt
EjIAprAthpvmWGVhSuTHZpkkZZa3AYk4q8b4VRblG4Txf2x+/8c23ZOSE47Jjh3PvffbY5IC3bDH
Tl+8VH7Z78eG95O+ooszhEB+pjG+K2dMV5HlNSREj3GS9rcx6bZC45lNZvXe2fKlFlF6IXqEKJ4i
vopmnBd/fxf/17OPbSW2NUcyWMQC+99Pc53QtG1aRfrSS3TKcmCbbPQ25rB0uldO88OEC4FrIB/u
E5iu1DCYLvi0mZrhhG8ysA/SnawjyMYD8ql6RjD+aVlOuhe1Z6/ydtoPKfq3qRJ5ikLmCspyTmNl
YmdkIbU7/8sYqOqaZ5W7pDTUX6ZY3s/SCU6Ww6Y9LPIzd8gb42T2MltftOlKEHFX07xODZkejBJL
CzHjdZVqfx1js12w3ly1Evq5mnE9uBnO9KLEE1dKdhn+YG1Vp+U2tRLatBjdbuhp3qo67dAUqfi1
dfXkheUhrxiZR6ibb7nV/ZoNOvmUQbITk9CPQLTGuSzzb85gofkFbGCDRkznkajEsfLKFa0CyQ11
7wX7XL5GAA4xYBbDzWjtU4Nat+pTQ4Dyy/QeTNpbLNA6sXQSN8drgNtTJMfYgTX198/akn8s3a4r
hEUqh+APhyP7tw+bxvS6dHNJ4CPy43XR+9HRYay4nOGuXtk9pBOfKp8zLqDHvyHEIrhNcBBGGRJk
PzA6aIbaPpJjljej1yeo4zdh5/a3eMZUhb07sBg84OuNVirq3M9hCMlzcjrnCcubfWxtlnFch0vN
8+zdKB58MTT1r1bAQClI818Pz5vvl5/IFlOW3CJ1ylHnd9fFyFTBPzrQQ+deDCJ4bIsZ/vix352K
unn1Sst6GtK2f2kNtTILQZSPM/3RVinnTbqhu9rwbiWzkyehjRUkIetByLDvUjTNooe8wlRHyiXH
dXkbK0PeLCgmHsCFJxuAwg06drTsRBVvdAyv/fGrwMTLG7VvIPZC7EMf34uMcQt7Mrl4WeBs0wdW
ycgz82ak/XwDT/KFRtuE669Ojvrxgr6NVWNMiPS7NeHJGtPZwi3ptMG6QX52YEJp36lzDZ7zh34d
W068GaXXPrZ4NKk51me7YRxQ6ZLLUA4X0uHjhYX8ipWO8KfOgyuWcyq10xVTUxsC6CiYzD0AWPRo
7SdMX2irwzMPnWwf1QAq84hVturMiHhNyaAhmeNL1xXWKRh7PCNmiyDsqmPr5T+l2z78aLrdsLKM
BxEhlcfpt4oJ6ltoPM9Nlly4uf1T3TVk+7V3MdPcu/RVO2BzUeG2rWzOy75QxDxisXSihtB1PhSr
j7SmDU90h8KisDeI8m5W+ClTu1xbCnQGXcP5vtFOsCf/XF+MALoE+kuxAMUy7DQG6T3NzpjZei7X
Epju32+ljw34fy0+7kN+IWln2o5H0O23xWfOY2zs3IB3KQfvbidmv07sosUH3a+ttjAXrjPIa6T9
aVOmMtvLrNyGQrafOl/v20C3mMfr8TakcjoA6MeEFxpvZRK774XRnXlMZT8ee/gs+tyrhPipY+Cs
Ggt3nYWvJO4aQkpGOx4d52YTohG9/drTtbmwmqK9ZB3hJANjd+H1/nujqtOo9Z5usOZixlwbqsm/
hMw4AQf4n0RVh6vGC37aQ32KeyN5a7L6VRniPQwAn4RlWh/iGQhGkw9fA3R6fjr7nrgH07sz6jra
QWd+wr74rEODIr/eofRUv/iG5f7jLX9Ig/992iQbwmFTe4JIrPOH/kG2267LaXLv0s8A5sUW3WK6
XDhuLy9wT05VEYzbREaksMnTbirUs63RDySHesfeJ4kDvT2N/eNcV5DdpqRYM/ii1WFM601oNCWr
nEP8Sru7msV7hSPE2VLnep9tYuh/v3xc9ed/RnPRIL/gYuUw9cfugLjkFARQbwvitx/ho6SE9YIz
Y/xkQhHYt649bUzgYGs2ufvZbJKfHZXiiUe7PDF5qi8f54U07ndha3a3ZnDCtwhKkNQLnA3Y22KP
DtsyhCQHU/niOMGvyEirJzHxiGmIo5/IiqzGLO3eWs/w8MwXYMnUhHDIxf2NLPW32oYe6Lf4HRZ2
jSF/6ZNnubrqmbE/NiWgTkszC7A2dWH8LQFOYfgi+Ow3k7lJE3VQoZWcIieOLkYvw0svNsyIhjOZ
x/DCs/1nAupxb5Ap2LE/tha4rJyT3RbBA5tM3CSrhlvlmcu0MfXeLEw2H31untETn7gZAEQbXXet
86S7UjlOtm7s5Ub1VnSktJz+DdLXnO7NfMACOiCCYSseX3Db07Qb8PgLfDruU6vtzuBMH5zH2rkE
zPLOAu7gykgB8+DUp6Ixo05KFZW56MYCCGjOLnwVtQBnjMwOsZZ1w3eGksuyqtSXokyfiiZvTqWj
jKsSvQE62V0rPdcblhjWmMnSrwoaH3hbiIRx13uvdtjhNhcIy4VZ5pw45ec+CdUnQlsYKAgahI3v
bXm2yk+ZeG9FzBEytqYdHjP91BtwAa1oftN7GbDjhziU4H2Kb3hrwm6hLLtd1dAA16Slbo0opm9y
UF9l699mWPtLiYOevpFMXT9eKp3c4yTmSfWAhnQPkMjUYMjDz1t4dnyf/Si5B8a85zk+7EjR0RQ6
TMT9Mst7l6O/rzhkr3s2c9aq6jmRtQGd50lw/PhqtO3gaBQP+p7F5JzzMY4Vo37Radi92GZ2mLOA
2ueKsh1bFBkOv3p+crwINIKqxl0xd7R980d/gjX4NeWdh21UPkgGlFi2elKXqOVI65rNfFbG94/v
+FhhL5lY9Q09tMytras7fEevbvlls1BoO9M1bZpuZ9c18cnYN44fX0nftPlbjfk8Yy9eNm1KikJM
v9wupy97MNZmOefHj5ey1iAfSsaj2GYEnL9w5ZVtfsl9QKJpgOGiSU92aadn4et0ZxX+q5XCAYSk
Sh3n4/vpOCLZ2JG3cWyzPXSAjfAjJP09cwgr8nzgXOORngFWAQCjVsMlmAtrGeGkW1ltjou0y0Gq
Jk67RSuULwiU1BUl9kuKj/3a4uhZ0S7qv6jeBrzTiWjTYABiPwDGLrZdQkcOdlPPTtxj1OcvhfD0
1RbpfOz1fDK9XF9zZHooRpwyPdOtjsbjJRGVXs0kRfG22cF9gIioVZqtqiLr1uODQfHxgpxqblv8
h1rNajtlsUS9LAoirNSHa2K+mRNZC96/8f7x0g42GGXVPJWtV2x0hrG9zHJ1DIAwHKPHizdTlG5D
qkEyLENiTH1KOoAo6VDM4sojxmVvE6RbiYkKDs6YrEsYFY9DC78tmJzTjI3ziZIEO1+PVf616rsX
Lnr1NehcTfS3ay9l8hp6KVJ3AYXEZ47+qbA1glYJwziIYKj62S3jaPYuDSnXdP62x4lowqqLjZ6k
mpFdKCnyFplTZF9Md6YDprkFGTXUrTWNNzP1CUZQjmwOfnesMV+b0h9O5I0F1hNeuqQR5xbdT+Sd
fXTNKlwPRiOWmYfLagxc693F+rngqmy/F0m4+/jJLoPEikejuDlzxRbErl8iHTUvmUxOCq7BSlVJ
v6q02T37DbHVzk3GRfP44WwH/bOJD7ZUgb0vAzp1U0EUoYUbccQuYB0/vnK6Zq4W///HH99UNJwp
Ft9dV0GiGh4vJS7hQxbN5DowhG7ITfXRZH0ielweEMM9lxz1hI8AQ+YpxH9xAfiEudJxT1RIYske
675/mL1346EaTPvY40y5frxMdjNex+LNL+ru4g2UHmoB/FolqMTtbH/3QVLq0dvEtt18p+WAHc4j
pNNgY9vPlmXvlIdBV3Rdy43JCs+53OPfNw6r0ktQXVR5bHR5IkmcXuuRDHziVe2XzNe47aHQ4Ovw
il2llTrL0RsAQ8s9LAZ7F8Y+z33Qm2saCaatxX9xHZoMAmQJItWJ1O3jDPFxrJCVTyUOZOdwzg4N
RzzbrdKbBTDyVllNvg8t8RUnSnasuciWVmc8es2YXThR8pUjVb5SnIyGCa/nIozZzOEFmXHwz2oP
PW0dIUTAH06LM/+3gqp6vsIxiKVJVflCxELchBzeg8D7UjiJfRzm0bpaWTdvYkF/eTnYzS3sEX2s
MX5NZVKxWA7z2YWjNmfZPTFJfjtBVLzWJT4a07gG7Rx/9nxqg/yIhmhjRFQnB4P6nwIVDk3nG27N
5Kko/HfTqtyTcEMgfriCX2BtSFqh52xdEQpZ2M1UPKfVDJBvFska4mf9sP4VW5PS3bO2OLMFPsVK
RbHSeVPvB9sZnucZD1EcRdchn7qrP1UEnQbs134XJrtZw57BCzrjupxACAqyg04fGbskMyl49WcK
YPLuSYdRvuwBEn5Hh1/SBY6QnnvVPWmDHfx099MoYQZWdbpx7aA+tw2jDek43qc86s8e/VdyrCNo
6orsLJMNhj94zJUTi0Wlw+HJiAEZqlR9zQZbgrFrVnPq2jz9/98LeXkM+RYG74/vdTk+P2hsHn8d
ymac6puoy/r88SPEZLWYsuEnuoi3wzbmXh0ba3JAGOEzLUznJO/0gfiXWCXsgQCxjrpftDD/N76f
k1AjKkdOI7mGAzApMibjexQByTT8EhI3WdKDTjt1gEL1f7/6+F5JXU0V1p8VtLFPPMXZEPgT7FYR
xf4mIRrRJY58KzjYRrKLnmiuuYeD1uy9CVF4NKc/O1kYrGrHQAVJW+8Ul0KeiuPH1y3dEaAgyLKF
dlDemdtjJUI9+R7NzX00SMp2s1eyDOnmZIrqUI/s4t2V3cbqp1WSL7F1fwe3298twz2arrvrVRm9
BrrxFlPYJm+MatulZ8Z6VcYm6WoM0TtAKdOCjoPpCcqFv55SuiPm2GzAOXsOyZkwf03IsW5GqpsX
nYJBHNlDhx09Ht/zQRVbdq0WinyHtunNb7GL71b7CMB2gK9chzbeWV/qs7TSc46S8k6IBQPwUPfn
wavG2ySCXyX+eD5oZz6PNXb+tCzsM7Rt/QQVIaV+Axupx7T+MlOAsXHKiKlT3iXvZcNviyD7rxvD
4+Ei7OiWILEvGjUnPyDjBypjdeyNJzN0k7vhKW9lAnza4KyeaW6QjMiJu4zVlH2SccMyNv6qzAyj
oo3GUjycsbGruy9UNczFMzLJJ5tR5K5NgnZdh4X61Gd2tHChuV1tNFNH1cEls9CUsbvfNTubpyrA
sEs41V81DWzxPjOYMeCM35rSPZVBTs5lauVZVBnNP+U8vOii29K1Rh5btQtfkp6O41/21DmvpL9R
k/CeXcvBaklhNtHOKYgk2+a36RGJ5uTifiKi/g44Wv56ODJI/V4LbMKkfkmO120XHLLAmt4H4Mqi
6txbWxr6eW7BjrUj7elUp0qmBjI/Nal+JS3yCZ9sfk8wfp7G0f/iOs2rX0zi/VEhUo2W+7U0Ce1V
kgyAaE3ar0V+t/r864AsOZplfQmD8jR8HKtSnoVmOvqbKTS/67kdd9n4VmVavOk0sZaUTBpsaJFu
mIvljMWLinddyW01XPD8qrM5ByM4c1I5qdNvdAAYVKVusDbbaji4HFuf/34q9f7wa3g2xhwHU4n9
4Iw9oEH/6ddw0TeZjOb+fZjNaA9no15YOuq2cDPJ07PbOsIZQFZyKRxUhmUex9h/qUSq9qYN/XRy
ayysJsfFkmg243HYVYHSd2pSx/dirvUC0euOtYVeAx+0dJwFPzwngz6Co3dbQY+78ag+auOxgYDy
eHGbh4acxBLf4MPNbUHnzrJ5A8Ws2HWozDtDE6Rpm+7Uag4Q7ZyVyznTzjpLW6zmieivtWLvU5rJ
MZkzsv1hi8Qc6m5btIQrSqizZ+SokXm79UMPdncNovaX08fbmatxGwck4fQcZjevmsIVtJB08/HD
j5+AXh2SOHmtOPytY6c0XgaGtrvRMlcuw+oTu2MIC1OJ0CrqWwy9HY5je49rp73Xqi6XDi6VHa4M
SuXplVtj/BlPVhgf42FKeb5SbGo4vODwJUFuEEpNMfUe1UNw93oW9NLu6l0YHRoVc+Ib/f749wtC
PT7w/1K5uCAEs2gTvdgEL/GbXlxFBEQwdXh3Y0KtrJV9S0rfOwykLE+z7p4MZ75ODJ4OZavzS1yP
m2YkaJwPvnlo3PS9YrS9q0PcHzqe8ksYcSxf5306XZtubLazH8fvqKHz3megtWyawHumMOq5Bf9L
FqxPbrrQ00p486euz+bbNAV0DLRJtXQIiN86zzCWOC7kykhSc6Fnu7gObRQTKCNB+8DG5ilxkjTr
715aF+A0hi0dEtaWYdJwMwcLi/DUYLgGW7mbRYMi33MYmXFXnBLOcgPa7YIeFvmk8onoNoyFNdEr
jAlN5W9k86+h//96t7n/NOUFGjng93c7CyMzA+fu33tmm8tEk77EyNOuCwPGrRON53gwOhM8Zhvt
4tpMCINqff/7Ry4fH+lvHzmeJj5wfHt89s5vs/DKCL2yNHEDCVj9cs7iHYEWAL02YVXt0q/NqGw8
cbLwmPY19tFO3ie2Wjc5SAPl3wm2UYYA5Orx1BCbOqW9x+6OIPqau6U5cS7NFo41Djngo5igkiWr
da1B1PokfiwCUNto8p1V4hG9ATBo08T08GrP0/B0KiloTYjO07Ozsl2c3hi45D6vim4BCjbdJ4Fj
bSJyWYOwfqWJt52q7hBFfv40TfH8PCAU2hqsRJtNCzTTJeDxePPBF5xyJCMErbNJ9YGz4IiqLnUw
w5GM9v94g/9Q/jxbea4tsB7aQpof99x/2Lgc2584VnT63haVszcT6mhLDx840BXSaoV9Lee42wdN
dieXSrrUM96a0cp2FTKVwEZwGB6pdZ9DyntPDd9sROuyrqsfBpl5JKSwuSexDwQAfWOn0ti9GS7e
l49fMve/BKCmrePP0zcFYHAHEYT98RSfsd9kX2u0jphAbRW66qcwzBNyYMDMoCFUKB4yghnnxyBO
1wwkvB1H/vgypWG2aowiPkeumBcdliBQzKF9KxL6zkYHAjVTJ0J7PH63Tj7FqDTN3WREe/77+6rt
Py5cx5FKsXZJaGa2fPz8f7yvEx4jr3C1fW8akmDlENCqGnusJFOl10zask1u8D0zLbwnaTChT/uT
UY7Fmv2OB5raz+vb4BuryIPgDugSyEpRbuO5SPeBMMPnShsElbtMIiCZvOXi9Jh2PytVuZsui5xd
EprNqzErtLI+fG1HWF4PFktnV/M+cMeBU7vzLJvBeArScXopinxVBE7/XuquOg2E9RZhll167cSH
bZN6aztOvLM3wYoJhPFkTIBK8OQcJguTXzRG2cHoRHj8FZsVNQMi8PZ9qZML+oe3Kp3pK/kdY2tQ
BPTKFAvPwcotQu+rfIR8/cGRgFVkdBqpaH2vCj7bpgxBsuS9d+XckZ1rcpWYVsZog1vPX3lWI0a2
wiw6fjxZvIuDcSZQgwoxVXLncuOhF6Ko/f1D9f58JDpEtBikMz1U6o+nUWfIwDR6EswzR47N9PA6
DYSqMIQpB4HObo+9b7TH3O5Y83nDllPpyI2vyoJcVneKfHwVxoAforPj+JR0jf9O+ARdX/Rq6YbO
T/rpOAaH0cjccWCqNvovZhJ0uFZ0ssTkFG0Kk3FDGDoUu2ME62or2mNQWvhDofbcmNHGCckhx9mt
nepXIgvOJTXN15D7COFXlmv+lc4NgSdZaroQdm6by6eJwSXxvzS6yLwlGmzOq5at+nOWxC81wqLU
yDi9m284+7UscbN/bqXhbcjR05WnEgAYTZB/E51fn5iVUjUzuIc8Aozm9Bk2IUZtsRmRlJ08+0nN
DZE0p1g3Uea/GCFxag975Jds/BW7UfJude21Zcy2i6RrHrnqaTHEQrtTU+NfkywGP0DYdDH4hBOH
uRiOkXHz4jy7FDQLXB3yS2iTLFyXv3/26n/c0MzYJFFPlgfL0b/tRlnwGC2rcroz5WtWTb3RYRM+
4TKCVpDjF0M3BfXks0CqtF9NtXHJkym7y7jcGVPbL7ROi71qbabtM4AY6cfjZqqFBXXIlDt6pYYV
8irj+mdvGrOdk7biJVuq2iiJz0ThLsIIa7p2f/Sb/rVFh97XtSWORk7oasCmVgdo3ZiEr7lu1o5D
/RDGbLGpC6OFnyOis+HcEi6AMZI1Vi7zPW2MkNlSDHWhiPMF8SIJ6a3cDOV0MlTAyLmuntxbbvXd
PVABRoBcO/tYq10AqNbPg/YVtCiHQxPbyt/f7I/J/38v+5KhmCcw7QvXdH8ndc6qnfUkx/4+t+wz
41EHWJt6c5MU+bQkT9Zu+yL54ntmeuLRysyahCaAYRAidlUaN1m3n82+/UWlUHVlPEUsJ663ne9W
rxXiUm3dhs4qlqQMaaaqKUFJwcKdG9Uay9FOat6j5slMLOv2j/+W+ed2Rroupj6b1RaD6u+rQtTz
Ho7T1N11ov09Vcjj1oVvVDpBvTDxjh8gWqxaQXYvdCnN1IOOFrbnGMtafxu6ZLyhl1cLOnGocDWn
Y+OI9BKIquJMZ+D3Q2ZYpjU4cCjynyELeVDnvW1JkRB8prTfC4dUsDbiH2jOE01NHX8EJEXCnU22
CoIkO328OGNjwTJjGxpHOeHvvDOeHY/rNTTwnakigVwmfZupZ/eeOzMZ91h9iw1sEMWcTI+pSHFP
iTVuMfGTrpXGV1zqzU+/yvEWFcG3TjQ/oPVimi2tK7OdBcYpAW9vEEeqDvolvbZ6jRaY39l8HPTo
WovWLRn8+mN3sHwkVw/0VJnmBFHnkRqbBMu4mOoYvIrEjGBEFP49/uwOXucayZ+PmoohL4hwYs1x
tMWoblJUWO1t6AN3PJiHtPhM45V7ED52aDWLHX2P8ZN3dvq02NWVaB60QyigrcTm0Q4FuqAXIj/X
alVhSn9NUvFS2NV753j6HMwtE97BzanJoZ+7sKafxDEhVKv5wXOB1wMIfbBDwtANkINwdPW5MMyj
O+vynEdl99w7BHKFH90eA7YT00DmiBQ2RoLTr6F65HjPW+ZO8jUvuWjgl3vbwPY/+8Xob2fEiZWA
1bfw8MSRPnt0gCoBY0ZuqcnojlXtF2BswuVQ0iPqcOnvC9d+rFjet9yj783C8Q8ERy9mjIovjRlj
Dbly6pYYfjOS/2KuT0GePLNxNtZtDjGTFe9sKh+Hb9sWi2Fw66PhO5+LeY437jRbB64w3lj8XPua
ucFWVmHB7nk0381J1mvIZA1olNy1S3Y3U30wi949aMGzpoNIbqrb7BT1pcryFpDFmG1ikhPR4Hgn
QMLO05TvSqnnF6Bp34LZ8OkFMEkrRoZzSMtqa9OLdRSMnbfkJ5ZA8hRKTGnBPpN6n+iUEbU/Mtws
84pakaDaILQjzsaZPDHnOCSTE3wOAgz5I4v/2mcPWVEPcf54sYK+3v79KcHj/Y+9o9TCkqYrHZMt
+e++qImJ1JSoobnH3C7Ababq1Hku8wm3XzUSn1qaxwd2dXzWGX1/lCbBvkOqCEeD8ZTRrhuZDks3
V+hOyJWH3B7yVWwF1pPdFSgPAnV/zJO37qsdEJ8ooYBhZc8JXTbzSKdb+FJ6U/azC/v9ZJkDJCpS
SGPrVjs7sNKV9i99nDjvkYvfQdV2v03yEchZbi8DT2b3OlcHmtJYhlVPICB79CpOsbwoDEyraRoG
5rSuQ18reaYdferdwhSW+WJX4SbpcEROGfa9GQVgN8eMYermRZt98iQbJBumzHDEaJF89lJ0ilGl
JzUGn2Np9Xh5a32gaADrauhxYMUw7UbuCGLd83ZelB0Nq0/vVimsU0Pyu5xASwIxqOOyeo0e747/
uOm0HV8+XnQgFd3iFqLKgwjmD2HyTBoqWhGYxYdPwyqjHSe5dkYzrlzJNDM2FDweLb7p2LRvjBse
bczAh34MBCbuDJa8TVhl1LmJfgEt4hA21fgss777x/Jp/WGswwrkSBtHPOYbjs2/2YGCtJlyWnfL
u8v1jINbwTeOAmMdtxgwrH5cCHTZ1QhzgzSONe6Sfo+3OF2yqzPX0+isgJk668IbNjJT4YqF+NlQ
VN5ptl7/cgH+kYzxlCSVxSkUd6rW5m//1rasLK80B8T2jmQGMsQO201E6IkO3RmY0bqKK6LSGXNn
ifdpnT/SBFFGhmyeaobxIDa3ZRrSgVXTBWSqM/aP+R/KE/feH7ekcgk8e8JWpik87zcdQsh6nHgw
NXyK2Oc/Vkm00e7RgRmvsQJuXMBnpwz60nUqGTkjXVY0E40zgLLUPNH+y3WTuD8MfAaLxhDlsZ0w
AAdUlJ1w1FyqQPJo97xy6QZF9DzHU7KKoxB5sk3BP+b6k0dEmcl7P++l1D+LmgaMnkpSxtP78QFD
LrI6ujJwU8tqityNTGeOi3UYXbvIfS1KZFA0bH0OM9Efy1PlQgPxpiF4m0th7oGaDLonokZX96sr
OMhTSaKYTATr1gr1yQrC7prXu8YI1IFBMRVRSfu5pu0csGXbYRjR2BqwYGyrycHrFkRAQQIImkTk
4m1jkmGHkjDSxAgtM3z4nDzRBE9JSlwpKwYHf/8slnVAEUxqVmIXNVZwKNLo29AWDdzYUEI9scUi
mC0Pu3dPKdrUFwyRs11cBc2rxT8CkAonfgt8Y8Je/XNR78AqEdHOihPpFHF189Fd5yHVt2LgvFMh
fa2MQDOddtXJHcXwbo3UCblRFl7wnvfjnL2JnomaSYGGQzRkDNv8PMwCXozjbA2RGdu4HejMrEg+
ggpw0z2WkbtFQ+XOw63VY3E+jmV25cTb77Mpri8Y2tqNC1R5HQIGpSpu/iHL4UsEPJV23gbbjIWO
GlTWt06Degq8jLMMGzu426v6oTlG+mGmsyyBU/dxbMABucZR89kAy7wPGPi+mGG2qNvR3SbUIS5E
1jbHsbKbo5iiQzTLsfnHw+bRCvCbRMetK9HokMpNC04lP/8fSscQtW2DHlveJzds4JWytWoqfZxb
KrDKziwufQ8g27bOJXybreQjXDjq3Lpt/6Qz8WRqU2/iZrKh8fnRiWEJD8emwOhqX9wY+NrUD9HJ
zTy2vRC60Oy777nf8T+bOatinj5oys4AO3jRKgqj70aoojfUaptdpafwKyys+YwCNm5sT3X8sbzg
lSwhyrqf+7He8HCOzknocJh7vNBi5yxoB57mqHpSlrcJCkPt6V2Xm0ZBAIAtbl5QJp792TtmHHlf
jBHht8vyveAT3wgmEC+5KRw6vqyJ7NvQEMptnOtYajpj02kTFXYBtsHujg2Or2PaAg1GFTqaDuzw
sudE6FHbBPaDR0aE9Tyh/ecfjj/r8VT97wOWKy3F0uC6kjTw71uMThgAWvGl3C2OQC6OgXW8R9jW
5NPUSms/2E/K+izwjB0qSZ+uCQjuYsgCW23DzRq3/4qT/jnscXkzPU7YGBEZWP92FfVpVPZmX6Z3
LGo9Bw2LvX9bn6MRw0YATiRZD+L/UHZmu3Ej2Rb9IgIMksHhNZnMOVNSyvL0QrjKNhmc5+nr76Iv
cFGWDAsX3SgUuj2kksGIE+fsvXYDvRaoz6JVTF3xydpwSLfVUt0yqBzBJGJJzohwjkREkqTKPt0N
trNNqWlkV31wzA8iQSlo1RhlVIw7Z56iExZa8CcPwp4/dRmzxIgDHjOS61dAcgLNIx5dDEnDH0UG
a113ArdVts8iNQJuxAsHz3ILT3Lcz7ZK33m13h7jDoaN1bJME96V+quWgx3W4IPIS3hWrv55bJNV
iGLnfiLpgJmFChwWv6ZsOwgTL3tnhVh/eiCS087jYbguvczfX2vDobsfV3PyzBjkKewB481AlraN
/NFQ++/jNMJYzowwG4vPcm6MU5FlCZHH6WWe8SqUS9g+esT+bRuEL1mdBHCf9J1oxpzkGmiXTmK4
PjmJNA9Fe2XwPMC3fuzmcBcPYwg+Q36O5uK+AKhkvmnd8gHaHyCAvU5cve+M2KsKgz8xjgvzmwJJ
R5Oa16YxKP3LwX5QSaUQsBrvdcyNt/sd82RGIkya17nEa8PhWCBjVN6knukrZGQZAkfSbOJXEZu0
B8TdFR2R+Ps0a0g4Fwe9rjU+UopqC6kDHPB7o+YWUtXa9y6B6omO8xB/NeATnbnihDsXaqKDuaYy
CQLiIex0Qyd0OIct/fdrhvn2luHQhDDQ6hkM1dzXvYiOxjReKKXILyW70h44H0St+cxT/u0j0OaR
jXDG9NqBi2FYX7t4R0gEhL8GiYYVyUB4k3FFdvWxCdMfqIqjgwiTIy40ssS83A0MJiLRZKhbIoFI
JiZKgcE2gUjjmtlF/IZvDlB4EPD5SOfZ4ZUm03Znkz3L/coj5y5DZM7Vxnqnkyf0t0ubnhqPHhQE
ja43bVzIgK6Latu7O3N/rRrEkuM87hswNicRo+WdhM2cLgEaqI/tdkwAx5TcTU+lJPNjcdvzwJVs
23cqcIkcYYQd+m0oxnuS5mZQM1bwszlH50arpmojErXcxeEaB2CnGz7qhKbtY7PZ56KB3p5DTrMm
h1gntRw1e02+fjCwy/GqoxrPbfezMuvwNDi7fJbVLhVgsKLWhRbWeslBN/ERR1zRdP5fVLy0NjBy
HFiAZ2n2XL7KL25Yd9e2wEeZmvDweXLejnwm7ody+BA7+r92q8yHATiEaiyL7n5TP0x0hbcZ5KRt
rPoGHQ/JvOGoPXer4ytOedRTOEI67d2EsRt9DrvuPxNsT3zHnOd+lnBzIOgFRYnQh9M0AO+xtAb3
k7YMJ35Fc1kt/Vamvo1keW76Ovso3SG7FU1zFbgkF2QtBzeuPyoiSz/R1wfuxFxeJ0ZxHDC3Zy7B
vmZlHmLK77NnZ9CByyb2K2CLZFCEyfbv74ow395SXGHS9129Ffz39ctia7nnDoTL3Olq5QlRmsS+
EFpBOvc2LvrqrOb0aZkzRh/rRT0xQF1GywLVzLM2fE0SJ2p0nYlArgkY0CLd2IVd/23y4IGaA/gi
svMeXUuLtkOiYTrK4Yt281Bs0iGPbt7LSCTOuQjTx14nuW6M6BCNC4Yx2aU76PEu2RU4cAdY1x4c
jV2T2YcRl+G2xk0GCdONH+XKHISGeUT9JClnwnPT5xEq5OfSa8+9BT8yRmS0AUoRngA0+8Ie7GM0
0flys3A+FiAdHmKMp4GzYHUJacCYBSB3oFYNl3oLRmg9jY8Es5+M2G78RXxEb508ZMX0o0jxdjpZ
pzYMWkmRXrplM3bIn+CQeX7DKCWiv7Ml8LBlF6WdGw894AyV99w40RbXglEHQQ3c7JVtnaPYPuAW
jS5zUw1+4XTVFlmLe3FGr4G95xp7Vl6cyzPs04S0OU8+5/MuZ/DIXdJ4VoSaXGh88F2zH6+uH2ze
LZnu8V1ZtLkJsy0x5XasS03au0Y/jnO8NuQHDR62srdx1B2cvF7NcjXNKaMAWFobR/5ysWaUMr4H
T2wagVCl2uWTN/s2fxyckRQcf2zHTzX5FXBZLiIPkVJ2gMtzttmNYdX6renp9qZRDophdGDzJuJ5
KRvjnT3QeltasJ452D1jteAxzvr9dK9TOgQTI4O75kQw9Qa3hSkXq+0iKyTg8kcnDIQJhvvkYUQD
AAknfFzS8WxDmzmW2cIBjDqlSJuTWMZ6ByfaC3rPvtCTLb7kxQwoAkj0iQHwQzylqHGA2DPKQjCK
W1jLhw3o1G5vILUdvuMn5xnbqjmKqPxujMOKbzaanSXBDXKj/1p3OcJKmCCbrkxY9aPSfGsmIMDM
HEDCY/dDRo11o5Po68uIM1rTWpa39uXvu8AvwdF/i2ZpYPkB5YreUazKiFdfWmbzbJTdciuf+k2R
jj0AOjq6iCfjoMKLSj/K29t6x2KtFK8A9ZCj4xozZ+PcjDbfY+9IX4+sgpTOVPp1p8aNZX7szeNA
yN87Ag5HvKrxpcEzBlNkMQEGZPS6C1RSfWjxaLj3LirqrWjD5y6eWvpV3len1PVjK5JPKKs8ZKY1
lTaEmxXKfar08G4Ay9nNvLa+xp0xmLofSS+4JXd4UFLDHf1YNtZJr+gMpO1qFIzNc7L+8CMeckNg
+C++Y0IOjDbDilnhGI5I5MiaMdtXU274CURMkXD5ihZ9DDLh/TPMicb8v0LcuQAxDs2PdLHkg11X
1wr8zAmxc7MFJ+FtoEenDKjsHVkL9hkJ3yOSqfDsmeWnmjHBSXfFAdCrsR0FDKG4Z33/+i0EkvoA
LNV1YURzhCn76C26dQIWUlGTkJaJbJk8rXEtH2WMDNO8NJo8VpY3vvNk3pSQv54MdAdd5zUy3ijb
tBgnsuh5MpUCsDJOPZNc1tMOqQQYmlHMj7LSsDmtG4KIYSbhdT+5rY0CSYVf6zZftuMMEHuKtIvp
VvkGYsRLUXX9qWnh6KD2vvQROm/NTh7UEAaGZZJdtVTGSelQtP6PuEU9/ToX0jD+sMp4IXTWGPgN
47VCpxXZkHQE7NxLziEUI2W8jVflxqLjzUZzRhxb+oucrl/nsbdQmHv9KYq9a47A/HFy9HybC0id
EJznQBBGg7+P8n8FtYOrGn5k0gy5updT8PcP/kvZ8vvb7Aps+jqaF65XPIbft0DMX2jyF0W8fdI8
k5EVseuU8ZltOuDyaBxbROgbgFELliT5Qy2WhDbo7kyVfzNUb/gWQAsA5+Oya2n9+GKpCH1ZX4u0
/syWO1H/gWJWaCMYRRjWWZYjOvrkAyQdO40pzIx+L3PnY7XO0+V8kIVyrwxev8aukz0ICNd1/tOq
Uavp+VCgNH3stLsVYqkJm/AQzltzkNOdt2xreBA/orbrj6XeEVnhkKlcLLxhukHesFI/kWM057nt
b8aix4F0LLwBpnHL6+VgJ4yFIqfp35tivC6yWeOGzffLyhC0TF+rN6U7I+JBZHvHUDVtRg8ia1uO
N7eK2Ag8gMJNrY+MFcsXJwJgZqOcTLfZ/MGcF+u9z/L6qvPrs7hrj4p9++1AJY5ddAjz5Ny7pWOQ
xlwkKfuU5/Z5jhzOJN5CtqSlgFOyvCRRTjpb7E+tQgqWRgc0uSCbosF+ZwW+acLwsVAA8U2b7AMc
Ka+u2E7pZEttpPKOk0HRhmR2b4SPwG1BV9LSxho6bPGNZ4EjNWvDHO9RlNTCvfGNcJYAJoZ6p85d
oXa/tYWkSS2gGzahmx7Pxlxf9v/08sxl1GabZIg7LPeI76f6MCFR38amgIyDKsyMomljEkp+ZKBZ
HjpsSdCTq+pRaTHxHSK+WoD8g5LGiEjCwwKCwP9VErTeqPY9Ts2T0Q9QYiM3hiLRAbCxEPL7mYOz
isjDeA8rCjUJld2Be5tB0FEGp1vrBSg5cHi1cRcUAkS6Vx+6ZfQOVGlZrW0MyuSnxR0eEzwHHD4V
mDFtUVc6vRusgkWQQfDeajTC3mnRCPHmlOUro7pBGyIMnuVrYgX56Mzzkfncu6RyP6aTSzJTIvGs
aMvBiqN+V6VQGXIX1oKqMn8qlXsTxJSPiT7eCvIVNz3Smm1XJ2iwZjhZc5oHaacN28YTxY6YxWHS
JZaigkgIGowM63XmlwoKjpYQV9V2AFpy7uelETBhak/AE05YP6otEwOE+GN1GMrROjXIDOaO1OS6
PeQhycherX8ss5rbPQp/ETpV0NTQmjQXS38Y7+LFWCDiOTtrKIBiAwVpUuuTl3VkwBXNrm/rf7Jc
+VYYBhnDo3McyXOp0A33HhCW2NTOmcKViO0ZvfRg3nKs65tehdqukhpvP1CNIGpJ4MKHwPUSllww
RmFDoGX/ZPUWsREWZvXcvpLl420jqEW4Xbl45RF5w0W2HLu4fqBobPaeqzBxZHI/ZMkxGYzqUOnf
mqVUp0YVFxPdSzfn8aNooUfYeXwqD0Y+PExZAqiLo/Kgx3bg/fKh1Omd5AScQk19pSHp7oehxkzL
yDcYS7iKRqItQClXzQt/+sIo+Z2mjHiza2KqxMhPWe7B2mJq8vsLmGeRZ/VkUN3HyWX74URNk96n
wFy2TlVg/JtNP0IxMghIeKnG6zfh7tlFTgVKHYb/38/IN03AdW8Sps1Ozm3BeeMLJ3WlKWdQLXet
4Ryka+seSE36alhKXGa3fYK7ACPBbA5jjJMiSop/k4XKUmUD05wQ9nMjxAfRtF9DExeKGMxjqlX6
2Z3Rp41MYiC2aRdgcZFvrUD1mlSeE/29jdCnhyUqc6IpppPJjwjOpXC3OdU5Xi5d28XXgtjI8687
p2OP/KIarX0M/kJhmFTSe0A4QWtGtUcIle07O7dcH8NvtcPqS4CFRtffxTb/+nBLHGfB2pnrdw8i
HxtyN9CFONqgf860kqCVW8TVqGWRRGWeTDd6YCStdlVjJv4Syn5LH3zcQ5K5hDRD8ErrBHhZDTyE
xPXduoA/VaG0m7mQ+0rrgymurKDTmXAsufMZQMMmbCE10JDN/V/2vKImGJVllW27eeQWlu9nSq8b
npunPFqetGTQjwap0KfRxTO4fukSc+SVQwZlTZ2dJmqN86Z3HYZFgwyI7o537tTl9wZwl4BI5vcq
HiBgyfydI+cNBIYlZq3ibgFdjlbda/xpPYKHEV4+31u8RWe2oIwRXKOO+LmYRHydC11nTBex5CdN
P9hcT10HjtQDMn60wkIzwecN+i2q2TsrfRCHSWZpoOm3KpLXtkEeDPsLSg9KKlp+qIMaeB8JSGZG
Gc2LazbFdk7aZu/YwymlRGryut/GmA+44TnRJV4vIZbuXpBo8Q/w52CSUBlNW6aFcoOlsHE+gTfE
6xjuxjChW+p5GvaYhUQAicRgiAoZwJ4aLwi1vuUCSlvMqUW6z0mCttmlRlX4I0PHh4jQzb+/v87r
a/765bJOmRWiBHC8X3q0/5znRWfMhXDy6e4RNMLWWsYbdx2VwlapNpnRRI8hxwryRB0Ad/2FgTrB
j9yqetyx6eoVYjd8HNI6uvbO8DWkY8TBvuQ+t7lnox19NrMIpVAMYqwanb3oBDmO7ExeaQCwjdwj
bgvtGsn5Ux1hZUzqAE+MuyVuoL1GAZquejOjPfPtAUUwcuPKjcMjt2/6A2AAThFH385kuumAdoOM
au7iHjdr5Q0SEMOi8KTRSF2GVZhFkoZcnf6dmortOAwDQCOsvMigOX7S+kBVHPT67N0rYhEgAeoB
yj8oL0aq7Z0KG4CeyHHHVdO8u2JjSWibOdA/K4udoyNQZSqI7LQA01OifQwxBFymKcf033GJjpti
1yxN+V7d+kYHyfNbS1Zk5MLmNXk9FSN5j+Gnl4FWxGpiWj38O7yEG0mlhSMTNzhD4B37J/wW4Jt0
0C0sIjFBUUhelN+yJvc4y8mh4KKDxrxMA1lnlLlNFvoVsLi9ZB/iQT+YhO9Em5rmSWZr3+OseFxM
hxAsDnUvMpZjS4+zE0x0NeSmpITFgTMSXWY6MezUGoRvg7wrHGvCJGHWEpSd/bMss0cqG00sPpCJ
1Xp6MhIcp5ykn6rUlY9EXijNMPy4KGrkzDnhUSUSwQT2W4NhNdWiJ4/39mbYdRT0Wfk0IcnyJ+Fa
dJhLsjNz2QZ6lzdYoa35wONDYTbZdJA3DF3ElXQ8ZsaUW52V+4UdDyf+6gd70mjiC5TQzcTQEI0Q
0/x7K3Df2+kFS/wh7x18sWuaC/Ov4cz2dHCGRSK+/4A6HKUE4ECf2U25oYZxD4nTgn63B4yOhZyP
5UySAVJVN8zTPWpHB1WNjTRNZ7YDHU/DiugPobe1Q3dLE9R4MZ3SC7JIYE4sSNJB/vBlGbp039fm
6kTXzLOZaOcIhXaXwkwmunPTpQAhxjDa9Zox+XFStTtbfaHEtnfgmgKrKJkfu4E9cChha/mKJh/T
AfOed3Qxvy73r85BmwmyNNhm8Ai9Fu+EPSgKmkv6vY4xvEx6/iPS+01qjc0ZSV2wJGFxHOz5azot
id+P9YOyyMUerA6gpTPhe+/NbdOQZNPr9r8R7KiNw4JmIl7c2lG9RLN7Z1Nbru5zL53+Oe60kzG0
29mCqF/25Xa9gW46WZGikit9qzNh3oYxzH1dMwbYlgXBpN5QvlOlve15sCTWKQA/t4ew6/Vr6dZq
tZw6/Z1IxRdy7YGgRqpdnxiqpMm7ZdKGWoB2bAcc+pQAxdosykp3yA4xnCVIld0YU3SsPZpFZPPa
iuwhaTLDbx9Q13vPJHT5daG57xwH5tvjgFqN94MuDQUdt7zfq8sOrHWsp/1wn+OKTN5KoMSztJcI
R/jdjpdPc8tNxCUs8GZlJ5KtS0oVVRT5ITfEywL249oPkem3+mf0y3BA8iE9ouenLqMeV+SeEcdp
bNWoJ7vWA8iX19NOEyu9mvNg0zb91p4NghbCVt+m40+Z6ibMEI14P9wmEZ2rqazFo15jiJhICclq
973r2h+/AViikpsaIt/XcxxBRiJqDdnfcwO5WJboQCejaTrqitczlAoPsFZ9QNDzUAHhnXTOBbfN
P4IpRT1jUVYh1UZ7PpGHwetdFYbuhxoSLM003qu9397Fad7SbRYc3PznteHAYyaMJ9zq76mri5MX
m59dGk5SzOUN5FqCKtFX1UL5XVtcVHqdzmnbncLymzN0+WFx0njFGGC1JtqzCwlqTeIwDXR8zuOg
Z/cizTYeS2C/kGFOhGHl7VvCPkQfJteBa3uDQtaMEvWPFRf/qjmuL63WQ5BniJNG2hFpsDrZGpFA
1mqiYmiTSTcPhjaNAzC1j8rG92rJlapeFsM5Y6QetJjc0daX71TjPKQ35bgpLQNdoAWnH43eKrv/
T5nTEKZVqnRp79FM5ON0oT7b52bfHwC9FzsnKVuoMg228SS7k9lzmZbiE8cTMa+VTuQtVpaO2zGV
5iVKKKtJHVl9pPu2J0iw7C1n249KHqzpy0iF/IKSKsi4xwQg0xqsOXlxcCjQfUum07ZYYD56tu4c
1ITuHIhL6Kuyp89fZPM1d+ZPKdqCTU/KcqAN7rGvO++KyvuArRATmDzgauRbtr0nCN7eL+mlZ2D1
6tz+Ck6hPVgEnaN8ICOwLilUVDrg+Zk8m6lHEHEKPxSmDTl6QOli24V2Kj22SDSI4Chz7xLhkAN6
LCwf2nH3AVNHM0OiTwRc8bDMzsMlVvR5GBh5J4cE773BbQafwHdyjJvHGlY+vYmRgLqk4TC8Yc85
1YapXe2Iia0d6QD01n9YNTed0PMaP5/Ev0tHM3vp1r3ZMB7/t/cjNUTkTsdofbCfZJQNPiGb7XWi
ed9YRkKY2/zNgQ5PQiwe7yHDUascTX+uNDrzrd8yntm7qZNSRJK1GI/jeEYogdWZgMKsCqO9tBFc
COV8iUB/LEBangvzpjtNeZt1zL0ifoLEsucib+21XCO+B75R4CqYg0jTgEIptgZMdsuucqIPmmWK
oO8riL/IoS7EUVCDGX4XZyhwLCY/jkg/sEES7UvOI+G3Y3LUbUYrFCo06mqNzE0Ir3+v7t8wXSUi
X7YIfi7Xg8f8etlz/YsSxEzdHYGluUEkSNYnJS+ed0S/jqi3c6knm4hIJF/EeI9LBO93OHyR4Jl6
WbGBNIGNfK4eAGavTOyb5qAZ/PundN80X1cj5Kpe4k/HsvX6U/ZMVWxlRN096tJxL8YJz/osr1X4
MNbKYpzMIdMCqiin/hvWx2JfpPDN7AGvdm9Q0mltjt9cr1o/D4mKwvVH+0WVxwoRJPaH4mTP+pMl
yShSuOqwjhLR3SqlTjl4NTAVdGu4CkJJszx0OPdcCz+4bmTezAWoRWv3z2IEfWjhSED8kEBwcguW
vU1jo7AQGIddd+3nlJGWEd1LJ+l3vIBfCotCsdQcVAj6bRHhRU+n761YYZ62cnfVSB+DZlpT0cmq
48E85UxIYKpaz8QBx0/2SJhjbzWP7jKliPRBRfSzrzzlPeUGkGLVLfW5C8ObSaGwQVer9oUAnQ+m
B69P/Ym2dX20cWvxewjxRbfoBG7CDS+35i3+mwTwVTTsYWLAFtSksZ2A7ASxl7+jEvuVmfF7AcjD
9VwHv+3qU3stUeuhalJ0CVJ514a6jodw1yX1x8ZGpJ27khG9NvqznWu0rwnGGJvmnEPAJHLy76vM
eNuGZf5LbbOK3rkyvW4jDMR02h5937s28WTpHHvWT1fm3BinDL172f8zEbEmO7ZeucbYKqpnjWwt
n4Qv0NQhpz2Iwpg8M4bzuiOOoSqiq1A1nRkGEq603+v1GX864F3axjoqELrtr5vtVm5Mooyn5m5k
Xsb4nZD7oUFlaGdM49W4CEKxzdq3dbvHMJRcZxT8XiKzc+NFewbhQCFDToAeUDex3xkR8wlWi9CA
QUt4CCpGnKQttomeQoZ3m8kg21qfNzutofOkivfWwh8egb0+ASYI/2sn//0UjmZVtS43+/ssTQzi
qre3qs6k7+QmvONF6zcOWan+bCzZPi5v/fS9iLg6/X0hvOFwU9itnus1mWdVI7+2DtoYWay8xUZJ
M0g/dKgSt8ypv5Bkj3NFW4gExBC+4Udgyy/yK189JymSRtaILIIQaMMsDHZF29jFOMffqVXeqO74
eEx7mJVyW5KMgNfO4n9KlaSTA+YTQe5mmNmBNeNtsFqTXp9aTvYCfF0NRFWEDPS3EqUxBRXaGa8y
sx1RwtlWJmsIGbHkR0AT0Qb/inHUMybbcRGpPQem6w/1HnhQvs9xJmREBB31bjqFpuDU4h7ZpLrY
tpB4H5FxZZuJIG1/IJh2vU2FQ9j6U6/vlqUT7/Qy3qTv/PrBHcnAC+oilo9Xd495EkvSDSaUfHN+
QdpzjEy2Bo0M2lOqMdAuXFpJ7MJo5shvuE2TR/boSoDMhn+ZDdvAjdx0Tz++3Kf5AtPGNoJGWnI/
Np52HEGD9jjMyXCv6ffsxGIVN9h809ZuxhkK8nQu0uqS4kN+Rhb0UVEzMhptY/goKogiseD/chrG
LQTuqBCW0aKb+aObxC9lgxkxmfLPqomhyCFwBcMdH+K0vI1VRXSr50RM4gdzV/bUjUUGH39hFuPV
8Ttr23l7lKI8EzY2F31tPv8aaf9n8cxt3LUx4QZ36TIpmawe5aLXZydUjs5GmPxvtfsZcQHwSKsg
cbY9EAxPZGRmFhyokIwzKINqRYt0DidD48Lba1GAbLxJIOqkX7aJ2yjzNWSjV5BQfpp/61eRJp3r
VYtWfZ6S8guJelNgC/er6UTNoY6Jd9RSy0LVr/Aq42aCyRtdc0VCqG2EFxdqXDCDsTslMrG2VKDu
ZZjj2C9DUq4afn2MkvpUD8wFodQ/Ovh7z9Ucvow9Vr7Eqe2TZ2X/OA2zgcidfqaKrnWYZCfhpPYO
J6i51cqKTW1c7pP2ER9qdxrF8lPpZkGDqZU+lqHsovoXNYOCHkOFP+5acUG5aBGdZNvI6V+1nfnO
00L78OZaYknyw2gS6FiH3tzg6O1x3RwbjJJri6cFrLVbutpfkng3e0ApckgCMtLinSyrhqjUmJRC
PZmCaAmbJ4az51o7hFR4HwBDxkeOWc93w5+Tk7cvYxh+NKcm3cFPB3iQ1v/EiK33Hb69oDKBQ5WK
xCmscYyL3a45OKoyKJskzVjbLzpQ2iBocI/PM7V67l5WwMKVwsnpLOuAWfZHU47pw5hHj1D4omMM
uuCSI8ys3eHJ+gIh8oNpKfti4o3wvXaO9yVdyk1bJ9/GhBqAkhNR29pvrFFuIjrFzIUWdIuXwzqP
QIXg9hkcu1rxkXsQUYz5vrABRmuZ1WyWGH93Sb9en0AViDnoGcBcPWNOEfsxCm0wRRGsTrgFe467
L3TUF1OGtmxogH+LVVELxA+mCpklXusyzrAXF6pT5pyJgP+JFZEglCj9XLBwS9P5SjNJf3S4+CVY
Fc+Fcxk8KJhNVdiPS5Q/53Gbncl2oCrzsk/ZuDiXdHWaE8/ck0RJEpLt8JcZk3lwECN+kCLZLg6A
fjxD8YkeEuN7mT6ZrmlcbGPc11OyGWQfPy8WVoZ8fkEAuXWsgSRpvXu0ZVG/Uxv90hH8XqRZQCso
USwT+/mbEXUTZnoP2T29R1I/utQdG9qGmDIxP+20WN7qgWYO/eMwAG1/g3wxYZNhH0SAhy6XNE+1
OGdbZt7ZYaR8DsPhbshMQDImKRYIOlA/a74r2Y3nkoHAZr2V7EoaqFfFm1ZU4XCM10ACo/o6DhOF
jJMEdZpO17V3kGW0hQC0iqM0ohstxnTrxVy59aHdaFYMrwtkQluRzkQlEx9k7Ph1qUUX8s8JPenK
nvuOkI9MnsdNXXhOMOfVtzrVnWuY0OugSewF2GHphovm599rjV8SoVdfrM0Rji7QMv9QwXU2m6e0
kuRuFA55XKJRfkQNelJcKTh7l61bTibbYXY0E7vCaWpm25D3eGP01mnCIgGH1i6h89FTr70THfI0
DZ8p5aLzZOJ80Qro91VSfI9TAk9qkVXvLI0/1O94WVF/sU0BNdFfQ56SZJIm0MH+HvcM3qKZEyAS
xcHWwnRXaiBY7FoSPvFDOM1MxhTFc/Ypdmf9ndpxzXV8NVBl1o02B8UijFKsSb+XRaoIHQTLdoda
KPtZf5ONV3Mh9EAbD8xI3XA3JQ62BMkYyJ6Eb48bZwlx0NUdguTefJk8xgeOXicoGUY6Nww5ZGSB
BgoZoYYWY9QyT7eEPdFKYEGUdFmOdcgmsZoRUpGSQ7hIpBhtgXFkLq5lZ+2rAXlKUbGn/H3Z/EEy
YvEyUvNjv2Kq/vpGXNJ3Lcx56O5NvtRYiIxtZCZWkEo8/vAdgtGuxp1KOjNYy0O4CDRHQ/HOvdxZ
m2K/L16pM3Zl5GrSvH/TCkXxaBsRh+1dGy2mmumX1APMmWr1tUjd6BTWN4F3YDeWQ+17zQgrKKdF
6Hlk8DrFuJdyuigPuVmi5u+6XtFMkxrVEJFJFJqPAqSI5bQjQw0ZHvoUcGZHzoe+kEE9sj9P1uUR
z4l7poZ4GFPkmq0xPHrEApzRkb90bfSpIQXvRXfNh9UGOS9TeUuxJjON+uj1s/A1njgeAe2cJ/0B
n86wrXrz24j3GazbuLem1tzHBjcil+Jj02IEhKg14Splv1na+QYiDr2K8oeEyWRTIyrHqd0BkWCT
s4J+TNsT0xuxHcyazEoXU3RX6/u6Hu5NqD+U9dw+hBNp73Y7AQWwswcHiQ/jzvIwed//vmL+MHCQ
hmnZOrUk3R7+5ffXY7HGwkWaXd418XNacTzZyAaeTqQAZqiGNroFbKgT1vIIxnyvMUcJw/Uw72Ek
huaPNDTdvWzxJVpZd4ZX9QlKz40ksdrvJRl1TF1P06hp93c+9mvXtDQxoQs0lmwxrml5xu8fm4Zo
Ny+lU9z72kkPiaZP+1ZMfNsZeu6o80BN6taehu7ZLiYGREVln+eBHRwKklEXt85snp0u7jeDI0Wg
l+43c27OTWl+V0ujvfNC/KGdxqQVqQv9KlrIuLhefdreyyetIsZgqrEgyozvFZpFsYtU/cMriIum
pa42hbdcaXMxUJ7N5dQ24/fcbgoSsUeGpAnxDhkE53EqDUxFRr+tpXpv/PSHdjcUIlpq9DhdFISv
P2hk0Kmw8A7co7rON0WpA16wdWwSNpGPVTuBmm0Gkso+0TCbj5iOlm0f3roUJHCcPnSm92EZ8vKJ
3kc17Y0wWXPdAy13sw9doz2USfLgkj3wiM4PKoYKp0OLRLrhcKPSPdVFRFiiWb5EtdF9sMiJ6j3z
RJDMeJRDcnFra3ywoZ1C6qLyqYd4HwMr+ZzEzcZ1zOUxdZPPY6xpu37JG3h9XFYqMfl2GKVBEYrs
naf6S4rz2zbnrc0IFMoOwk90Jq9Olpz6upqlrj25jYnNLdWaIFnMfOv2RDz9q5zYIDscsK7ZBEbu
fiqo3Pwk1sMjFi610Rg5YsRHLQH5JOgp9x+avHrx0vYIHF29cwy+VYTyYemtIwxfz2PxWq8xeY5o
rDDX6E0ri0l52/qJGe6N3Eu3ikwQ2uPiIr1PDHiZeCIKAgfuchQuQLSa3ttZ7vLp7++w+eYdXj+S
dFGErufEGxRTxH1qsRo7fAIuVASuDmzfxF1eTm59MZ0Xy8oVO6OItvFg4FTvs2sMiXuZkuZpLPei
ceCeFaN1JMVPbNwx1baMqriCIczApLNE3FkWPXB70fhRrh3zYUxO5TKQQeBGUK1y0HNebD8wgcn2
Zt7I/3cFhD9C2HzVpJ/o9psOppBN7C1DpT0lbLuk24fLM8qKfZ0nyy0cmHym6jzPmfKJH5e7mCYC
AqH+6CTyndbQr0381Up1WaGWB7BDsmRfrdQlLsZEFpn2lMJDpnAlFAHfrW8Df9tPPcVXHVfLQSI4
d7R6IT2A/DatJf02+WjPJLPMBCxykGmg802HYIN++IewmGPYMMxd0HOpCM7152nJiECi4ixnpLxT
ZVw6HfBGmdCb79onrkk/QObL3fg/hJ1Zk6NImkV/EWbs4K8I7VIoFLlERr5gubLj4ICz/Po5inmZ
zmyb7IeybsuqjgoJ3L/l3nOLaZubmYnVaQQaMtRgkafCiIPmu6kwcYnhewPEfNOpYNiOCqZU1yMR
tMg+qdv6YLKi3LR2f8BEC9FgXOKW2LFZQnjoc4PohtRMd5XVXPuJ3q+bYrSpGtlWncKAQh6Llu3T
//8k/1Xv8EXj2SG2h/9C8tjjz//P8ASv8IClrU/ug+WPsTRhpnVGEBu5YtfdptnRM20mJEbzD5GE
+/je/vN79fmPyc4d0ymSwT/uFcdUdWaEi3G3CHyIwDM9MVtaz6N3LvNuORtwTGJ/yj5abXMXqU9o
R2NfierZdv5YHq1HtscY/k7qFN5t4P3ul9WJnZzsy45smSfLbo9zOj3C5IpocljBBtjntThR3ZE7
07CAqkBjRlmVov1d/Pe2dNfU2QYB8HyGfkv8o0nDi9mYU86hQQf4fmxripyhQU29hkYbpx6R1IUk
vVCG7bPTF/84Zt7n8398SBzQnH3gXl3vr7loq/GpjWsi7k1lEXJpEEpshp8WdEyU/u4O8/98wejN
sA8WvZ/+rsqFuUkzyK3dhOSdIcA4gv1Fbu4TJGT1QvKwzTzhqvKePRBXmQ8wCKmg3nW1j2xomTYz
iSb7PnWaPXSgD9OQHIrCaj4mNtj2WZ6dCnIWk+H+ZgbtsfbncG8LVJDoBwRMljUqVB+wFpr/8cD8
lyOXrQBwBs9lE0ub8MeTGpDNqabUFHeLaZFPA/IAS0M5q5hXjDO+9zz5gP3+szRn7zlxK+7b5Bek
Mi+eoG6dh9fGZvlvhC3BQl39qxeVG4MoLjctOJV7r6wPuLaePbEqaFx40EttXtN31o/+SpDYzs4d
HhM0if+4i8GB/P0qQL7jFjYdhzvuz1fB10UuEqeDKlhywue40OKxF9bO6QaSSyIUaTpONWG0uDjc
KJjtr948YU0MfbzEU+/TCqTbZPjsOLSlXSLJTCkpcaeh4p7UcidVR/ZiZn/0FtP5CHmAQs0DB44C
H0V9F9vVZJ4VCa5JFljM/+3uAOm+evac4kbfGAWsCy5mWyoQo0rerTdUjemtsJOPOD9ZSmbWHa0B
yJcHNpbnbiDwwrT2I4+PK3NNU5SRFpG7xvUlSXE9igb1ogrTLc6B56JRCQlU/hty3OIlRUQylbyB
tkHEEHQtgFRopzI3v+Aib3XZHGyj7iIprTdkJubBWjpwR4P5w8Etu3UawzwBRzgvHuOcztqLpO9v
Kff3LqtzwlpW4iZKxP+0OBjZquEjOsBXWFWgSCfWTaPy/H3uwrPwiu7L7BNA37fLxW2V2ihIXoO1
ojPTk/hUJV2cQgEYxzL5YrH1NlrDeeTWW/+4iv/ahyEfZ5HIohgtsPhrc6Ny8Pm5DIG9+Wpmyx/0
+2TFkCu4IkjNYI3Vt+Y/OL3+X9IRVNF4XnxqRPe/bKftEQT3Ui7BfRJzFuOY7fZCJW9y/jr7jKc9
rqIK+mRl9Pb9xXDxVLO21Ve3QnPmDqgXk3oykYOAntDITKNBZd4nmB4x0OeIxwFHb77k58Suf7Bp
LG4s38+d62SbJnMS1AowFGbH+Dk23I5Zb7lPbho+B5LIypoB0WY1mK2OS3DCRFuSLVlW2Br51qHH
DEzdnobC1Qe04w3g6P7L2offlQUOb8TxsF2mhuxCcnKuCjHnbqgEbKzpG4O16jxqkk/GTqjrGnqf
VucVWVhJfUtjNgnamSGjlgCEegNdFGw9i4MO3sGLOS8BwwrrGed/jsVvEv94Bv5e3/F9sOJAy+P5
7HL/3I/19YxrqlDBXYKZywAjnde+uSNU6KJRVunLAOKoECwxk2n8XbfqCuzqeTV7tA9tWxyb0r3X
wbgZPNf9x6Py99iGfzVm9n4I8wPpxZ+CLDdBPcwf+XiitwOE2f0QarEBsmgf5qihtkUfXgF07YCK
v5cV//psnL9PT3QekDreOfiY6v6zgrGa3OCQqf07tzomcbJ3YraM+9XT3w3ooCc1eT/0Q5GdtZY8
sEgU2Hf757Gwcsb+6h/7Dee/HOYCExbzOtpQy/qzXnWCyh6XovHvM1xRgmQgXYjKT6+A1q9hQkuV
jKFCC1WjPDD9mbxxq0GFOneRUT/SPovxWE+krvGm4P0vAWas8+tML/ZkGUm4McZbUK5kKHneugeJ
MrC0HWElz5hIV43cLWzat3dBT6MY1FkJvvu8VNU/buN3SeAflQnoeR+jB/oGhDZ/lG/DBGp20q53
1xnxbi5itgwx56aSGRQv26XP9TZ65Mpg4ZRxd8I5Scmfl73LDDLRDwMYz4M/gGVdsxSm44eUfKfP
XQZM167PpUnMXyGcjhDAviCAC4qGDKi7K6sjyiMQJzd18c+P2e+eJwCZHWs9Olgii1MgSYQwwVXu
hpNK+j0pNSQVr5gX+QUpqRNCDohSRYlVmDu/YBmaMyF1QNDv4U4/bp3YHzMzDnsWpXVVX7lW+1Oh
639MPP/2EfHqsHpgDYljxoU3859PbqOarrTy1rsvGRqLoshP7/d6o4fsUNn121QGGhQkshUEVaZl
fQ2bjBDI0rgSpQUC1gSjGrjJk62LEAm6+u1krnXiUupYH8+pO6GJwB73iNTjctsqpSQNDG4ER3zI
uHXRpdJ8WlZs1rLayccXgmRMbkSxwGHBnR9CN+S99bZlHRbExN6RcRHVCh4TlSsy87EL/zXG+S/X
nfBZDbrw9B7+wT8+E6eYtOfmqN+oK0PYu1uN9xybYwl6I7TJ/cqdfzzK1l/7Y74GfhqNPAhz76/C
Evw+2gvleXcvzHPmMpXeev3Rxc4fiA+jy2DdLqcUxOzPavG48V2rieHgIgs00y+sX1gHEK38/7dl
/63aRd/KZNPl2LeYvP3ns1H5oduTzeTd7ZFTvedkczxBlZ04n5hwlJGSvUYd4CbbdmEBT6bR3jEj
e86DuC4b+JvF89iYsd9II/Z8PW78XoQkMOwmhvpAhGIsI3LfzHcaWmLy5AXHf4BM+y5IWtXawsST
Td4/eGZ/G/n4qNmsMHYSDr/Xn3qkRqf2Mvild+emtXZWh/nFc6+NQbz1Q7sSMQkgNDeY5c6S62sv
9BuK7TGiA3px5n9tHNB3/z3G4fN9VNwYWPCu/bnoCcW05p4zeHfE+XEtFuM0u8Zl6EZUjnkwbf1B
pC81YpByGHZDp/ernH+EWYXGXohm103VVTRpudFLU2yAW3ZnYsnutpffiqGZj03+1AUTsLWxDh7U
mfFVYbEoGuua2A4NCuKN2C1LeWHDMlEW1xGCXeheD4nYOK/PdmWKKOgwi6TFiFAopA7LnfnFmdgv
+5W6CJhMQSrCrTmKFldr8ROJwwRAEyY+d0iuoMBNuYz50f4GM+3VRH4bJVaIb0bzIxlRsxlPmZcY
2DQ2NlGNtIak3Nhevwe4D7GszeSRiWq6nSobgYS54NENl6NJNuw0A2cqXbbQc01giMJ1kaMqPuFY
xgcml525eoxSC4F4HewrH81jsNDxXlfZQWSKVMu8rPYDlOj1QQzo2oGMnuHZqU191YP3Hdddu3/k
MMUy6VFLzc6vPtWw7o1KngavobXPOmLBShZYc7Ahw2K6dGhCQbuDPRJipU8crZgFsEecbg5OgVMr
AnZpcLgbLLYYIh0mC8Ou4dWIjUTykZ8RU3HyYbrVdEDItw8Vuetrtho4MKx+3+X6jJSUDVTuB8+6
uyq3/kRXHpxFo+BRdv52rLsKbHV5Nou02REZwwNiwIqpMyk3nSOr01BWmB9SKwA3K92t8yVJX5fE
e7FH/o8Lpi3xKLY1hOufYvplM8aQftM/L4otO2qtu7SkExcu0W6p5qXBD/Qm82WfrctRmOOlKRLz
8NiNOmuwUOs+FBIbaw7rrwGNSiVwOypjeCTxAlMc7ADq1pzH0hrs8yNxZtck3rmdC4M1X4emv5g+
Ei9SHRZd31a7SCPPTZ6rtnD3MyrcbdiVh2DBNRWozttCeV+ohWsQKA0pl035NnafPOdbnyT5B4XO
i6AlHGXotCLUe+3XvLLsnfAUJwGp9/AFJ9pCl7ck67FeJanZwnNHSixmCBEaNWeML65onde24jsG
ELiZ2i64FgmyhowYJ9uo/MjMS0SwmvCqJuMrCl7Dfg4vQ9G8EY8nNrMx1bvEsX/rbEEmY/bfUAh3
h1nqn2uLQ6ws4X4J7tkYWjbLoCRrdhL9faTJMT2YaCD3vGnQ2JLNWHQkepbLIcmkjgelb0KhJirQ
899RXzo4pL1fc8lv4ULv2TJdxD8VInquKm87DZbzEJpY++RlFEpuqPPTl3EZTkEVBFvHYt0TxmUN
f9Uqu+A5BzwZdbbeaeAS15T846ijm9l6pb+lUKuP9eA/8ZWlL56ZXy1R0GtN/YAByCSaVzjxuxiB
ID+DKwv3tiH7+mAM1TfLn6btGtpVbDk8p4NdRW4NSnGEisUv3T0kdUmP/aV5OChUxDnePoXj3B5h
fjRsRsc4dNblTYycPzK4huG8D1fwVCthLVuEbNOtXSRqdzdbWaYyTEtD86WXpgvedDJPXt/1G1/1
4wbSrn1aQvpL13IB7enpG1VyvesnG7faRBBHq0Ry7upYqKy+CTup0PfxpKT+jNJBJOIgpoRThKUB
yZXVI2TGAApfd4csbG1Q2mCFQKd9a92CHUzemKTu9Essi7Q9Dd8XsDJAGrGqlmL6Vnh+v5Peg1eG
8qWbxTVL3a0LbvEMsosQo6zbhjNGqpaH87xMwcpqrOW8qc1gg0C7jcPcdvblGpCc+Bg+DsUXBx7w
OZNVu3MCJI3s7pfIQo0X0zS8ass0jpUkKVCu9bzznfTJfgTUQX+bOHtZysjZ/uGvVQug3vvtoEu/
VMuc7dp64noYjW+OZLlZan9krZRMEFejfrZfS7zYcACsTetJ66r66fAuPwu87qX34QkOGQHceVqR
vmOVEM+cahNIZUUJxf8GF0Idia7r78HMfPbxlHrtFc0dHlc7wSdc9adkJs1I9j7p5MnSXwMNkyNb
9lXe1zuGOLTemftIPj7bg5yPk8fxZcu0AiNU3EjgZdHFZPrYSds8eKn1aldhd5Ij8GOzIqiQFfMp
tOviImf1YTAnlx+VXBwNn7VRbbYNiQKJA4vPO+gpTcO2/ak1UTjkgP4wAkpU0GqI/ixVxNgfIFOH
HYxqj/WQalzmWaWIih4Om8Xk7VYR/BEJZ2EPNr/fJG2JhLhaDwPKlYH4hW0WBO0lhPFIAvQi8RY2
3RZCJzbLjJK76pP5FI7g8JN+vix0MNBpPoRItG9i5AxbQOlsHl82oXdgnn1fbI1e/yDdGBrg2l7W
vL7P0zJsaw141cCIshMMtLWhOtYv8KoNI90N5qiRYdb5rq/tdPvQeFPUqyxeJmRtnlMClBzl0aKB
uNhdYeJqRhvksS+T2mgPMHXbHQHTL6sUfHxB+dWpGdX0gRGbVOAXVOtP6az3BFAQ2LV2aJ2K7LmC
wbAJVzLN/C5nkjqAswwlhA/WgvaiUNT6RdR5/pNjVeaxtqxT7Y+k+hr2eWEmEovFI+bF60603vOt
6uRhob/djTacaMMR+Z5Sqt4axTCBhTTKTTm655ak6wujbj7cEIJkWhH+RF4StcxUXrwFRFq75ta2
qCDgBat9S1SIbKyaXcB1RoLbyP+BI1qcsg5TD8qLM2Fy4wG6z00YmXVa+Q4OyxQiq+sDeQmctnvS
ZYmsWCTGxmbc/1jGe0jKrXZvWO7ru06zsablaFjM/hU8kK2e0+EkjR8FkNCLbO1XXbYmEWzuEpXl
QGlj0nnmebpn18IJYdjtQZazwQjMisTTpBz/JQm9o2PL6WoBc6BRRjUI5vWX2SXuU2d/IOW3P3fU
IZc1nZCpAR3Ttm0chr57AVZanCcvgTBo3NdHkPui/ROeLmCysvWipMqMTVfjzw/adbwE2fqW+WO7
f/9fZvCZWd5ybDNrP+NUOXld++LyTO3qYbFPoVOe27ptjxZwhANBr9cEiN258qCRtpPkw8nVyV3I
GdY5jyf5yz/Dkkjbwkx/k8Rkx4kJPNlHSRPLnDEVxeFXqxZvI7Gz26LonFs2hvlGZqCX3i+OmTPK
1tVj0pYbMdzw4JqNP1MbLEAnWjNS5JQceWev+Cc/5chdo3LkCx8yXPZlW2Gm5Eqiak1TG+6KhiUN
V+4QOMMdmOj7v7trNA7loYH5Z8n9rUGI8q52sGW49nrtKGNV6kVdkdhH8EfFZXzcUzz4B2z7/vEd
2iMqE4rhMIJdGJ0K/Io0eHNNkgE4C/p5xlFI9dIE/bGBFmi70MpyUUoA181Da8+AuBi6F3RY/snP
GGr7FWZlu+hjmU36ZJopaz6309eqy04YeNTNgwLbTbr5MGX2RktXbg3fpMLOGuPQNqtinGV0W5xr
OXqLqsSpBY3UYI/Wmrs+5+NJvID4bGvLpHmg/rzPVR4cjSIjqmVwlihP+2zfd+rIHsjbriMDAWXv
ST2Ap7banI2z+10uBVcu2g+nw3jcloLS28KXXfBTQYoP393BHTbosN9SNwVuZ/CGiFKcF5q9y2o2
ECM7ti99s1x7bTusFm3zaXGfkzAYb6OZDmfpzmdTu8gE0+Fj0jbYXzv+kvge87DgQ83mbT+gWeCJ
fsyWqdxhPtv80FHz280Azi8LmUDbNDHog52GLU9lWQSVrs9ykSwnuNqpNuZmZ0xhF9koZS9UHITw
QO1dLKgpYjrrdahPEzEAG0I6lq2dUMekw02wg457c/6epN28T7RXR9Nj5+IUfRBNauIZ90xwQVN9
U73/8liBXA2cNdH7X4LMD3AzkcCFudLa4i0kBEEkT+MDFmAk6gxmiJbAR4qVmzjkOmdjTWA+lslG
a9M73hEnGQxeh9faX9uo0+ADTV99ZK1DBGcD6Tpk1JcX5md+sjyLqWexMzziSCtnky11w0Q9I4hD
BMmmIbzATsktIPSZhAuRHTC/GBE8PxYv9VdXxEWlHM4ZUUWeUx2ZGC+RzQe/I/LxlvEhnrPSrrZj
4T8zqFZX7QoLjcJiR9z44WXN5DWD6kIZ3rwFVvq9jkY8cGBR5Zey1WQDi6yNVgX4THg9g75LrlDZ
B3Ytn5TJmG1e09jpvqGD6SPbbduTlU5U3iDNg6q8an96E9bwnsfyyGbvin0rHls6ncitJCw57mZF
nNxCje7RS0D/9U/YyfQToIw00rlFnG8lW9Y6XPj5irnVJ1pvN6RcAcuII9Wf/ObLVNdXW0VUerfW
HRlnjw57f/1LM7q15Gj9Ghj/zCwDN2WPyTT1iuxQ2KkBHXJ4yXTqn/NV52SyO5tkabxoQVBtSG7U
RFCl50V444fuW2vyzl1CWVpXPCxNI5pnv+aRgptsbn2bC69A8klUHsxkUfTf6L4SCMX+jHjbOLp6
/OQtvtqVAKs2rdXiOjXbU5E1qJ96fWvTPr1DFBtiNAgmF2vxcezA77bahQqkrfoWpHTVvs23wqw6
jJ1a2Bv83OYOtROIsNTTABkaAttnZAuOtVoHYWMoHIR3KHx62SxQV7sI7deOSivz5E4ZpX0RlIZP
0wCIJBFNFHBHfpoQuNK+/2wxcP2aGA9Q7GfxLEOejpBzYWAJeBwe2JrOYihbWNs+EOqltcddJyex
m1qXAL9uZTA7Wy+98Uh59LtX+gl99QjbwrvTwj6YwjROzcZmOR7S0IakC9a2+3WZHGuPh0zE/IPL
hqaGsYs75Jv3ECbGP0QKaNbC+YNZ7PqkjBLS2Ow529iUl467rwlk3BYjEnFV5wdR6ObMSDFWK+0v
qHr2inawzyhtkTArfapJbNyMvlZbXWUnG9XsBUTdsle02yNwC6Y/9FBQvHamkMYmMHIya2e/2Ses
MjZ1kSfwWtzqUBHQsSGfG13IYg/HxOguCo30pgpt/WyHT05m97eAKPRzoNSFNazcWoRNqPRnVlDz
9ZOJ/GUUxVWlRye8dHo10Wk1zEOEdfWsxtyZwcgBR3DPkq3zExOAJLLLZSQ4qojFo/4sUsO8cSJh
IS6DeUu+Cb9wqtBPeuGumiW3Q7GQKzpby9EjboAAEi4rx8j3Ti3TnSJhdNNSUsKwtO78Atmhp0o4
oKp7GxO3f3Y6FSsm7xc7VL+wQi2fRA3wqmz35aMmskgVnmmBQKuv7geD5j1O6+RuuSbjmsG07loP
PP8DRIt3kCdgn2UzB0Izrse85ifuz3HEVtuwlNuo9UHSsNidziwWn2UAzsntq2AbJMvvPCzEtpna
deuhod8Fim+imWpyFvKxf5IMo3qp/SjDNbBfWI3Ggwsboeiz14Gdo7laD7YekGosbgEcRfO5yA1K
FavqbjhSmNJVSu9JueczHpjpZ4Rb+5qdTzAXH33vy4h1fkPogNphsHxt3GS4YvP+gfpsz45nupfJ
K8YM0OoNKmyfOMWMPxEZiXemv/xOW2/GE2Qv2w5AoqacvaN8mVfynobGfpUuPYFtfTLJKMS8rmvm
+267LE/+V+n79cHq8vlAyGzJKl/s4V3Ndxgh00sgm+nIfn05GWkZu0Ga76wlfTiZ3hQhO09FO8h9
1jU/mGE6Z9UnXweCxb/jzesin+rsZPSJ3pnOzSNL83ns/eWilLggnBvuoyi3VkNwgVcFfrRK13xN
kJqI2nAutm1fFxt2db0+ktpQumZJIy9iBRVd55mP6jKjxknzdj/g4Gc/PBNODWB4bftkq8xkIb/a
IXTFr+I2wYuTA2mI3dz88O7vqrLYhKe4RaglIq8Lv9ULUuqJjOOFxjrN9O9k6gEFzo7eYx5BBloC
V2fRG6XlSpXRGgHepF07qfw6gBGaKRQ3NoSIS7sQINW26Rcj6Y2jHzzazDbwjhPuMphIoXkG6rfA
ULn6stp0FNRPbgYaHlVIsTOL9jkjrJ3gDCjc6AE+rXP9axj4vYBI4JmHHsdUQ+wrne5qZvNdEuhI
awQOhkFuX/Y0iSFjG68PXmG3N+Q9VWSLcZ8xCLowYZMbupoG6XnOLtRvMYwbjGDRR09XL2wheFGl
jIzfRtBb0vSBWSKGIKpv143pdEZv8FrkfRcD11OriS3oUfnbN5DBZwjKZImnwR0kVYPvTny2Zown
fmCW16GrvaO7DB8mfovb6iMO6IoSdiJa5X1Ss+XMRoW5bm2qg9+nSG6l/ORM+KDqHFT0nJnPsqVX
xBrj0ngGKKP9qdo4KxutMFspmoqKGfIyf+eG9K5jeV0RG2wULi/4M3POqIYEvnRwUArWcwCQHXOM
WQCW5QmH60l4bF9FIQQENa54+qyCJCE34XGfNWWRlxx1EkTF4nDCBmwrSdhJYj3hGhZFwCCwtogA
nVDxLznjrjbfS51VfNnBzBVAWiWg9TQSjOdOCUEhQBTYL5DWZuGG2XU8ZkvLpqmaQwocoL7E38pt
2aMiJTIXU9xQ9bty0SYNZDMeR2t1AP7rCbEEph/6AtY72RPSgZWOKU13U8qXKCXx74MoP5SD02xd
jIz95JTHdZXAAgKGDm4rzmMw9nFSBhyXY7XuRwjQTbs+SX5i7AXES5G/jQCMEQZdwuNKHbGR7Cco
UkFpUs55M3EdDUGSc4HdCfX4t3YBvYV50jjmwiLswWPDXdJ6RO4kL6B2yYZFXBg6anpWQ1cdWNqT
pciMe++Pw4cySYyzGJz0/t5iO4N6oAB4XYxJMSHzquY+eDAvWmfYI4nhEzXsF8j9OFRHdhtWFpB+
peY1xigaxP2UgU1eXAd3mhr2Y8FRmJNMQb4jYGCwH1de/s9tXe6MwSFBkqxQRtXlcXJ/lw70Dmf6
hijSiwmHyJ/oVufde+vnBeTW9m0OaRteXKSXUtzo/vet14EqAdkT88qDnJDq2VnCH4mdlHzilv/F
JIZhbl6MniY4xDURgabIjpU9/zBtWZ6bGcd3YXjujkS1zxg8nEsy/VCBK4mU9thN1yQahI+BhQbR
wZDUxuJpVt1zSuOE2E6t3hOOpWFXELrG0JG0lMIPvohJQFcfFFK9uWfBKzuWH0wPz/7sDduUBHYa
sgYgQlO95utBLt7wvECCODpL9dNkMLEJoA1hrIa2nCwqvakcUT3maf/QDhryqLtuqW4lDahJSq9c
+6iZm/DJZazdIv3fAV01KebhbuWTPK7Y41jnq/GSueGTta7NJunoU3Vvr7uyJMMG3n/clg4ssea8
BKQ/kz4SF4k86Fp88v0W065a5/91rrYE/yjN3WFpHsWhI0Cc8I+cjRB4cqLseBmsZ8fKceAKom6L
1uCKtCBgCq6SIkD1DkX6ScEqORhex1tujV+4zzl+WxcOgFHdrbn1iUOagsNkPID29u794aWMHoJ+
vBJ+sTda9wGzXr0zuCB/2/pLnBeW81avwY2/qd3CgIVojy4q8kfoNXVI0O7wqYAMdA6tMIsWGcTe
NGRbh/E09D4tLyobsIUyZXfYaTDpW1YGIcUX7MIjWVAwgwRWBsLhN7NFaa8aBFqom6Y4cYKDi5eX
IJSh3qskZWHGUOUQ6Hnkc1uwIfoW+03ixgyj+qWg/Bwbc/kymGb4winFZqvYo0Z1j+xRp83Ii8f8
qiQSm5g8puoEM5ejsVk94nlno65icig1vDHl7eHVunQWlwDqD2I596MM6iVaWOYeLKu8+ovzG3qD
jN2+Hbdhb8+wrk0f8vnviVS4tPFJdyElcEOJvVOsSD+Davi0hEFx7QNEHuDdT2quiZSuQPElwuHw
0CS52tmc7WvhJ2TYr/gQrFuYVB9DYMlnBduGdJ3sh5ZtH9veQwfEPis3uyflMY53fGb8RU/1Xamw
26hAgAmpisswBe2hSWBh08WVp5LZIUZEznj1CFGBMvdwPuVerOmtor6fs6vT1hdUzmehhNzXGdl/
VQIgZWla5160yTf27S1spIsvSJd5nwZ1MzZY0Dxig+NhupR8lF7mguPx1Lox0OPHWlrmAYfGt7mA
QOp2+4TzZl/mBLz1+PRp2eG4+eVExeL6ckNaWX+uKeEpRTqu3XykOurgFxs2IveqA4SwSLA+qxi7
kypBJbo6Yzjhkjlau3OLqCZSM3mdLpvvHYm/0Pz4pE/NMDqYcmHF1FCycMI3a2T2U3pSlv+tI6D3
MIQWAiXDYZkBb5d9iSC+WX911zF/6J++p8Qr6Mk09pQb3SkvsbFOLGTueq2aS/pZdgHXrvV7cH8D
5DNfLId+tOhGvqkF8w020K/s0cfDVGrQimq5BIsDCTOfgd76w09q/2kjacliE8VDYrhv2Omuifez
bQZN6BQFbh0GBwR77CzF7CLi6yoe0vzctc38QZg8Rht2Ls2TyOoZTD0HzGzrB5tw5m6Zx2tCl1ou
E/jUat4WneWRpDXF6dpOG+p0RQXsfEcmxNedL+GTHXZMdHNNU8xUrCog0gadYm73uQ7tGed352EA
LtTO1gx7jFkQHRvirJJN87WdWxVr5kALlO4lG6utheXGHjLi/EoMmv6aT+eHQsmX9W7yNVYxZfS7
ovVf85bpmQ1AlAtkiWQffhsk5PpkEbvFHJ8CAKBf2tPkQ3yYEldv33VyKNTIQ9YwhtuazOzFVFQj
brtlo/vRn7CTW9rej8AjNlPmlXsrFcC7TfHNcpvhkqx8T32Rm9s1eZIP/yACVn5j0BRxaxCyPtut
eUNVGz24qfGqU9DnZf91zM0K6CzGwxF1ryC+kaC46QCLZ2SXZBPvtFDis4qjiNQZkRNISyNsysCA
SdWMWpvoE3KT9WaZxW/40+sW8jM0+K76BWbhdTJvoxMEvKEwcXmJbV54rXlNRbGvan10ckUxYo8v
AO1BjxESEtnqmo4T+gI7pP8aepN+VuHaaaHLLE36o3yEDFQWxaN4T2j2mfevAOOaxyYbmxc7sKW6
B7b4SbzKaz7M2bamylKLsY3DYh22TpUcRQ3QqzcxKKhsMj5KD9Hz+qABFJc6ZB/XVQRGm2t6Mso7
WmWuzKbLT2H4u88eKMFk/tEBZu0q97mWQUkodklhaMDGx5aJefenWzq40JJa7skJ++rM5Qv9WnMI
C3eIp8z9LJacO9WBy6ThrcU+VpBtquEaFF5KGlxRy7MrWbGVbXi2+99ACtO9OXOImV0rET+JZR9a
3YujEaII8CuHFf/+OcGVHc0JzzUYrU9pTjybg3UjGtjhRu/q+nWU1o64GtygD6XL4yw369nEu8PK
UoCSQ7AYMGJfz7ZkVZ6OZQ5WHK66x2r9OUf54M7jrZgqoj5r72PFuBIl4Ujs4QOtHraIuQ3Wrzuv
M3w219N6KO3sKesT5xl5G2WTapLzqhWjIHMhLSvnROg15lazDZxoNhzjVno1LqAMlm5WXheQWIe6
Ib6vDpT56sn6QxZ6uD/W9Dm1GBIaGbXe/xB2XstxK2uTfSJEwJvb9t5QtLpBkBIFj4IvFJ7+X+i9
Z3TmTMTMTQfbqEm1Aaryy1zZ04A4eVWO4m4l+0nniJtQe7p0+Z2rhwW/obaIcM+Ast6P+7xOglXO
kGQBCRsBljXPzhWhw6K2H9dlae30srOekis9J/euC5qL5+dr4TkmFTnRh11pxsqcYgpvy0vRUM7I
t3xaKgwrFXPhoxeHKFeZYg5X0f3MvB/7n3ck8eschgjgRI3nA8lOewlb67fpd9dmqNWGoyy7vLbx
n62OLFnVaMvI5tRSOr2xUM3QbY3CvbhhWP8u3PdJauWb9kMGLt+r2P7NNx/gaJwE5j6vkrvnEyyh
hfwRTMHn9Nq6Rws3f+6N5U+bD/Cq2dMU0e0jZOm1JUiuUnZEP03LtlKjCkV2sEbwVldJwCd1Thtp
xjKrFdN5rbOxzFYxp4Tx0pfEVfLM/0k/b7ji/Xyr8XahHqdklxb9HLp6fNS0aGROHcbbAcvyaz2l
eMjo513Ah5JsSig3z4bwPlaTRuZh7h6k1oklxcIVrlwlWA5RJInHU8j+HGXdcGDxcdd05a0TyqF1
v6bWybKpIKGBe+M44XuOLrNuqUHiGDVzVjOTdWuT53vTS3cc9Nhwe/1wjCivWrZ2ZDEcHtZ+VOYb
Jwqzbeq6LyQSwrXhjswK2VYtQ2vy97mhnpUfUD4UkQAZdWPNmaNcQJ1n8hNOJy1wz6MqGOoUsFFj
5V6wrBL2H3yJ50w1hzxxWHSAfGRPEoM1JqBr+eMVH1L3XEXh2aSMAG/ZmB+NPBGH3tTSpZHZu7h1
m4/SQVaeBvuHicZ9QLot1vU4jEvCt2pZtkP+9GiZLCgJciqbLmNV1WucDw6OEU7l9k84wUxh2EOv
LXw9h6gJDj3JgjvOfl31L3Egy2vIfl5Xzdk3hdgPWsvaumnZQ2MIqsOJRgUWU0uva/Oza0fkOUcf
OLgoumto7vCocvBvhL8yWoqiwG53V6NVn5Mw5a7vNzLQTUQRejhaN79UHXI9AwASSikEaKoOx0Wd
s1TGQN2uveEDsIL5NLlEUoq4WlZU5zEZFM5O05gWtmEJDsW+mZQm7MBI6wu9mS0SeOe8fZYlt1Cj
4jEeGrmxWs28GCx42GHY/jLRqRyM7HONF/vYA5tZDF23T8IKDx9LsFU6qGBbRhyv6GzucPcvWscR
u7JEfxCGBOM4ggFwdOxMw6edlMaLatF52XzAvyN7bf3I8vcAZ+7NLiKX5oMW7RVm69Do1gVeAniK
wqk3rlFVYOzjXe9QvVk40YZQ46dGZduVdI5epepCyvbYegBsdC1+zshbXfX5JfWN6hj7bNb8stgT
YBwvkzQvkJ7sQ53RZZ9OYsN6zThJz13lJV0MnianZUbKZ0fvJYVMIRpgYesWLRGAcjNYRwskKpB8
cXGAwnJOgiHYZxyCCqvW111Md5OJPg2BynxvJ5XsqT+r19RkU9xTZpzmbAzbUp+Ce2ufnYoRCON1
doKp/Q0rV6wE7X8MFpph6WoKzWHMFXheu9jgJdzTBkSLnN7tHY1jcibqZ8KuG7c2FZ+T7CWtWFSG
Q1HQw9EsRdD91nP1WugdXQMqkTtV0+zqI3AwO90ldHzdPATgCMv9sav6l8LpapAJHL6qtGk3rJu2
BDC3KYOTDRnFCEdHa9LiWSbXhJ4znEL1veTczIqo/dl2BkJtBhFIsLvNyd2s9XpkuT4p9wDu8Lmx
AY4ETRosiORfMFatGVzF/z+X7uyx/j+9/QSOqCii/ynwidv9l7e/1KXlDTKy73QM18eqeW88gElZ
s5lU+5NZfHu2A8AK8JFXhsYUoRlLjjfCPcYFkZsW5/j/2wyNqPrfRl1SL1gPUUVM/iCsuv+VAi6r
rIjGwEhv04n+8nKtWnLfcZfSTG5yTIVPXMKlyP7I0oY1idFnqnRjO/hEI8Jk2OnY9HB7OuPFyUHF
aT3vT+BXX8j/dGrrxSbxlL0XQrwCV7g2ysj5FiNStuWwSwExbUCLcXJt/OZJs1jMxWyuY4hfWwsS
u1MxayUEj5baoB56ZC2XVV2B2ueEPszHIDXSporirm1V3tcLA4NA5RmUKwITACtGwRohkL3tIZ3Z
F18O4bXQJNBUhgf0219dS2vZmAAccYeIeWl18Cb5xl6zPOkxdd0tDpjRhEik2w3Vw2OZXlAj+Sd1
Oi58GzxMaX0FyOHLuG6SzYRPDa9BtKSZnJIgG73MDaa90Wfg5VWhcFUmx8Zs+YrlGGEj2Z4iuLHL
UbLB8tNhA7Eivil6cDXZtSg9cxdi2aqlqcefjqYwWIbNAJKm3ZpGjUyMzte0SYZgieY4+PE2yQzc
hOBqDLPtzk7hTEtbRryIjTFxWJNvWRUCRgh/BHnR77BKGuxxW28tq2/q0fAx2jQH2/5rENOmq9EW
stYG68JaBRMcU55TzQi904S/Mav0qSmttYekyhsu31mo/HGJOV4dcGmMh9wNKAQ0TYJgOgsWXwoa
8iQe6Z4oCOEQQ785TNKaP7bNqVOTv8jipcA8mYyye35jz1mtwiT9FVTeJ69Pc3JEam4wQdGZZ4bf
zM3vtAeGW9/vWPd2VnEOm9dIAyJn6BHpE6cocSjCBo48Ac5Fe3OZmNSmTbVWywJt+Bp9XmI/pgMU
lyNALXKNeUWEQw6qX3MO8Xhb4ldNxCwsIneTG6xdslA8R+tSBCEbpdHYlO7PjqHzncU6M7Exuxle
sQXQL9+dodcXWSMAqWoztWpVlulwqX82UQ0wJcKML5TNssiVE4mzEQzz0qIZ5ZpExk8kJXMddfKd
BWS7rzPMX8XUcAxIs0PnmzztS5c/m7qQr4bDrD2kiDIxmHxG6Iy7Is6YOibi3Hl985K32onJGKYy
fLBnKmIAO6TdVyCKu3K0EboyQDwzDPtjadrbnGnZ3I10UXNEnnleGBnfcFjlsUJXWkwGkwW7nNiw
OoXxZsmYnsVy54wUCM6Jgzi0diXr64XlF6+6BcJwcqng0Mf3ofcY/XUvLp3ea68lDC3gqi4hnZCY
mNYiMC9TFX/pffycmyfXh0JrM33e8s7Q46aYVrmIc7HE9MfX+2BVU3fQBBsj7An71kx/MTGjjJOy
YhBzCJOzz72yz1RmuCuTwG0wgV4MDb5r2sQ+KRsNjma/jSILz0VGzlVVWNaKOdFsFQXFkV66MuZP
1yhaZnvZCuuhvSc50e3cROEm7e1nZpXPZQASFwrcdCnYQCehkR4szrF8xKxyCYzrlxnIYd0FN9VR
idmOG11XrNFlfYrGrR7j1es9DTA+3Q5Gz7yE/fYl1cRxpKYrSOtpyapYrgK/TxcUjfcwvtwrYym+
cQ1zL68IT4PhFqTfhnVm2t6CDmBizIrN9om3NFj5UftWSXdbFN2mSOofAB2ItvQKNdIAgS+sw6hP
TwiEK9e1HJSu6S0bcKzjYnQAvRfYOgfG/50Fd6gktrHsRu5wE+lSTt19Z3QoNf6wH0y8pKOHx0PK
IWWL6nwTNo8WVcVK0O/nQbDjw7lU7a+i7yzmqPyZMJMZ76vweyzMaSl8SWFxkm3CJsOUnEJvZcqa
r1KdgjOriImCxuzUWxNPsB3dHVMGB50mKIR04rI9VmGFtveB+MeKy9ri3qBb2vF/uqkg0VuDKMgA
UlsoP3FQvTm188NzO4qK+NUFTfErM9oph3MslCBjlXi6th5dzog5LOvQRK2us/JXrb8nGrQ/zD6h
VtCL3Ez5iuko6EE09x1g33HZCZQ4gisr9mFH7M7Hie682eKMntF7u7TAPlEbYt9NQflU8DelvsVH
qGz6S451iSRDbaw8O7lPXUyjo+x3rTy1CbPxwOa8Acvxk908n7BefKYt+TwaGKandtiN0nguu+LS
luJi023JMKYHQzWV06pqNbmL2ZahQuYLEv0ORAjceX0ZTWudKWMNOWjDGrTfTnTX9YVR40lpCibE
fbpm87EaHXWc5oYSX7S/5MjLHvPtw6ob3aSGb4gd0aJB9J3tVWrnCXMdZCy7Fa+U2Y4f1bHS608f
c90WleiSsUXGCRusbZXCII5JbKSNQ53SOi5yAVaNLYqpvA3hfcoDWmaYnv7llSICrRXGiD7hXkbF
lxLha1zld0iNXzDhqQZvHEilvKZDbEUHApAhkBh2801iggxFW6b2sAfs6GkXqTXGxpb6iAYhpmOa
NBk8Mf+zdIP0FJX4x0d8X42mP3U0vu5Y8fSszA4UXDFjxZ3XxMktSZF8ikwZq7JIseU2nVo6vb+W
SYX8RVnFCq9XtCjs+tYYHfm36INAUEgmg6Fi4rGM0D9iS4kt/P+l6RN3czOfzYezbgRW76HGFVHW
jratGSTCGuz0NQQuCtuRHmbewMnFT7Hou4zW3CaSC7MF8p14tjx5ld7zEXXbZTnoOlqnQQ5WXczM
oOcT9LllRNkurxgZsnjrtOpDxAzcHaro8XsesW9az9FgnuuaiSlhgH1lBPoyiim2TXN/n0XBjp7K
ZFkH/rttNu6prkiSoroi+cPh9tyQajWKZoGhyWjh2m9pVVx6N9b3uOnXgi7eocAJ4geRt8vZyOKj
PVFDHh2lqt4bPlD7ifkjbw+ujnIOGaQQN6Pe/UP43Nmyctmgl5dLvRzUZnL9TRDSe2aP3Q82YXj1
MRcAXELgMCKaoRwEF4Vv6Kmlcmg5cvBg5+u8KFLtS9V3HaHUMEaRrG6lKnA7yoOwESVNu6i3rRx+
tmL6wXTRQs1NDLhW327CHjYyOEqVWaQvLNXVizktQ993tswNDSHXjdaDMl1cAc4a4nF8bBoOUMKf
wKKUGL6cyMKpPNwHrUPD9WPOyTFACmzexlKygO4SRGOjRfLr9Wnjth4BhqZg1qn3uDknvqvVc+f2
4d5DeN2psNpSuBAsQzRtNt7jpQt6zn4dAlukjkRbtM1gwlcsyJlh1aYGyQxf8RqhjTKg16PZ4kJ1
CqYtrIkPqyeE+V9DRhHRRNkBwQMbLzk+cw/RHcYWqqXIMlI2KfIpzfFM4kxG2XTQdGmAcT5QWHYa
3IbTvAjSVMhUKS3WlLiXy9YMlw27h6VmOWqJheo2YQa7siyDyvVuVRYOvHLIFzn1t4WR0ow+zKUY
Z0sHPmDp3ZuBvgGXgCtadzN04b/gEsg20hzTq+lQUkwPRrglUbWZvWUrrQ+LtTWyyeU5Q5L6DvTr
VcNpc9OWs4vR0pl+AcYdWcSeJYO6oOOrX8Qs8xKsl1GN8qWZzitQ431cD79qlBRnmNJb+gYSIN5L
+uRYmPyBPUupCZuOYFCHomrxgqqW1NW4EUlYXEdLlNeSCfe+q4ZXdnrE+oZSW7eijU9OEm7jHpqD
nTp/8K2kN8SPCsRW8e761XZ2T67QC5BXzZLz29Q3HJrt8hTrpr4qUOYXSYEJdEitrc/RE4QjlbxM
deRRutFugii/MkxVbUDXnjpQsCwUKVXTK9bak+55iyHbKVPTiKB8jMQn8bNShlBYDrqW1x3JzBPE
opttPkVz6O7A6vbrIv6RFYn6jDuoN25MOhZPu8d7WxxVUf+Q8D13NBg4qbSvXZNLxLAQV/ikA7kF
nNBUylvFRnqtoXOd67l+OQHGvdahO4aVRjkBzSralNuk/PLjw384DN6Iraz7aon/J9GQvMiMcl/N
ZF/Q2U99fI8aWIsAeIp7Lj5EFdzDliGxoaANuUzJFDN3UJzMuPJBkIwwYrX0CZ8s2khm29iGRBUF
X4Vqq02Vm0Q7ELPMovoaOUyQ5rNQS5XDmVswNIrLj3iwaO6jdn6JZsq0tFeo8dh8ew4IDbl+cn8F
UBST8ehEqHmT0mUjPOwgAkc2otmtqtwNC+z4QisZ+cDYZm1iuMsMUxpuY4RS1lrsd7pdHE4k8oA7
k5ypX8zCqii1jz9EytJjopxtFZsGMGs//xPBTFP1TKbxQ/aAhr7h/MXqNrPWhh7+jqqQX9LLP7qZ
dXtqPrcWkaZFxFoHQnKAAhtb7AqrP8Kwis2AwcvLwmwR9PJ9aK2Pyo0OJqvP3DLsHdt1ja16dbak
JF7IS+DNQhjhjOoIfbZZ+gr7OBrBuHaGDGRyaN/bqQqfutIqlsQ7lhPp/01EIgcmKfJgFG8yOwVN
68RXH1mOY0D7OdT2Ty/2zWdd1tsJpd9iQ22m4sscouokUU7Z0H673fADmYlKZyBEK5cp6sKJpmCr
oHOxOLM+UtpBMXSDUe4Gr+ElxmgW9Pi5nqjs/KUzLFs0OsQ3LTZ3ZmDJXQkJkaIEGwsI7S+jaS4m
lAumMMcS9w2+UrwtuX7wrJ947aJz2OcYxXwilT4rprcW4sRKIO5g+nfXkY12iZ2fqhenb9hrP3aa
rC9qBn52+CSKeGJExvmVrdalTf1DnNr9yTGZV3ICX8Y6TQGp6VQoGsSXMkV2TFn+UndldTW1eM3c
r8Stey6dMkaqsPlY95RzI9EoiWKTETnlg6wiXLHaLTTH33OIYgPyBzImYCER6fveiwxEGe+DgGW3
n2J8u1O9kLUb/Aj/+KUvdxJ9e6EbRFJbY25MBfhJQZ9YuBU1gboNHctBeKG+Vaw01zrrWs4YrDN3
vvL7hTOOQNlzg2dI8SlD1aQzx9yEIxCkej7/1qwN+X7fIcOzVRnxUbdT8CxSbPQixyRB6HYBBhv7
oxf5KzN2XTp/q7egpPUBT7JY1COU50QkX3AyyBRqR1PpzXrse/IcZvKecTCu49hdOYX9kjZkRbqe
scTg1cW5zEGqWG79hvEVF0SPPBDK2N06VhsuxNxx7MST3I2bFEPxoqvd+JBD9IZfBz9Bain2GmKV
Dr3ZHOCXvg690qT/YWEEEUKHfYtNzHdkPcTGzsVbktskHVi/dDNGykunZpv44X5sh3f6Qbql1VX1
qjdDc+tmVsO6b0rXw3uowwH1UF1WtAw46wDTx7qorR2k5exa1TZCbsuqpCZRVc+p6HD8rvr6Hrvi
h2mOOt2g5gYgwnge7Z9FrIZVgPVystlPj9XsGcxmxFJZ7ulH4Og4TYfcEku9oKcHTQvwkDzBaixI
7II2byf7G8/QjlNi9VTY0NW1Ev21NGNrqbnqyXelteti60mZb7IaD6PTa+um88sF3vh8GVQK9qJe
HP2RU15fa+NSdBzSqTsg6j+STiqZ67FmfHecWgPjMv2CJVBzJA2LTddWV8YJKysOOywdFWAjpthI
HAJDPW4LvKgc4GgsDoPxaMi8P+T/MAXmPrKI5GfP6Hxk+Zua3S12df2QVN64aCpfHuKZn17o7Y2R
DeqceM4CTG2t1ujLrkEXb73RwquA5RiR4xL30YIqa15AcwyPkABfXSziqHgkYnqrh6oPlmbsxfMU
mleVac84miiAipNibZpEuaqJBs0R48s+S6oIVMqxGWt9M8JwWuXiXQ2wKDrmCUn/1JDqn/Tk1lvZ
cycwA2KNR5XCDmuS8Iwmd0VwJ9n7Ur/lvr3tu0BfxwKwxyTSuZSXmgWHxZwFJWdZVoTahmDmXEjs
HUG0o6bAxcBl6UsvMJ6UVch9o4MqSAqG8K5dAMgdiEdnresup9mljHjH4dKgv8iv9KUt8CCUVAwU
g4JX0L8MnrpmIQypsMi3KdE2LZFn2syrVS7XMuDs6dRMAxSk7DpmJq8ZUXNS9JvZhmbv8hKKVNVp
bDOjaoN4sJKpF2A+5BAsfXW3c/tJS+JmiS+CHSZ6PvEO64/Ms+xeB+MX7GIcGXa3SCyv3U4YLl9w
gPpNicGxEAdPofoFgo6eOKg/XDpYVmYJiMSuKdfWwArvCJ4yz4XsMCTMwCY4QFP3HeQjHzJFOkEI
VEtU8FRQW+acK21iBKkTYw778JBJSflukLwbHaaqKVfxoncl9W1y9PZDwQeJPXSv5XMQxfKWBqSt
lWl4x6kwZhevffZ6Ez9lSvbC6C6lMMxr0Zp/ZMMgzgjKHeMeDivgvDc2fPfMCTx2fRqrt7Jbi6oI
djCCOUym6ZGMi30aerCmDVLZnPBZzPucvrKGA7bLY23GTxbCd1EOCdJ9nhyhxoOVP7Vxb66LXtN4
E4pL0ld/zL4GjmEAfpoDvJngW1gF8PfxsR6pFPyuSVU3vRFzSBnaNd+Iau2ES4dQbwpwaIsUjFcU
aSEreFMMB8OGxjLdJxYX09JInMDZqH6GgzIw43TfLoagmTaDPu4tuE24phwwGRyTs4L/XJvJi0z7
Z2T8VZJL0jukITlxQSqtnlOL/r8Y7ZHOAUYXkjCxFqy6vvhTEnfd+VpKVpYzDP8Jwz8kEhpKGNjs
zNz+D4SfDSavEnNr5lDqSXAbAaXt4ubNLuwUU6crDlNYt/o/P6IQi4N7ApeXHfLIFId0vjBH5W/c
zEt7nQTeWC99DOAHK5/TQ31eM9ZLf9aYMxjyJ+Whmy8eP9lD49FYqVHJ3BjEhtm8zpeP+3QHK0Xk
dT7f2cetjxsej3389Pep/uPufx7/uOs/nur/eu6/f8Hjqf4+8z+P/OdZ/t7137/q8c//eejjrv9+
/H/+1Y/HdjTcbHKFD31+SUgz//vihAUtySKtTBbX7rqg8x7X5SivnvTllRrpQzKU9jHQKxNWIyfh
3pLZ5e8jsBtUFE59Pm5hqINdANRRcOy6fP+4jWTW3K9WjrtIqeCcYwYODW947g1dPtNCVEI6e/ay
Y54QFO8jxCcoxcPVDeyd1VGOm05kfb1YuC8k7UzGkJLQ5nyVlEe9YyBDx/p8lQMae4ahI6ALO/XF
dYS+TSnt+PfePq62Ew4iEMM82BpJuhQYAtePB2PD0DeGBuj3n3sVanaKGrt5XC0nGsSMsGzBPPDM
tm1b67zHPv64Vxj4Pw1w9tsw1Hlm3aCLgM/u9vFg/MnByp7JkY//Ai1WnGJaLQIVw5+RmwGF5XnW
7h7/1rbafAVKxKKVgW0HTg0SnDxuIT1G0mQCs7fA1XYT/LInrN3aj0BzVv/cHNvVOUWIIYIwpYwH
2mTnZBAyH/cS1q5WWp6yWJzvLVL3d0/tzsUWlTwHXXjRhxHxyGfTJSKtee4VcSnfks7ycVVYnXEp
C/+mjap5tvqmfR6oO49SekbSRnu1g9A/jgGOe1tkYjl09kg0WRL0B8dzyAK3PLZp8asKnOwJv3u4
LYZRW+esqOAiQRrGNlXP5DLHIGVehIvJLJrT4yqGFMzdmna3MeX7oRLPIhoXHFK7J5RV8ezoGQd1
M7QPeTa3f2URwQ4xuifmWBeVN/Y9h5F1t8ywppwYy/DjNrA31t3DfrKpI5cutflxjwtR0LvVZWjW
fx+Hj0ayS9Xz/eOpHneYTXBth0GnFSGN0+VkP02EO24Q7Mwu8w5mn/BxDl3EDDugjQVhrMmOj4vH
Xcmg/3u104tPhQ3Ejs3wmkxjsnbSOqb50maUix/7lTQaSdV6yH7S2vUxFJq/gDjAYqAVHWNyW216
78Kqkyj5/74ws7aF1DBf78L233tCn80k9plqgxzSXKLhd48P79ym9sfYEE8DbO8cpyS0AW2Yqzi4
6tS/EQ5ppluKSEXDG9E91TZbT3TRPastwEpaZd9Erl/Kx7Ffs+nsyt0D45FwVRGgXEJsmHY9yYPc
7ry7i0f5TghO7M0JrMnjNkMAQXA45CzaWKV3w/C2UGmnc8ELPEpchoVXalSpctHYUb3VvGgmUlA0
78H/2oxpzygmS2cpcZ5T/vOjEIRTq2HI1l0PTqrHk3h6/PR4jO9QakrrNAv1GEa9UZ0VzPIrC1/9
9rilZ/658KPY2z6uPu5oAvoMshC/8OM22zPgZ2QlVtGsLG+j/av0zfDyuOLmqry5nUv60ZElPlce
8Lh4JGEt7yVLm+zqz48qLRZvrfvsZ/ZzWgn/gnOnoVIMt4xDNv2stVHzQvqKkjiqk4nZ1+WCmnFx
D2ZibUu4QKWae/Yd9u9LzYnOfOmezDgInyqwESukaG0VT5SIT9VYoh0XycmOE3S4hHP/SG4FsIQL
W5AglN+leKpH/977wbgbdNrwQkYfH4OWvXe1Ju+xIo3J9INNWcx4AmOoOjC1pkI3VZ+2DMm8aTrb
9n4Z23i9WRh/M3S4pXXd4I8kKDs0VvGjwvxIXbnusK9Jyx+P21TSnQcTw6Ek1rbNM1HSEF9PJ11p
QLFKFLE42DC5tm59I8SqYELz6rWS7Bl+iTc3QK73JC4c35RrDzvb6XGht/6/P/29DYpPsUu7/kdZ
9xgZH3cMzkwxcC3c+zQqbejqbRn5g8dVftsuogB8kOcZ+XuPgBpkWrl0UqTzDHPdy6S0lKFlZe0i
W3PuYa7BYoymw4BpEuRCF4g1hHZaTfv0BdYNna20h5vNOP5xVPdpuT0hxiiYkfp5sitItG8IwLBP
vBKuwc7mpebe7rpxpxQGfYGOtIRDZ5wh44cH1QZHYzJPmj4lS9uvfiS6vcZpFmCdc3/ag5WfHDCd
aFytcQSZUZ5HLYrXcpDTm9Zd0Ze3nElMPOmlFdyAuTmje3v8nM831I5xE9roHh83EW/hMSmsKD9w
7e3f21TjVeuItlIcUvyrxx1GOuk07SEm/b3NU00FsCn7qHTSNZWeeC9hnn/nCaFzJ6AGTPTtL80g
Ei9RRp76ZFDbkTAFq9Qyus50l6UNzybWyvKjtOLfVcDWfsiz8ebn3rfyDRhYvTEztga5t5shh3LS
cTiDHzLpQ/nUeY793PToHWyHX70BxHbHsmJBPkV7dWRSQ3yjFvpxbxk2BFGn2txiBMnPZj1Ci7I4
BWAZGNzhYIDOv+W9DJ8n0REuTZzxxI7L38USnpxvc7ofmSZcx6TPtjp7FVingbufvCjfd2O7M2Qr
tqzmCwSCmZwyG7KxuB3qcujfsrxhG1rYcq+XBbt5yeHx8Qi0WaqTQTTrZLTAUHVqlxhV9Nw7zlce
uHNnxcCUKYkogqSb5Gg4rXvvfLzNepQlX0UrvwNbek+Dr9eHOHamdaO79WdZbcCuGwujs/HMSnWO
Amm8G05p0MJjETzEOHwk5lcyokzylylugFKJJv+u2PxiXsm+4Hhjc0czh9zj4EkZkZfyTpyUS31u
NVAX6yIWLR2ASR8qdm+YAQiZFO6Z4Xn6Z3LaL+HG5tvEKJm0qq9uqQnHz2s1+ndUd7HLpN+R6yAz
1iNxR5bRfxAovgxOWv0ZIGM0Qtdv+mwc9qrih6E37rfDfIRuNONTBLJeDg6l87qbpjvd8ep9BQN8
3Vc9Vq+QD6qJcRALD/2PSUOusTMwrKX5uJ/q2vtmyXcugrz54L1MkL2D7trbFO71A88GFb64141D
q1N+h7SoP3cTf2GQJPqTrIHVG4oGJFOoEJOL8Jls2gERcXaEZSEQYDrin/jRbhW/+Eik2qOrpK2v
deaoTZB0sIpCl26KkH5FtCdaFsh5HQOR0Zcdx3QoVskf123JOIzaqeQEeTIV9nGrqvePa4/bHxdM
WrXT34f1sftJsnmgD/t//cu/D4shsjM/HjnJtp7zXLAxr6dCPpXzNQBJn6Tz1Vk6vfMsYrNZWtgR
94+rFIVBW6++JqZ3F0ES9zZIwLW9ADb4uJprfXXLzbymsNK4FfMjHjc97pxmAn3MwGgHg6K+yYyw
D4neYVXDfkL+IOgvcTC/DPaPsU/bP4lmLjkhFb/q5MMQfrNRbPoJAjjDjbz9F/0d+PYD63ePB9sr
um2lUoftvLrR0xccInlx8KURmHWfxAwXKUK7pE3VtcpjNIYaM6j51n9+5FQBXYF0zGYKjH7vWLD2
5kaUV9MLqi0YAEj989VgLIf12KI9xiaqlseq4o4TWd79JKsWg+Go/d/biKV/9aPnHSYVyvvj9syO
7w6YBowPnKSXqBa73B+s8+NO+Iy/gbEU28mHDznIdnjNaZc4jGSpaLsT7aXK0xcJZOjah+olJOS+
8uP2Z1AGFN0HhXFK+UbNkHquPy6ABnNjNXv/Y+v34yGP20OfB+td74Mp6M81rqAj831ccSHHXlY1
48IxB3mBD6Y9hcq98p0uPkTP0HTgUIjGxtUAf0HIqhSbguYWhBX9dFT7KYmeHrbhOPgWBTrJMM/R
Rqe5GWnVnsvI8C6g2l4t39Bf9CbIr71onilpqp4lRRTEkN+Rt4yzcMC9xTROr9PZw9xHcXoPM+up
qnXjKOdrj4tU5fz//OEA2SamAUxjGRXPydcKYZJS4e4gHcx0KdFDdr/OynP4xoPRvzWlSr6MCnRK
5JXdtQz79z6x3I0q+5HPQG6/AYcbFhDCj6GTlOu6Dg+2nY07sO3BUTiOt8XyyooUxh3UhtlL6ENS
H4odUvUd/gYpn/p50B0m5pEctwNj1V+jz+Abt6x8c62BuoKpTLcuv2etWyA9jdDuv+zSfdOajWOG
IgS0IUoO7W0D86efPj0aPFoOkE9+gPcjczjDMvTLfCxZmMMGMdlX2Hf1huOYWms+7gQPNe7KBLY5
RiJEG0zq4H2yGASYm1Ikwx9tkOuS/SfeXvFJ70RA+SgwUC7kmLjHQYs5EKU1VDcR/w9L57Uct5It
0S9CBIAquNf23tBTLwiKR4QrmIIHvn5W896H6ZijGelQZDdqV+7Mlbe5BWkPLS0nWiRWCJD2Z+RW
Z9cL2rsrYYC0VsWtz66896mjNz3r6y/cAGLlzSaOqzoUT12a/+2cp9i2zX9JTl2ClD+Oek4if1tl
yrlbOHCABT0INhROsXdlB6PTfDeUmVy2uXnyKS/Y9GmPnorQsXPC7stDPDrrFMLwXGxLy+8ozI1e
ibl8KUo+17OoGTPakOV64MerXlR4K01uoqOf2t+j/ellU8SnOePtFlvxs8kCb0pbuaevHl4JedKL
DWL1Yf7w3o2e353V6bjBC13Tyc66CtvOqsGt8Z8C1u/4BXSkocYKpON3Xbf9KyzUdZD3xg5+OMcI
1l1VpkgLYc42jcn7raE1Z9/2pLgcMrUEySrQiJXBn2oJ75CmpXMO/OlP1JefvmPFH6Mi2oZYNlKI
CvgJy2G7kNTD/7PVM429DuzW0uCKf8e0mf6V1q4xpXH0kjzZkivHSzH31auLGLKCjs6DehTYENpk
2uVOKp7HWH8wBfhfsBQwJE5TfSVKg87XJIj4U34KywtAVgQ0qm2fkjlxD8VYcyT66OH0/1lES5R/
Nmm2tez3POO3hdpuvkHTAXUdXrCZ9U+RTIZ1ACT5UHjRM2NZcwpK1mEhPvS7kbPflUTdF5JQ1MEz
WSXTwjlfVNdsRxBmH2WkJT4MPlro/PY2Tmf9wqplZeiQ9G/ZYGNFzYaYaIUrNU68KdPKWuRZa5yC
XqxUzOI9j56MYCh3UQjubM4k6eZEvKtSf8wK/lkes8A0uuRY+YyuSW+TmwnhHqTp/LeMKvdE9JC4
Shnz0RkED9PckmujCmxUVpZ7OdvUwxiM2PA7Zz548bhouiBelFldvwd2cjTpQlnolpSXTRbokrfE
Ohz5n2FN6mtGjiZlQBsmsuuzDng2tDLy704YfoFy4WfpmfPSw71Yi9Fek31kQsopyx4izqqaPAt4
dHiy7U/yANX9vriwFAiYtCekP6SpYLoI28JApMQmKK2Q5awBvbTDsIgVINh73ps7+PX59wVbLP31
8OiXSunubNl2tErn2Tn8voQi0mDziqFf2FGB91nZ/xnS0d8y/MpGNqBh4d2FMrx79aDdT0Zz5khZ
T/Mj6pWgbbilHa4n2twWysigxlPgzS6+wurHNWHhOQE4rbnDsV+LqQBZaJWcDmC3beUGnyzy/5IE
WdZdbL4mSQNkikvvbfAwdJIyWQ/4lO8psM81IOAClJIUB+pQVqR5DnaubrQCy7fEgdA5KfB5yKQv
yjT9Z8iKEKQtIB26BBk8OcMJLAfpp5k0uc278S21Op5gqY/fOohBfZnVK+6xle5hNbHzf7VDHCYZ
GkhaDvmh6uvmUYjLdvcBVexMeA9haXE81TskMRLfdus/gUx5iy0wr26kr20DizbxcJpkoSWZikFc
9Rw/OFVLeaNkRtyEM1+MMlsJO7BeBlXnLIsy+yK5Dy38jEHOzt5NG8gIHSKLwcjUDcYh3PW65T2C
8+AyzwHpxpbMV0155AqHLqZSX/UXiow/LTGbDGPWwmi+zM5Jj043/P9LM3PSVTCFxSJ4lFvrGZE1
mtiUlEpFH67pv+TZWC0cI+mXibD07fdliDLAmxm0cI9aiIPijrYGm4Mq0NfqlNnNv9EnRMzlyd3W
tm5edGd9ddfSYUmGwJDCgrfZ5+Fop94qMoe7kwX1USRYp3JNRRqZlviYB/2zUHX6ZWVls8C5CgBr
svJdnZRqF+cNAc6pKj67kWnC9bsnuttIeJmI3hIhuuor90Z1TLYXvmZctJv/rLGu/1Qkx9Ahd2Ws
1EU/XroUCFJXt8/5W0IUf9+nXDowvcHkjK+1B62VQPwp63v9KntNNwE/YejROVwnE3AtXwfuGRvH
ah4v8l7+1yvMyY2FAPsA0Ll2eZkQYc/UKfVQtJgSzg63z3fbyjZVqtRNoAWbE2vzFi+v/bAB5Rmr
WAzwhOtri5CSZxmE6fJ1RgPrDfmjXLtcmw+ZRwoYp9/Oo67t9xPOTWxaR7lm0OJTfzMCLdd0yW51
BfADHU/d+3SdcW844p51julkf082yPhKAY9CprIPQzCvetVtDLsbTz4qwKV6eKgC7xxBm1imPbwx
A68bjJL41lR8Z9PRDlfG7yAKRxLCCo6cpunCMxGTosJeriYZnmdl/k2TNEBhtPFf0NPhKzNel4KV
akOd7ZNu+VTyzqAebCKHkLTa3mdOZ254WAYqTZfUW7KMDozsopv2+ZeDwViM7ofJuw8wiid9uDLr
Br9AAcNwCAyNc18/DjhIctANuq1U5ktGDmpju6m7lMr6Ly4nb0tWBAG3VvhM2/k24ho5xzLnbRQ2
9LW3DHhhEu2cCQ/o/DhzyWezfi8A7Nv1FylovnUEA2+uT6FFFvMn8w4aDwIhbT1icaAoMvhq4srm
rxyOV0NToi0Mv1+IDkuswBL+maRQkWTuQ9rE4v4UN+1G0K5dZ4795jlMyiSaw4UZ1vZbz8ING5CD
DFBjL/YNLLgWrpptLZJo9ajY6jEH7T24uhsLmOM7cO9jFvYUEPnVHujrT9bQSjIFc/nazsSGnNKD
9CAVTIWYdqO58P7lSubPhTGMe3ayNLdrJ1wbHnhejJaVp9NPeBzWfgpw1aqoOwWB6z3lXqmeMAoh
bRFsH8fuAnxzgmyLwacJwVX0E6EkZIxVZvCVFbZ7mruo39k24i6fluSpaUcCdEFNHTQevIUhUu+t
szkgqL0Da1Ngs2POdY8ySLm+AIE1VRFcSIwHl9hmHHoQQduoCv5ghf9mWURnA9cy3SnnYDIfoRAm
pwCrLRE8sEW/1w6rbtI7XkJidJV6Ex7J15K3gQGBvqKBez2NuBVir76ELb3TRoqNvbFbEjT0/3Ek
qDX9Id0WCxT3SEoULqUKb7PLUKeDJz5l2XMAy2gUAR8lqgY3kluH7Z0ltkRVG39yyzZeSa4Ee1T+
xRDih+TpjO8ZF+6KgGO1Hfh0E4+g1/33ZZByZ7n9raUtZpc+mOZZQouMcqZqX87Oc0ag7op+9WeK
nObMebFPmyHa4VLJVtrPuDiwcD2PPK6WuPEOE0ggErDuoakIHeA8inax9YDZZSNGiYeVrlbZU9Kk
5qHuPxu6yL6weiKTEePgqjKtmrSBQ1vZE9NKtx4ortto33U2+Mc0TiXxYyK7H3qsS5Qcsm/osSt6
JeIx/S3J0ZhYz09z8i2aSZ+ayQCkb0D0deRTqEV9S9qK4CRcvbDU6jhYmXuIS6Laehqf21nCOMCe
eyUZj+o8mkflq/azyWBg8f0tFhlGVmz/PzzfiFmZ3eegxUdXBGrvdUF7QsOpT3iqzV1lTrffRc+Y
xPm2IjcgelMujbEA6uxZw75SgB9MiE5hPn+5ppc/l346bSAAMDMGWX0wIZQtOOWTPVkAjNXA6I/C
TIsb3brV3hu4XnoBHkmcT63PtsYXx0HUwUKsOCLJ8pO/DRqYsJgg8gmU8pjibKsGIg9FYB0rocPT
kFIlTK3gJg2CTwpYoatialj/so4MArkrncNKGmxolnYG7ex3+0bshU+ECpJTzHM6oWnkxa79g1e7
7rbVTX/wVIM5fIJ+iaNnbdue2kDUh/apE+dOZuM/r+i8Q/FYyv3+kim8dRcrcfn9pdEMRp4Nj2l4
oO646Zz4T2Uo6J7RPJzSMDefOalv/BTjPxMlj/ToEEgIWrd8JxpFOg7SUtTGf0Vcf7epbN5sNhZM
51F7Tpo2OGBHcCGeYgERcXSDAfPoXo2MmwsDiz20ARgW1/xoxdl7I416gVq6r2T17kWF8z40fg3a
QxTXCHloD6XT3pmBsq/ElBUAvFl/EMS1GiYpLH4/cGFgb7but/HApISeMJ5Ds6SXMI+HXdvN/Z3K
x+EeUcigcWlLzIJ4b6MLD7Xh2RTpOTeT4lN1JYE6RmB+yOpqAJDBdxMSXVZV8ZZTHbhQpYHrt9/I
2ipO2WCNe89K7H1l9Ji/AAbQOwiO5/FSBqrddR7L7JVwwTs7AyinvmzfBSh9wG9iPGgbz06Fw8fK
NWp6V/6XqvDfwJL3vZlpQnG7KYfOB+Nr0VTzj4jkdgBq+yzbxnpKgUlnY3fQjW/yfCPFyYVANHeH
BlvR1vI2OjK+5vljLd+HGxlghJ4ddzi3hERWbmkZ7sJP3BA3mpg+Et98oQOYKlAgm2M1JOfJbeNV
WQqi4CC8Nl3g1gsHBebFadKKk0lUe52DQcTGfxYj8v6onOgNO6e9BmSTwTAMq6UZFmRZDKmfIEv+
40RiEztmAxVrQCRDwXEVVWO57iNLnUkh+6sRZvTaL4t0VQyOPqlRjPdcGWftIGxOif/tGfHRnCr1
QcaARrjGUFs9G0CF9DjhGi2T15pr0cliKwSc0IvxX+RQagPuP/7D7cIVmrg/1MMo4b+qot2UGEsh
E1mcbBHLiIAAApTpoOPhKWkVi6fvedDzJtIiJVxSz090BSyKfAwR1f3rGFLzOmc8o6qkGeZHKoHU
RlvDGWPvV0XW9D5wo4ZToqs7EImN5TY9D1GynFqAI0zlPP7pcIhVoSO+I7+GVpPBe/JH2m7Q2E5F
KyFtq2AfaEPevTCK9vrxM4YwAUc3pfzGcgZ3M5pNvC4848fUcbLFy+8Bj+SmB+hvgLEJ+RbDKNyQ
q5sHKdVdL50RLvPB1n/y+qZ6J7rmXB9LA4MpQVjkKNmjv4uJz0Oh5SFpu4I0jQRs/lgq9vPfIvjq
MFkczTz/wWbqPo+Dw9oLYADYkGpj2va8mnUZ7A1ajRc+Twr22K1/kGX7pqa0viTa+ZCMMUvJuH/t
jLzaeY54yJzV2SArdQj8LDhPBler3kv+xJIE6AjBZiVN7qRBZuYUltrGsgHoveocdtjALZEcF8Lr
5B43krGvCvVZ4Oo/5XQwhVUcnKYEdx1K5wd454mjowk2sYTxmSYRTbTcdpwHYtMp2v3vrD4pupPh
Gse335cUDv3R1+ODueOiOyYl50oCmre1uiV+ENzKsbsIKDR8HnUTbVEgMEzgdFk3dSOWAJHE2jBx
G2ATB0+bSTK0tsOaefS9zczFkvFpjF7h5S//D35d48WvB5gKIpTiWCWnidX3yWGdsccjMSK5lvMu
FUTKhM29X9o2yjDD+dELO2tDKRlz6JSsi7j3n6I8hm82zCdnYDwu7eM8eTaTL9Z6QWp1q+aS6r+2
aZ76Cv/ZGLvjMWuTQ9YAlPN65O2ZYDckU6KwoXHAS+y9zmto1CtBbPM9CM19PHChqhvuWBKv3Hul
6HqJAtx/3nhI7dQ4BLxNl3zgrqPrE8rBOrFQag6PCSyVBeiKB/7Zn/ch9uZFtsrmyCGSqcdV17Tu
gejquTec4Z0VPNx0ucwzM7gWMLBesPQTVbID4oaNOLUA+l/Hny4Ziu+2zSAJYjsFdoI1P7eoZUuU
C5WBt2+e3uc4FfuZ4rwlx6fe9c2wVcFbVNuYSuMZaycS+5tFxUWk7OEQGml+QrjNTg8q0VydCRRP
exqU/N3gjOKYSwgHWuYrKt2rL6ex9/YIsrPrO5ZCbfndyLz8ry/KTWzlBRNbkl2jTodblPAHYDSC
GFXa0TmAhFYp6b6VZV6wmXtcE/OZZ7Bq3wYrP01jZqKFgRnDT0yAlwe67U1QOPzxpRXJP8xzI+71
R+xa/hd6Qf3W+MFb14PdqTqxyWuaAcrwJ9PcRNw6fsvD7FqrvloN/UhFQZi529T05Bo83047c8BN
eF6TMvL2Nv7gHSAisekrWx0lUDDVfneKWLnyxB6cLC0QlvdV2H3wQToURBGh7mLy1bmehLwHg/df
iIasbFB7dR91a9cnHoWeqk7a7dulG2Z6ZdTpfLJCEiLEKJZmb+Tn2FXeXrt/ZiSkI6MkpUZlnH15
eG9goVtAkEj/DmUZ3UaVH+oh+Ux9hx5YkCnLzo+A5+U8aoAcMen7QfrfaNlbtmjVDoh/Tdh875Qu
1A2XE8Cr844n68wAWqWXdnDdU6d+0sc2gxhntcQzgd+eyOM5rj8mbcE2aBDTWlO2m7mzqef01TbC
7XXP+qp7At7E4sos30YjgzKZBM1ayODNppDzTQvlH2eS0UqH+nXqnQ/Lde0LqtoNelDFkph2ekz1
7Lb7ajo2MeaR6jTZzIpRM8d7M/Wy10pn3SJMrPukM/pwGul9FIp8VmTMTxO7jG2hPOeQEeFegCEG
U6ylcRnD/rUCVk2XVyPeximYuM4200m4D+Nh5UA1EHOzDF033WTiUYlku3QD+OZy/uA7me2Nyehf
shgkHvbhuznw7vd4lh25hOlt7ILWITxzSttsXA2ygsQ3wAyeZuncill8+A8sdVtW5hGPlBM54ctI
XIMihnbjA/85NH3V3OYR1XluAvJshXVwVWh9pMAo8VzcsHFRs5LepNtWX1FKyrqPWLGEpLIuep7I
pGMZxg5EBZITKN4HgD2ayPCZirOdHoAveySIhwi8ASuidZba5t5r2PLEmoxA7QVvhG9JjJrmMXEc
rsgF/fEGDKBdpdRXStvSicrrNcBXXHu80976lMS89jWefjuB0NVXlxEJIsti/6ko3GrLBCNXo5vd
vdx17uR7PTIGbnoMdRW/ui2di/YbA5x5N7wGAbIDvVfUYpOG2XhNLFQfyoDWdWbSwEj29DIxFy5Q
09oz6TsuJhj12ixmyxF7q1LLFy8yup0Vt4IaauevHn7UmJ2tOCb/U4FNsFKs3b5HJUvHI/qWghbd
VOFIk7kLS83tA26Sj+lzzh0TdBUvgQWUKqirbW+EBEppMXp28Mjj+J7oBY3CnxCWzKGlVu/eNSOu
qbwFt4eRhDbk9F9ByxY9sx0IQDOroD0ZA9ojKKVFl7bVKVQpcphC7ElkAwrboH5tG9n1rk7dFp2V
S+fSOJtuhcAw0mbpDpa3jqcgusaqHhZlR6B1sJp/ppH9BTD1YtAL9+XcNPIzJoK5fA5SGuOClszI
NK9BalC4PZPZcA8EwsybZKq+z8iwBFiWJFba/7L+9giwu1Cnf2oaAvqu3SBNxu+/5C8liTjVIA+u
OBjWuIbEVxS40SXgPlDWqIDCKjaekNm+d4bpYFTJfJjgMO31qJ/dyE62ZWK5+4fTcx85yEzoqt5i
GgwNydVq/gytfu5HRI4Gv8t2TBvrEguwYQ1uMW6Y3h0sX31wIvXPabJDn6vuLRD7R2p2kSaVeech
74LsUGxCgpfeCdO/Aa3KhoSua6d++9IrxKww6s+eV8i9TjHF8RHdFK0qj78vUybtbWY0V2Te4qzt
0dgSGuMtViXyD4baf6kI/lYpvC8rz+1bxAlsVk/A8sRr1fJcCmvCeKEDdmwM8ic60POn1pYQq1nb
SQTNRUIX192gZJYG6uTIv1dvlTH9TayEcOPjRTueOrN/QlGoP8BebZy4d0+keDLKtS88JanGbEFB
phBK+pT7SmmqvzVC39FWPXwPctOfdaL9je5reMowGK5NG/2Hq578eMqmpw5YW0E3UIdxGjqK2EsU
QCslH8bDCrtYckga+6kQUCY19TbH3xeBIlgSTwBmuqfPsIQoRhaBGnRGscDCDBtMq7wpumXXqQ/x
MOJ1nlE+i9Q4YU6an3g+wRqMiRDOY7lNSJLf4I0ScynYBhETf+ZiXT2PjRWtuMOG7MPC75GOzKfG
TInDBtMSmSggrNEMx6h1Tv7klk+FOyE+UDU6s4XbCGWn26ZrwYGGwdWzXRYj86yQWdt0F9ZQOTJr
JHOYBaV3VDOkSCOqiT/3hFsNK/l0+26XZ71zCWdyzg73s0UUMtDgaj/IxmiPvg8pL2CbAXs2N06k
7TSxsZqwAfQFQeAr7eA5gN6e3XBdhEj5iHbtVqkHYNXKOZLq+L3vAW9NnbONFcWymvf6JrLxlrup
YdGUmaCCjexFE0EDzJAvHcwtsgVU6qBFL1UyIuoRwoEL2axoCE3wqZft45oOsYj+iGWnqJCUZpjt
7EQ+93gCT4jINZx2MsH97CZ7Gs7/EB8tXpFPuOrFRrVHBw8WeVBzfTJSvUso0KMoTMmDVZN+SdkA
FP0/WlPaexyWzmoO6aluB3Gv2qo8CfvRWC1IrbALz24srW8lfwILBQerG6MtDo1QLAOZq7X04+CS
jy6hIVGPlIqxHnCsuliFUeBd423HH30BJBpf7GFeDx2fENa/P3lc2LRCxeYxDPQMb3dmETGauLPG
q2XG7gGyX3Toq/aVxFZ9NVpeuP+dNAPd0TCpvOjUU+ME4pbxxqT/QB+HuR8PPZo91GVi8c1U73Av
js9M7cSIXISHloq2Y2HECrMkz12z6S5sX3jiZ+P80tn6aBYkiab8lTlK33lS/4hcXVhxYIulc20n
JUxWzyOpncmLDD1nR1HyQ6i35nsLDE4i3+Bcs/t1rYfhKRQwVPko781IP1a42t6kUVut+moAvCn6
f4l8LFv8o4tnbKE1cfdfspkhKvdgpuwuS/KwmFXla50/mqlSzeM4sqt+beRdBQAk4xjwsquYiCyb
lXdueGDTHz70pwaTCFN6cjbC9mrhYbo4UycveRIaG2TpafH7j4AACSuLYt6mjGn3bBhxNqopAtXT
4UbNkYW7qrrl/BIfyBDy9uMfM2sOrmF2EqVEeihr1pbh0GzrqMZsmQzRCcfKlyeC7oT5JXzqu88J
7NedfkJGuwd7j/vCuOe6L7Hg2O26gVjywIZ8hb59MHqu+g9SfUnWaJ3JxEbkKvcI5+FpHmiVsou+
weKPwzavq2PW5C9cjZKbbfX9DnQp1z5BDj6mQ3yHKEGayQqe2YbpjY/Yhrk7b86kD+qDRcpEzPit
ACazujc4FkpfTJu8MMsVXy+sWIvC0w19PNPeGGGelFNH3SmDIYduXi8DfIsDnXZMs+spFJ+14QWb
dixeGSm/cWqU29wAcWECD1Go+gtJLxk1jzutI74YLtbbwHK2ynfLa91SA2GgfawKJ/tweq1uMVGD
ldSUEocsOYjbOodOWeY5TER5L2pFN3spNmY5/ihhqmOAPlbLOX6yc1Xv4Iyd/NT7lxH3fjMpMrEZ
atZsw0mQWi50Li3Oj4/igms/84lRY04rPSAmTDhO12LGmqcNeQS275WLgESi5iza3j4kDit/WBYY
ShJWbjG4oNEmtwNblJbLSq7zAp+/iV2uSsIXH9wnECymdrDG4kD486tpkKbcQWe3wCXg6vXBqRYh
XYs0yAEMYDb0edstqy4eDjVls6rs5WI2x+ZEqThp1Yf3LPBHZ8+CbWMrmoKUxndjGMn8ZNeTvQf2
D8dyyLt1M1vk52edvaRhvxJcQ2wutx9wPg+46s9uU+fHoGIHbHmtWE9d1WBVdfc6DkBwVLX9TPH6
k+t7pPVJMC35blSLwqCFiYKMixGAluti4Hm0x1QrbFPFfqJXAV8W/9/WAfYzKORiNmjAHlLyRWVC
r2prjax3RmaXiHTh/tfGaHv53lXMeSongzeGw0E8XqbOtwjci245l4Y6/d4qnYSsUNt4EyRxpo+p
aM6uVexK8Dd2QilRFDrm3lTUVrPwSNnMedss76DK0vgHQ9RdEP6l3CxvIooPWbq0nkRJBQ6PY22U
9pFdC6MV/zOodB0c7Sz9yq06PErXeE8f3M5BsBcwtG3twF/5fJrRwRtr+NtLBHywtwQTsh+nhVFa
NdVFaxMAdlqhxwfFqVRWvK1d8/n3X9W33m6yjIRLMpOyAUCau6GqF6Cm5hVdQC8+YPttUmHgTp0Y
y7RLfiiT7mVYTiC9qDzdmPA4UE3J/AnhwA4wm1WFPH3le45iOQt/EfnFE1GGheVLYuuVg4qGW5bD
mc/eGN7sMWuPbsIFlLkB9YZzDpSBvOJ1Pw1GOx/yLvQgfqEjTgkXgjhqvlRPPVsR47/SRrltdA1l
OYqOY8TQT7wcqE+hzyH79yWs7zUSWrKS4/xmdJz1kVuru9F2+zrteO6GzDqO6dHpEcO08MKETfOD
ZN6nOb2+pReRkCxo9WNxMnck8bH/cEjXqbcQ5mSu0eS8IhYfIYYWgv1fRRtxqfIoUJ0HSWaGB30y
2+eOysNl0lP72touR6Uwr8UQMKtHwBn9xhRnQ7h/qZeTy1ri6Ah9vI2IDPhlBgf0kGMswxRMcevE
3Z5REAWkdl9Z/D7jlmY6j5rX1rrrCXxfzy1rFemRlUPahZvYl8k21WW9TEGsmVzwON+G9BDBV+Gb
8j7aqAnNQF1J0UMcjD1Syk4Q0sUewBCDjfMX7rWDjKebo2kR/q8jDDsS/YlSCvOu2tAuFrmgtoOF
BG0JQApW1JbyKatphqSjs6B1sGdqdkqcHY8zkDXi2WsccGoJ9h6dVY+xDGRhWyluyoFrbOKWsSsQ
fKOE77EkGOE7wkUk9UL7xLHP/WadOQ3Wo+mk6HS7OnU2rQfMTMtgluGRu/e4yBtmIHy/JSKnXx7T
jlohmyDf2h6EQ50RG/uuds9tZlJInQblIYrtV/KezqoIaUprInQdFwXI0cx7FUFbLHL1HoFnpWZ0
qcrbS7tPN9ILEQG5tY6cDWqgP5O4R7Yc3YdYneiLy1thH4xzvxgdGrGnkrizMbYw6gzqvqiBha8S
RuW2JAPgc5bMmal2XLutTWixutOdXWzdESoSvHdol0mGcjcTgo3b1Ni0c54uHPDMYCnZbVCQQVbz
zCFt4lkA/qQjTLOqdV7HOGLZleC8cOd5DwowW9GP+URdLLtvOX5TkwJdQqrtzDl8imnTZRpYxilt
AsUMY0wWJbSKZKZHgrRN6vd3sJpbn0ne1508OwS5ISBZzzMVBJH5QsYhQU1LHoVrdnVkmXEiejPv
qa5tVpi+ik3G+nUK0UToYFmlhD7oCKFByxyPyWDDHTEz4vZL4+CasbkLDHGpwix6C2jSpMjc62V1
KpP5T5rm1lX6aGDsGw6OM4IcMB/YOfPXmQmIyCAddc4Tf+/58osx3d8DZrBXhoS4ZQT+fy7Qr6Of
ViyMqvjuWvW2cw+RHDeCcjyWA6azDnkQrYq2xKqjsZ0VTfta8R/GJEgPgf0pJ5dKLowcxyT/zFn4
UFWPxdDNoq1NHeouKKd208CrjWJ45HSjr8Iq0RvuvX+7rhqO7AohSLsxCCGIdd1kYifN+Sm3HLwD
n6SDjOq/KVXdl77hHe7joQUzB4l69q2DsHqMcb1LMV/MtgzIP3XJIRHuQ2oZx0Km1jnpU+q5OK2m
qYi3c6x/xjH5zjNKpoqRLzK0ZXBIhXnziYZdIGbRCFAh1BVVnZ1SZz6RxQ53TAvxni23hbu2jrcD
fzOq4dg6w11DnK+VXhVgXY593zyJqqqPE4bHR9jLXiqL5jx+bqDdE23cEM0dIWl28r+GjMqDiZFi
y1Uq3M0ZAs+YR+W1/x5EEu8rwTp8Ks/+wwKeccl+wAhMsHpM4F1tj5sx9sQ6wMtBzB2yOOO23gZV
9V7r9jtOVHyRnv2BdEErMXT77chxixWsGi5qgLNoRZ/0R06r3tX5tTBpDS9768jis9xkIy6TpM8g
nGYU2jiPe99UjK8wzSO4f0W4i2OxnwwXwFY1mFvTnZ45Iqpb8R4Z9DaJ8TUcyookiFds2lb0i+Dx
d2g01PV5tMQuH4g+Gk7wxxu2mT2bp84csD4PVb8cpZBnVXjWtsmZtiSZkIuDUxcOyGp8zA925KeX
pgmNtej84QY3EueNzxpk6tgDxi0PApcVhWTxTlwIgtjPrKh7HGNnXz28mYiO9X4e/G8RQ8lWDvhT
cjTpUZDA3/UivqgvpM8efgq7fll0cJb7nJILa8xWcUH7o12uYuxGMb7andnWD556A21EZM8UMHtH
HwCUTOrpyAD/0o3QgSOYsan71vNT2pVF/td6PGWKNLiiiCwgU3qHzPGGzQxQb0Gdbn/OdcX1nTo/
PPfsn8at42a0fqXtR+mY8cFPMHWojtVcHsNhSyxlbDsuwyIuL/E49qeYJRsZga1uK4kRQ85H6Yx3
hwThOZwXFqfXQYs/BeFcEMnzcwjzHdlf8c2RXmHt9eDsehAot5bSY6wajKfQp4+2NV3TYJJbOXOJ
IWs8Aqdf5S7Xoykb/vm5A/pB+w0s9ng9+tjAMILylwkBK7rGoLZ+ZvAbVZIifECjcCXxkhkBYbI7
MPnuR1/jeNEEuhMXmENl59GqZnzbgxtHV476L+oh4EOYmQE6vXhmXmJ3O9CNDCpPrBlUxI4kztE0
q3+en0T4nWrGmRpEm2f2e192L/j2ADp7+fV/pJ3XctxKlq5fZYeuD2aQ8JiY3RflLYtWonSDkKHg
vcfTnw9J9S6JremePieCkZEGhWIVCsjMtX5Ttbi1FtOHQGF+QxPxmMTmflBcExhLSiyvHu1jUDV7
fBmaExIc4BOGTZfzxXUFuwGLSWwNJA7wludnTI7g8dQEqD43P0GOlkj12Iff2ReQXfdjLBUEUGpz
2urzdSL2WGzGVdV6BVua4JOJh8QNTIOl6lv+fjnERAKawNobVkE+UNFxCULldkQKmDT8ym2qYTnh
ZIAePlezhRCBADWKcyKJHgyrdnaujWJOYOnJRe1Q99JQgmqKgbccY6JNBDVt0TRHU4yg1/oSqakJ
F/mprQhP9cSTEYpuEZaCKMB+P3ENlNKSemt2cQs4b5aM0Xz/rg28b4FR2dyEJQpuTRYzheazVrrF
GiHEnBVF2W5Zuq67xrngwS6RBYrNKd5EGkG9EcFOzK9BEEblvSjzWQrWfbarpD1r+B8tXK2+TyOA
eDkBr2WaQIqMAze/6bErcwpgxuX8bIiqbTxm4V41NXfvTEq2a/whuIgcYV7YuegQ8KtDiBm7vRq9
ViaWh0zXIQdpMIEiE2fIKiJvgEBszzJZ7fmgUCCCyERswWmx8/W6R9TsrF1LmCMjS7Qh4s/8nEY8
7y38VSftexTDroRP6CR9tFesoNt1UfIFTT/LwtwO5CPoOayALQ1vwdCP12b+7MRqsUffoDz7eDvC
5A+Aw5FbFDnpV8j6G/xXTk2ZvozCLy5VZG7LPokeM3unxKc0TM0b9uqYEADE3iFxMTNzw35DFhnh
akSrkNlmuzmEW4c7bBma9U2qCvXYIxOWBJBOcCBDyLDWiehFXrks4cAsEZYVOtQxJLpQKwNQtQRu
OLFWK91TN+BuqbjZPvMjaxHF453b3togHpd62eAV5xSb2NfsPQiamHTC14l0KulPWM2K32QYYCn9
Bmk7oq+j2LSqGmBbr+KHMw47cwDzOgL5XJEi4japqoNX9N9hKZS3qQ5boBLVCZmh7AntJ8LO/ZOf
Ybo05IgIGBZGGtisg7gZgofejclYE+Mjc6s/AsDGf9Mhuo944FFRfKTz0FEeq9jdt5GyT7upWNUY
LBy8pu02WJip88ozN4Nw1ePhLiAwnIzQ0ddBIbbs3wtyzshnchQajSPmNCYi3gP74xXGsuYm0JCE
99PsAp6pXIUxKqg+KjSQ2VehHkLBrfBNgf1pwJgQBYhtkvw2sPy8ReM19tC5ybX2GOj6ozoRwbEm
zIVY6niL2MJ0y+cdUWgmFAJJyrhJFIW9nJseKyO/Cz30tHBSwkNl6hBz8LoD7PvwXkU4BzzEsKw0
PMlwfxyJAyASUFm9g0FHViAEN22Qbx3YRmvKug8EiLq+ejLRq2G9GNy7VWbsfCEIdwli1fCssLcl
FI9923TDZQOkqBL0YIZF3xc3pwyZQ7ULznA3oKeyPgrNcZ+V9p3DBF2M4XutQA8jVvORNR2CSoZp
jutkZMXGtyfWhdDGvftVB0+4LOzG2iFeuvL7SZxEqXzJ+f4KrZ1uHMMIl041widKyifPi4kzKN20
btlC36SklVjhMP0ElY12tA4eDsOWcDOSBdtUAZ4TIzZxPBIHHYp8wI/fwuUosFImgSk56XZJ7MJH
inaESQVE12x2sRm/BMaq1VX1XAepuSTFzCX2k2I/Ds1TzoPWH7+wr18qLHz5dmL3wES2w8BQv0U3
ej9v1JdBqPS35xazQ1AQMH2tsIExqpwLq7a+oswFvh4I+ZgfSBy9r/N+OGuO+pAK8zb04N+1XaIe
A2+XNKN2kLbKSv+s2TiHa7Eysnkn/kU6PLntPOO9E/beoY0fmtQUe6/Lv7Ru0R7bIniOE60+pdoc
dJt2FZrg4HdGlFpM9lXjWHww6xwSN2AoG5nZKWBbXmrIOpbqjVKIftUBp1xxsLupHOUxBUG7QADa
v7dh1qxnXvCKWZU1Ewr/wkC3FazI7IQZjxtCTg464micuJO6TPoiXrsK3pl2TYwTPyCexqnVA7YP
h0PbG8E2yIPnvrK/GY2X7RFOQJHcmJmtFTKIyTh9CxU3P7Y6jAC/1rU1OxXk1AK/Pbh5bgF0hWEb
QNtEiV5bpsVA9DQQ97gzmpegMbHlaVAQMHlq96YxsQVthx2uzKtsMO2L7bQPUW/tuhDbhK6dhjXp
hnvTaW34dQOX2WFBhNKsvZuAGS1Ip2D71Tgfi8YB/GuWZBtHMEVR9GUUZnXyUyU8CMvdWexblmT+
4qPqFV+DbETUqs6/REWDDiCrdFwiWmWJ8j+iIB1mdDiI6qyKfIy40fXTiCCcHNz4AJnlz5GBx2DQ
muPr/kVJ1Gw7qMlj3hcP/B47QtjMQ0a9aovJ++Q0GnaMrA+H2v6YKcO3ykGt202RRCAMbZDqa5/q
KpiVABKQUq4Tftx1JqIHLKR9vhjPIKvskiMYFAHkQzyEqGORqwdlHUOJXnWK8zkUxJhNRQ+WMGby
Mw+HF78X+04lPqgDtkcFtEdQViWNhSiTr1jPhA7QwSv8bh8nw0PvYYBgh9wGLLu7Y5soQEpahLK4
CASJUnOYpVxwadO1u84xnIWKeiuW9A00Gbzbj1bGk3tEvwJwpr9v1XRbV8OqDnrlUTeDo2Jb8anX
0CZBaWMN4YngfqyXUDFB3ZDwQcogNzDJax3zIAu3ZsthgvUGCDEAZJe2iJPxxMomOKQY3RHnc6sl
s9HFrwz1TnEQkYoa7GKZlwghDQ8WMiqLFpTxelKcZ1AIH/Liy6iyVlczfkHIlbDxwPoVQZMyWDcj
wOpB1d6bI8JjdqJeChsNXO7bAXaZOw3GsUQlcoUHVcKSEqIaydiFmlvGzi7GHo+hCgNXmOWrNjHO
AT/eRYqc0bbCE3ERhwADiMaRL+nKM3sJUL5efIfMJBniurshpusu3N4BitRnHDSp1YNhVx/hNjyi
6Q47Qo+xEhW4zddFfRgmhMR9D3IS2i94OpWNSgCPp0GdumSt3WBvGW2wLnOj3qAQA6ejNM11OXvZ
4kfIT2AAUw8khqVBOt51cxGFBIzj6qtV1PElJjqwQGTCWeoRgMIuHo41aydEOpEa1bsOweC0f58X
T6arODxzxpj4bJ5t2UbUkBLwiChTdeXaVoKLBYoLleOck4RdFXZGY1Q6Wwia9q6KEdrGeh5kbTsv
HbzqWPXpLfq3rBTNjvV0WxirRu+7raP53spzEDKJKmc7GiiNdmDRl95Qpbe2t0N4CFyL7kQLzRa3
SCUVN5mogfYApd7FxiXH6QFfO/GCpEW/jQjCW5U7kutpY3J5LgARKHCpjVZH7iKIEtwjaOE/sZza
BwjVeK0WfuxXia9+NlBnubNhRmvz5smoo7USZA8ZMLxdD3D4BHd1Q3hruGtUsJSJzrUqg3obm717
n+t89drIpAc5IVq1OURlt8kDRBjUfBmqwbgS2DmdywpMdh1hbJpz5YXml+tMG6cFCmvVwe6tR5uU
2sqFYrNxS7FWUVp2mdLbdjiYvfZdq6PqQH5wATCiZnk13VU6IpUuWqyk5rFUTQz2OQ40Diy1WGRg
18UDaFLOgqfvziSuoBUJTHW3fh9Z44vwHUxDEpB1/TSB7HYJN5S19S1w/OpchsH7GJeWpW97CFXo
kAIwRq/RpBmV3eh0zyXolqWhlzMQ1Hz2sOJ+GPHE6mAKQqgIarZ6IaydDRaKFVyZFDKAl4MF69jf
G7NeJ/m3wmlZ3ft5f2ISvyNjo2zd3CLt6VrYCZI5uLRh/D7v5wgL6e2NZcAQG0r28r5LgEmvFeAZ
Vp5uSziMd8PGqer+khGf1IF7hBrc3aozu6Uu7GDfoSL0sc7Hm5m46TgVWIi4GFeBarFBaj9bffbd
wjrzLoOUY6lEcuzIvUP/edyh22oftQLnnp7IecpahQTUzsQxmgCA0t6JOH7Pht9dgCIgh5rZLlsr
xP41rIiPwmSJ6nregdDZramJe8Uzg7OSj1/bKMJ72nbvcQCc1ljGvretngi/p66shg2PPshHJzIh
wseWnj07ow+hp47ryAubraGiGNt6WHeAAD/2qQKk04hQftOfmsyGTF2APYaWEq2CJiCi1OeHQYtZ
EjjaJuWB0rT91otQbCXVbW/1qn72kPcuPSA/liPSZd67n3WPfaJgObl0S5SkfFXdM+2vAy00z6S9
12iUTNt69F+CZuq2ZTd+IoE6HRh+74s83wbAY1QN/kxTArrg9UzMFnJReAKfAgxmFplrwQbRhzMr
vVmAIMRkE41tdJ8MdMtdJOgRhGDzaKJSrInkA08t6KRRs4AiBKBzWhmjkZzzuLcWI5GkvsnrL1zX
lVV68zTSRIRBRqJIK6hv3rGEGLz20hH8h6FYG/TcSO97/MgHAtIrPZ7NIgIXaKQzIjrTNCP+ZVFw
5qb4BF6Y322ARL3oSuBhbN7xVw+VbTP0TyZr6WOIPXPY4uuXh8MnwNvPfdQkxwJaYYLB896IVG0d
4ebaNJp5MYwCUwNVPLd5+SIUV92yD8cnGcFzUjd86Vh8dXOWa7zhusF4XNbebE6nIFOAxSfDI5wI
6MQHZt5ZX0zbGlqV7NpWux8HnHcjgZmvKJNoF0Dn2JeO/SHqy+FS6F9UxyqO5mTwWKgQujXBr9VV
BQWwbPsDi2Yip7E6rdCW1tZEbZV1KJqCmCX8MEOrS+LskNqTqCO7okbbqQ/bbRU26aoZEyar7gHA
eXUYEf9nQ2uSlLAqEAcuRhahraM2lpo9IJy2XQ5NuakJst9npKeWKkZjqRlAfJiTVl6H7Njo24fK
Hba+cE6Em9K+c5hHwmhZgJnClk9Z5B5O1gX6KxtFAMaewzfgUjLsSJAj7VsHV0VA7U13N1jupYJN
BrA/36hNGhDatsSlR1Mb3siqFsVsNmx/AhhAMAEdo3JCnMUIrf6WCaT+TlD4m6UH6AexO1z4lqcv
4p5ggRX4h7YA/IVtGuuA1oIw4Wn4FEzuNzEZlzHEgox1C6xgp2aLhrH8ejRr4H65v00G76Bwv6A5
tQIHY63ioXHWObhvK2nsC9hlvNcsAgOpVd8WQz8cnBzTKxu7QUxLYBfASUaa+gIpBAC/ShzH0M2d
2uXqAUNG5SJIdBLNOEUCEXAm1I8q4lQGzh5LzUTmrKr65IB7ASbFKQyEIa2xdWTN6ZkteoXeiIRt
X+zY+IG0gzV4BGTkrDNS0wgqt9WzdawcdOQmZJq2cdGcCZZHazR4BlyaDGffYZ+dcaOOlY6sSj/w
5kWwj5CrIFiVmYChLMsAN39CHd4+mQF+qLWmfEOBWdwqSr0lefweaG12x9bCYasNzjPUcS8N/Nl8
1gz2SZZvPe439iWIKMEBO8giyhOWS7Jqg0QBDEpxHZZ916askZ/IDoNnj2ucxj+NOmlyQMqcMGcP
+0sV/aAUskeIDOxkogAr2/JQWZN9CnLwcPm9rGq2mhsWBxeY5x7w7yPkXAy3/vp/QiDJy2qEjtfA
IcgH5Whowt/6CM8d+nHKkKh1soM1md9yMYcr68BcuKaPb6QGEV4WMKrQFbq2o9pqDgZp5X0PX0Et
IfaZlYr6WB1AhpAn7Sctqp/FfGo0lND7Ih2UHQoBZmnelnRRua6MoM13rGR2aOYCHspR7VuaU4ZA
tUU2a1p68xcmv1j51cmaLF4PguvCJXity255/PXQOoqs3cDcnWOome4gy2ZgTs00na2W+dbBDDYP
8lvtW1sXBYYzfO3EOyEYLTK9vB3Bt4Tol7/5+uXFlH2vl+g6fB259snatZDX5dp8cxxe3lxzIsce
MLEW9kqKEBsX+HoYcxdHyHYLdwvP2PmfTlJwlkSTiZChg8rmdu68Ftefjuzz2xbJgOuw/GauTVl7
85I3zZ8++PV1opuFjPEhww0xHh4jQ3emtfwFNLZGLqdTJ4OgqxqWh8YckrW8XIGjZ4frhb42Zd/1
il6bikIudXG94HLk7etcx10hhREtwlmamc14oSKO1bA2mYsKdSV+z6lSk5KeO1zfbH5UjdR0kCP3
H1n25NqQH8yw4BUIr/HjnKuy8JCD/rmdhtVD0jbp5vX6XL+un27z1+rrtwv6Yc16bW0jV8DyuO78
GeFPgScYd+T8Pr9r/q5PvkIOyJddm7Kv/OvMao+sl6r037vYPb3eqfKelEU7Pwhkjf0NN6Bsyxv5
d8f8ri9CSoyf7nyXy+LtO8hOedrXd5jRhiHS+iBTqxEGCh/7ek3lTSwv7Ju+a1PW3rzsd33/46mu
p3/zssC1WX0YPnuD+RkZqghr/KjO7W7+wchn5k8j8H/ABcqhkRTrj+Nl+/Uk8kx/vXxEKA/uzV+d
sqZ1Jatc0IHy5GUbtPgxrqXr639+Hf7Lf8lRux39PKv/9t+0v+YAOkKsud40//aYp/z99/yav475
9RV/O4dfiVLl35t/etT2Jb/5nL7Ubw/65cy8+4//bvW5+fxLAwxA2Ix37Us13r/wwRr5X/A55iP/
t4N/vMizPI7Fy5/vPn9Lw2wFl7oKvzbvfgztv/35TtNtC3vb//z5HX4Mzx/hz3c3edUE/Uvd/PH4
UrGOzKvwpf7NGV4+182f7xSh4t87Hz7Xdes/DN0lQ2UIEJemLt79ATisCf58Zzv/MSs9Clu1TENz
Lcd590edk/r7853p/ofrOpbuCJOIuCVs7d3f/7lfLuP1sv6RtQQv4GzXfJ7ZPvgne2HL0Q3iybqr
6vB43PlsfxRfP9+HLJT+fCf+TxmXKbBd333Gu1o7B0hUic7SEPNV9Qcw02A3YSKMibu0hzJDC2gw
V6xIgy8DKDGmDeM58OflvKeSONagUA0emYkCTuaYmCFJM9c94x+wdce2X/70Pf/4KL/+6/qv/zvQ
FVt1dGFajmrB9bRm6+Sf/vc2V+rCBKbwvmkxf2HbkJA2KCNn2yibFLuLm6LuUBiBwKwj8Y8thAK5
/WYMcUGL2+iLmLqCBXtXY/CpTR9aMVW4GLCsUBPyw26TvuA9Xl6A3Gfvi+GD7C3h6JwVpyJBNr+G
7MKEelqytEqCxKGvFA9iJFpNxDf/hq3XOiIo8SkLZySNZnUoyxXNqQHBvSbXaj1PqbJvDJF/870H
HT4/QMXgJbLQncmQCIHMirhkZU7flVy/06GtIIbnKgsXhPO5eM4agfogBiPDQlbHWVonmTtrJfuo
1ZO/u/Zrw0VVHGc/M7Ev5GdmL5ui+mpWq8jPvK9NV5ZL0yqciwoq/lDleKFhAeO+F/EEFsBH2jgF
AoP2bH5iR6IAV5yrVqd8ROEgQs8ZSUTTMXOgAYn50Ni9EZ/LXo1WgzlWmD6K4ChmIKNCaCUB2z6/
hXeU6CFvhq7Jpix8YM3rkkDj4s2AEIDz+gqSbys859LrKiFdtfc/TirwpJy0wL4jcv7s7ZwuQNNu
CO98Ayw7jnsdWlNzVRZqZ/+o9QC5N1Hjfp2SEIw88o8D7hXLHOnQm9eu0slQMsu1nMgtuJXU7VOI
FgacUUPpzI2JAeKyBkRNHg6tK9sYV2pjW0/C7xK0R0FIz63Czdu7LCr2r60c9XE8lhCrZKyFMHuL
29SlSdtowxoNDIaKr0lp9/Ei9bTgFBv4XERND3ExD50b26ydG1mb3JSst1qR8NZ1+6eB1+PSYpMo
GVDb+QXyCNnfWORd4If0K8MFEfj6WtKXbWm4SyI1Yoe8OrxyzVTQ05rKo2wWInrRu6i+ka2yfoY8
MDazRrRu4BHnRvAmR62PgFC2ORFyG2m4jT0O3zq1GE4hLjqvhaL2OXzrOVNueIdrkQYB+Iq5z+Q6
gSglfHXwwyGPN6Vt9jdDFeW3EeoMk+tDSP57KwJ0FqRWehgtbdD2RMlhKhLKXLRwgbFSjX8UesTe
AcEBdtvzANuz1+nxl9nxl2eR+fZRZCJIhny6qqugfByL5/XPj6KOTFPillBTAQQYxxDZlaNnI2w0
58AeYw+5KSeON6CR9lmWaDsgow65QhZzQeZ+lS1Z4Mk3rUl2osRUmWhhBn1cbgeiTQttEMYFRNq9
C8ttqxtlAoByNk/rzVhs/vmTVX8zKdgOiTd3Rkybmg5c6O2nKd2wg3+dF+/1esKvapiwR/HKZwQm
kjNmLs7M3tVXkd2o9+jc5ugYDYgc9TBOBMYnjwgFjJsA5sDanVOGTYOpZpQOzY0bRdlB01skMdLm
pmNfCZKoQtZeyzDE1RWEHkWgPfp9gIU9gCNyGC1Nc9BIEAFdkKOF4aj/4vIJm6n252mQT2ybNlQr
S+WzC8OaLe9/mkqEX4aq1rgu9Inb3vbQN7SG5yDGo0i2KjVTWV0TO5TNa5+sXQeiBmU8XC84gZaD
eBzCGZuazMi+uQCBgvJ6FAXrlCTHa58cwOpsXGtVyWMZKSjskjuRXbqpqrZ9zypXHs2XP5z4YQX4
VBUkmIqZudTp4uh0PpKucxGjGJwSqi7iyroPfe9TXRTBSbagzw7orTQvsjULw963Y+Bgv2ndxfPW
uvBqktJz0cb6jxpfoQM8SH+aTIASE/j7G5zAfy4idOt5Qi1BxDk7W1V0e1W6wPhtpUFI3fb0Gz0B
UY9jwckQfXAB36rckFztSaQgmAc8qXGbBytP2j2C3qjrRS5EKbpkMUvEVeEEf1lAFUZQfNvmoElB
3czla12wAji+dsiqhgJ6iXQPKAJbOaSlVYMygCyLBEJ9MQKtvshaUVrnzOCp05RVfcnMhBTM3Bdr
pXKQR1TzgByFMvDaj00oH8YGtbZUZghYOESIN80YVll44xAQZ/17X4oY1WqsASIhJPESTm15yrmt
H4hNWht8hXF7DGz73g6PNqn1OwSQ77VI6McsBuK0DBFeX4x1LPZyNG7b+A49EWWB8qa5VZME9e65
z7a7gAB0SfqhSv07jI8KO7jo85ddYILVBIhsyNa13/UUlW/axMpxPuw6UJMLW2s9oq5mg4psk90o
DkLjX5kc9kLtUnRqDPIPIKcDXAgpojoPTlVuaqBIEG75548hy/2Hm5KFnSY0Q1Ut2/qHh2qDZk7h
EA140sbuu4yRXPfH15BJmbYvRYhFLrNd86Q2SXAED2bB6qBZ+HZ9qgsMW2VzwJt41WoaqqtCjNig
iI9tZ01P+jjuhe2PnxRn4Ob0BtwT8Bgvv9Sqj/W7EVfHrBrxBM0QWmCTC3ROdlZzFlrWZIE7HUaC
AChvG4VZzGiN+hiBu1tFDfp4OgSKKiRG67X6vtQsrAYgRPvnCs0D6J0taqG4a9eLDKWAfVE0e5P5
HzqR5T9WuDPvEIzIzwaEhmFSvZNQc2DyiArvFLg7+NfPl9LENZT4CHC+Bu73ULjhTYig7U04ZNFr
TVSO+y+mC2HMC+2fNhE8PV3HQRJFdQFssWV6s4kQPlwaIQzxBHCC5YjvGfshsWswGF34jP82cUSF
pYTTexoZhyZatH3LIysH4/VarQuNLL6AtncMwNyuQCkVIOsN5MZkZ5MkLtxmisSdvvs1mXgrQEsJ
pWuCul7WPYzG5N0OzECG3j1PWRHPWMyBVXoSX1S9uBPjoHMzGPXFnte6Iu3QEElQ7VMD95MS4TtD
eGGPkGl2iwx0etvkgwdpr4hJuQwGyxLy4WPhYGOTTLvQRAZTHhsXJTQrGLGbzDZA3JuZcchcwlVz
SxaVvNDXNmBDAxiBjoddSVa/T1LnpF6g5bY3ssA4YNqXeXSv/9V1HQTpZ62xS70VjrhDq0nYVX4D
kOdHUSZaTrYlsvnP3X4hV68/LWRD71BX9qWIRaNdAqjk6xRHkyEvzH08h9FfY+kzdV02x5HndWTb
O9tCMaMkOR4OYwxuE6dCB9fme6sakmWOQ9ohzFBGacoOw8NO0c+yGQvjjJyJe1v3KIrm1ngZbb0+
Ko2h3tflmMHXsG/zMhb3YxQhPG+i+HEBqitARKTBbdStSws7r2puyJ4qDPXN2PXYENtMR6WODg+c
gixbWurA3KFqgsuoYZMDqSEz8RhJvtizNn9iBuIIU+fimErmAakwh1vLQnUqh11Woa57+OcPLp0I
wa/3g8W+XROWUB3DNRzzzf3gVT36UOWkPVXBKMBX1eQZXL08IBXqP4xpHZ/cdPgsW7Lwa+7zVNM/
TJPSLSuwLUdZTFZkzK6SKDy+Vq9DsmZgOHCEwZwdyed2aah/raP6MS105cnrPHPjsh0mg4iRcKuN
AvburKj/Wh0F+zdX52E4D8AGMf/F9vwfF5EIABrYeNuC+IVpyS/ppyUVe+eUuWNQn1Dsm/j8oJ5M
PUVpZ8BK8igQ/T8qLipNt2xEkSBIPOxLMpEdB0eLjrHLJNfwA74g0Rasdb2OHlNtI7xbe1SfcxSC
H1Snjx5QP8NscWibg2y2jo5PIb+LhWzKQgl9BLtbpz4ilx49KJHasfRu/sVkJTj47VW3YaaDMRWW
5lia6c6/ip8+sFGzFM9g1T8qOboMPI7HQznE8A9lVRYwqseDrJGn4Pmt5eWPtuxU5+a/31e4FkBl
+LvoJRhoeHRRcfCcElpxm5JFRf7hdeDaBnSWrXJ2wkstStKzHJA1qA+cQVYNxTh4Uafuf+qTA/KM
MaIEO9dob2XX29eq4PjXbJnURQ8WagUIKVm2AnAasOM9wkzGSRb9X7VrX9KmT4rf48f+6yDYV+MU
jPWPl7pIcCBBjRLgr/2yKV/qOeqnQQcjO2ScLdZztB29ur7xxvBH4WZGhXRNYKxdLcDIbR6QfbIm
DwYVBnPS9TF1tj0AJBGPDzc1z6Y2GufScoyzh0zEwSksmGy0ZJcs5BHy2FzguhXwcFpdR68He4Vl
r0I7xL1YqXEeN0ruEGGgLKNZYXGyfdS2VrKKDKO+toDOOJjxnhClhpuH594txOVyRbJdPCGcNCDe
WGlb0eE/CRrBEZs+5faLMnzXmAo+RJVqkGxAKnbn4PO5qbTWXQxD7G6VSVF3nmnV94jfQvx2VO9c
kcJHj6qxEbLR4IjMhay96ct8x9pYiv7xTb88NunScatlU1u3BxY06qpBgApojslWkELWZDE4gXkI
Zhn2f78P86Bp5yfi2IkwOzojWCPM08dn1Ma7ZZBG+rH1tXOkhNGNoXAp4grVcyc38ntIhvoZkOAO
5C865YnG5iyIkUUdfKBoJHWGAKVEzc9DsInsxLEPrFey7zqA7QVI+rLGyqlXjYVqdOgMTGDGt7IN
srpbe8YXs5pxlLphDEB5Kx+nubkajF6K39H8vIgTZhQ0bOj1AxLq/ED3sZPl68BMnfeZ625dHTNb
wxvHR7NFdN1Xnff8u/qNpTUv8qAwNh3YCA6iSIEJZwm+NhZqhrsdeA6vyjDSn0okr9caWuY64adb
z+STDUZxh51e57z2IZ4YsqcD2Fl54s6No8c6TNP7AUOpSwbDU7b0WYymh6i5E0rAWtZp6101FIeA
VeCpnTIU24EQ4IBT5MgFzoVsIlSwbm2lPMh+2WWGzH+THyS3ftHBjM471BFrlE9q3CqeuhE0cwwQ
clnKZjgzqVvCtgBJhlUJtn4hCubAsnIoAjKHS1kllUyevx4eCpQVF27Z15sEAvIpmVw031IIaIQ4
G1I2Am/xjEVzi0wUGe3VgLjJ2TSz4lQibItjAQozFX7mZw8uDRKFwUK2ZGGgX3kWuHlgd1h4uRx1
bcD7rGF5hRz+61SyC0xTtxx9swSgADlaywzrnollWidhWNxEJcZRhT/UByUBkLdBXNS4FB1kMgdB
uUIxIWAjhmEcNUjPixr4U2+m34RjHaLK0He+0sUw5/OsOclqoWBespTVAGJiDuaOA3oPoMPCNypW
zMiBeprVru0QWoe8Zcysh1jLMqqCLLHxEjs4BVMcIi1FDcXz8KQ03AOLa1sOF4l3MYMSjJwcvb7k
tV2p6qnys+ggV6X5HFitIAovptSCrjY3X1eqmYdpIoYuMhrr1HB8a9hI+N242tEsOxuJDWfSjrUd
OCWSh/TKIc/oYKbjy7KSw9eB19dc29fh11PINo40SE/4/kGeK9fZx7c8gfUQjmpbF95LjCMBwgO3
eNt8R6hiODtCA3BpMisco3BMll2Nzb2r4imODE74pJa+eeBnZCEaQdMNR+vcZe6nriFvIoYoQRoB
ljjT8AcDv82zP+EXU7bjURHGh1gXiA9UTeUi8VRZJxB41qmAELoFL/xVdpUT4nA3vaPjU9Ag7Del
n4ktQJwmKbKCxwaZVsX+QhbT7IFxbeqJy3EgrPUD1mBgyMYKoIuCgFw2ZBDDFN1Xj7KNMJ8B6n1u
46z9EvEg2sgBWeCBrWGN0aOLhhgmoMZirI9of4+sWNOiPsIcLskilJmxHlJcgmSnOR+U06mdpg6C
69BZezWYBowBgEr5A+TcDlmRG1m8Dsyj7J8J4FTdSfYDcvpxhGmFIUqK/YfrodeXW1nrLhFYcOCc
cY7rAJKyFXdFaNk8RyyII13JJ7MQxtgi//bcjXbxUYHpv+772NhYYbm0E+jRGj4+h1rD2GApq7IT
ORLcLWV1chXrAMO3BCHvOAW9RYAyQKE4QPRt53w9SNZk0aFbky1+flEcDfiu11nq7dK6fArKsFog
Wlt8nLIOcyxEQg5G5H4HXS6W/CL1gyzyv2rXviTx2B9Z+awaVP84To7avacfZJ/qWR7qcXP7dWQ+
8Nr8H/vkwO/e803f6zuBgeAH5owLVy3rgyzIsdQHVOB+NP9/+uSp5AmKNB0SsMucWrav5/9f9NVd
Dp3PG90tNDGciuYaosj5Y9fPuU2b6ceEGfFY9S3K8kZylIOy0LBFnibsFWUryeC7I+9c7V+P6Kdm
iznsvTPm4S0/tHhfDUjosdkeWLQj1FlAnTlaqPcfbTinR9day55rt6yRylRQ5J0dtgiAaMPexDHu
AuNnHahRcHkdHhLuvrEPcCHiiUL8cK7KIsnK7tCgYQIsfQoYagw81Y6vh3X/UJeHB4D5D69jsi1P
hGpDv1G75v5NEFw2W1vrfsS/ZbvMdX89AKB8jYn/NlD+9jUy1t7LE8njf4qp/3gPouuydi1ej5GH
/3i5PGb+Z2RbKViEvv4Psl27BXbbBOoQ3ZnB90qpwDFXWOb3Y9cFa9n2WnQmZSiY7y5fEcCFKxtZ
+kEWilEZrzXZhDeP+v51WNZSL/z5mDevG/G03uD2/fy7w37X9+Ytf/cWv3uZ7Mv/+lf+H/5T+U7j
N39kiSrr1+Lt2d682b/1P07X7/Dt52iKOW4D+SUPdSU4GWrwPS/Vaa3oCY/fsBXwW7xLWjfmWUlT
LKZR1IQQpCqH/P8Sdl5LcuNaFv0iRtCb1/S+vKqkF0ZLraZ3oAHJr59FlG6nriJm5gUBgMiUqiqT
BM45e+0A0Z5rxj5nk/l7a4gFYD9TZ28XJmC2wf86izlde70crhFk3efGKF/VfFh0cDXqNj51ddW/
x7O2Uu9TFJQ3pDg77T+HJupayyreKb4voBzXLntSaDNzwWEhDDUiNGk9nFUvrKZfPTWX1llB2SgI
j2Hho6g5b1msethO4dikxp9dNWvrCSTfELSueqW63HpiRO/xgSJ0CZMG9SaTJgfaZViICDi86npl
YvQ71RVZT06/wqt51gnCqrlML82efOocnF1EswnKs2SNbrY+fQ7VlXS5rJb/9ko1Tn1BTmbq7K0a
/vaWqgs3k3SfzBtt06PEWql3u6+8D3/7D6vL3SSKo5GWHFD//a9+vpm6XLGX+PUDqLEk9y94cmLx
tDzYY3tn98jq8xyddVtqzt95KDdO3cWPgsrvpQh/79iePLh+42+okwHcuzQuOPqLbK2z1Sfa4Y/5
+/C+1picaQWVc9rer6o3UUPKXIFnqm5UjPZmkCJb31/ceV3z67J6DXu5VRCaUJew+qHueswBC3be
xuj9gvLSKn5pbcSD8D8zqqPJ0YY1DDKJqH+Gfpr0DfW3fW1gj0hXje/Nb1fMDm3H+o9FsWU2p7zP
mxOQ+QB/pGX8+SI1q95JTapeDdWcGOfyDwVYmoEWMzQCsB57FXYXOFuXMZJyM4YU7OkWaJ42eiLP
FD1pwA+OtTlAUapD1gx141yolTh/DvUOIBZQwbEyjoUElGb1efZFx8YaAR2q/bFokhuHhXyTGWBl
LQhtV3sWuOiVdvlZXoKbV3jmi2XitisxQwJQdpGG9Q1JQflUiPyEzWq57RCC78iOpmBpif6XDvoJ
7OSaQ79UzKwsOXknacgXdTVYcgO50ZaPSc7GUa27XxjqzCe813+u9czCPFcF9gEUKJ/r2prAfbHF
/+ypOYzm0HEBfbpfvS/+3+eW197fSq2zKfwB2l8E6/vLVC82EdVShv2ubFJVE05wV5Rhqhpmfv+3
k8F2U1MIP6dNVvrNdrZNgkkzVjeNZ24Gok7nwijMp7LH7UxdwPh3YVMlwdNURbuUh/a1JjfyQIIK
WwUqz/Y4fNT7ArOdFTUb5Q0J0soMu/RRj+Dar4yCzTm2dJi2wAp81MIkfYRAraFdJpAF/jb8ihnW
QSfGvB2cIjl14xseEPq7YZZ4ibSut87rKfo64BiNjhgLQbPAvMAQEJLLKIebwVaeD7jnAQdYommq
KdHJnhICF4cSasxGEl//FnlybUz1M6ou1MV63j3XnRk/uCjEPNdpn1UD/RtRqBt8E5rTrv3e1uAj
JfM1au2JyqsIbYFr63wqQty/8uXK56S6Pkzju+yMhqIsdYFGok8aN91i/VR784GSPEzou4iT05Le
hhvqwjw9qSl9yXKrXpaT7lmpscSf49fiz1lcXs78EqkcavH0bijneRgqQ+5LbZhIMps6jPm4Pkhz
bm/eUMxbgHn2c9cDnWKt+U5dcwL3OK9/8Ew8SPhnGH7FP8eluks1UJ7iswOwjz1k9TkVxOB1uhRc
rZ1Njyq3goDlOeXBfP7Mt9RBVGzTsZg3JsZqaCVsqGHG8BU8UP1BcX26N4SA+LgMndH/6cyj8zDx
jHhx2/Sops1qlPsqiJCGjfhay/4xG4Lpm1lNALDLbe+Y6TMq3h+FkRVnNQoyu9nFfbuInlKKcZp0
3vmhnF4yt6CgIqu6v93gtfIwrUKrPm45k9vXTmBc3EJMIvfog+DsHesaODBS27ZfWwTosBrLELa2
/jVdQsktoKab6mkWSFSrGvdq6nOpmMfls3GxbEozJouUezn2UFLL/lqVHhGmf4eql+bDeskPUMzA
CjX1x7K8kK99QrgkE2ItpZ6/mQXWkX7X/DMtI5fPw+MwpECU4uItjeLkBf8kDgFci90yfwuzl8H8
MhjdJhxt+3sDY3KdWbX+YPB0vHT1ongZ2uy7QPO6LPDsBW/Vjv4l7gLcxhwUwmM2XWeXlBEGdOHG
0tz0IaV2uyQjdlweBdB5DecvK+UGOmfRs0IPYc7pXVUvToJfvZon4GryIXb+cSGHsXqwRvTg2Msc
xkzTnodKS16kiA6gM+r3TCbhOTQ9yIrL0Ip8uKkL5seECVARpqHsquRhPnTiYLUyOyFrqq588Kur
3iagizXIgFkSm9a6Cj35HVSUWMkxEK9QpnIuTy4UL72/THNqbZr+pyI2qRtbAG+Gms7OA0845Agd
B2vtBl59FaQ4k7lCjenlzVXvQP+uomxcgoqmZWwRDqKzXC4h8EaHvbzkj6HVbAgiBhd1Ta1y4GOD
kl7WjqbNd74bjIs2W6SZtfEvszvCHDQenIUZ6WtC35PRg2a3xAspahUXDG4WNIfk00DDU0CuXLcW
SHZl7ZxgcyOxIjW7k2U8XiWiOcJLHsJWNWkUWAXbjstHAz9TeJ71dzcI5NpujeKWR412HbsCmXNa
NN/jEdKpP3cfQY3jWOpC6Riy98QcrHMQjxqmKIvlym9jHRe9VVjC31GWnzk87Z1DscI6KawQrwCy
YGghm6da7zRAKAOc5QljB29NsdnQraQkbCDzzN4aS8Qlr7PsZIkHGyeCk2pmUQIavI9Vz/z3shrq
1IgtPyGvCVOH5cgX9hFBS5S4GbiKlgDOpZTYq8PHZtuyDNXcb5c9T4cErGbdGmNWLx+3Wd6byC+B
O63S5RGTsBNaV1lPHYHM5CVEz/ieDl/NePDeMnYaoEPMq3A747OZRvZDiY96mFL/X3MIm8yJrwrj
Dmpg0WFdsdRFX+9L1FBLNXnKfBIZy0VqleBatQFJs0BoezTX476h7u6cYMPAnThvn7TQxcOgr6dv
qXAgnXaAdlqqAx4wcN/KDscNq8G5WQg02A4GKgQnWyiTXWHwJXGXMrMOCJVr8c8Y2BEte5vBz6bz
TDk41Z/ia1l740azzIOoEdk2MfZYWoezMmVE0VlL8bHN4+qxM9whBtCfRdsFQrQFdWGwZ7KBz066
iPYa3wb/iIBh12p8w5PFaqHEn1CD6Yydc09cw0hsa/tbl7vwAFrNoKDut+7geyEHfKKfBbfKk2rI
3ntLkIBgqU5cEqpKTQVPJTNIUyL8FkTej3qeimfqWEGTJ260mVFZfesob7Nsq/wRmc3PMWnCt8TH
4IiEq4MrFskXx5XmDpS2i52fdC9V7SOMV+Ms/6fySVT9NqWWqEatmO34n2AxoRKpPGQdBdUWpT8A
MaQBfCHA3XCZM8qvrbQH2Caj8zLr6SGq7R9jLfRzO5b1+yjk0aLI7JlicEKK7XVaakXydLK2vWZk
kFCoGhH+FGMc4SbWBhY58nyiQse8qB/IWPm4CobBJciqfiURvXwXiGerME3eOi/sDklrfeDhg88n
lc9ZXYHRs0cD3lYDPLBt52kNLLZ7dPu+QzCZZo8FflilcNhXpvI21ZiggdgbMb6D6N4tD1KYl796
kUn5N2XWIED/nVPrXIszf81xfO3NHNf7MDmh6Uj1PUYZ1xxjjROPvmZGhwV51fnPEjEDO8RoIt7M
2hwZK3OiCoME+SEkBEZGg92wcm1VQ6dn0+/A//WLm4aHrWYM5q3sliNrWtn1Nqvh2Ag9s25Cxtg+
ZTk2M4AmFjQFxfE8XL2NQ6HLbiL3tVKvVkvM3mS1G1WXZhAGmT5e9jmnE4RDT1r9+syPCEKtMO6g
OJCtPN8bNxTp2dXiwAVbTFddiUW/G2f4hVOIowA26RSMqG6cgv5RvXvjOhnbctRi96n/de0fr/98
Zyx3eFT2PunwqMYSdbAe6ta1HlRvBtmDfnTEenuZu1+wA+A1k6+Xu891boxjngm5Xy/42NzXydSL
bnNsQipYVny+PcD1Qz7BtFDD0RMkz6Sj8+t1sk1XuuNepnFw6gdu2n4fZutc79391MB8l0vT6sA5
jDLH5HMZloDHnhx/Wr4JlBL8OwXDh+MIhfhqqhUSDNn8XXbFqznAqq6tkf/u4rKqGrtpXyhYIiH3
3/OLF/iWAjdj/ecFSQonJePbmrZxMt0lPWJzGtVi92IsOZ77MO3cliNP99QvF9UK1agVau19aBrL
KcHp2t19TvU8GaO0Rm4tLPYHl7Zy8ErSCli7S0AK4QzY3diFPJYuzZ/jmT0HhqQwhTb/d2WUQT3M
n1UytmEhXzJMsNcuH/k/RDtCq2O7L73ondut2CRlHVkrHElwLJp5CBsg5QiLFK8ZAmvYL9QmlUHU
rQeTWmg3n8rHucBEoEhGqPcoJrRSo9alAVbZyqrYdRAODn09EgDwCkr0KuTLWFmlp8xtL5k1RVe/
KeJrBMw0jYFJD06SfM+Ah8RekX015LitgeWtIEk5L/hd+g9NVR6OdRgWH+wP9YNPCpWUOL6/Fmgi
0QGPjsgoa3li38qkkueAuz4aHMoPk1DsLMtF0bcgbKOlUT1zBM3s+RGkOSge1mCJcwsDtpKTeLKW
OrUKpEMXBuJpiqAqu/70Rj2ls9Ymb/o8kSBm0Ca+hRxO8L5GN93G527s2wff/0H8f8dfnExBmsXr
TKTlRTg69iR+/CGWNf3MJq0UzXzAczdaQ5MRq8Z24xeOoRA/TTs/IQNPnuvwQCEwx2PTtCDEU00E
bzG+5nYQXaekOFaZm50KD6HGxpffas1uvjbVXH3VpxeTg/iOGF90jOfYefWy9GVwamM1JpVznItk
egzjYNgLH/oB0Eh3k/ttj6p27mCgZcCqll09qhfwSdwHV02HA0Ff4i4Ff4JKDMrDJhcNpDT31gC2
wS6Ethn9prv2XtwSF8FUk5I4+zWZuN3Fdqxva5EMx8kHzZBhW3IpiyE69710Nm5rRSeJv+fBpGbr
Ogelv7W6vnm2gV2tk5mbAkFR090nY9JeEt2oH/CFWYrI26U63Fl6TtDUD+YCY/818dn7nA3CjESD
WzRf/ZFvE6nw8RZGKFpCtxtv+vSd06a4Uk/8YSSQWPFX+G5QbvnoRtJ+Hkr9Oogw2NscTrei16sb
gOOwDZ8x4aGQb2mSyTJQ0hNl6Wwn3iQcFHY2QeunLMe94bNGsgoFeylgVRq1snywsBINttNQiw1J
ZfFUGh5/CMPt9+kwhUfdnr+pwhDV6H1IiUhVzFTHJz4UUypGVCMzYV2y5tdUlzXN0XIoscAhh6oE
vw+oHluaYNZ/9ZrOEeiosRTDEMI9dFZfvFqaVxyaGXI4EUSifcsvcRpwaePuUX/VXRwyZ7YAezRv
EJliqb2mfQzjgOoQmC919GbnKWfqEZR3UPKPDw6oUlQIV1RA3lX1ErDy04zh7srxIvHWUN0uclAw
4S2fbfla5RbOZhU8udrrjdcpAWnECdTBL4kCoBjb71XegJkEajCvP3elLWw1A+xzEN6gvGSicL9T
wop5BWakNxSbGuh1p8B81Y7Ax0LP6YmZl3afnqPIBzpv/BVEWXGD5U+qySn+kuyfNyIgWrnr9AqA
Qo7pPdCU8jGrJuwUpV1cjA/PmPqr2ef8ILoJJAg288juI9XOgAf+mbwx3domvmsdSfUDytIw2w7d
u5xhSX8qqUor1M44YAcPgYzx3fOzfFMP2nwYeTa3t9GXNbha64kwrfYIUal8G7nPlPpMyUU4+Rtv
Ss+aDM4izQURuGgkZR5T6a3lHqWaOKEsO0rdCeGX4/kHDxRPCK8vq29jIbYRNVh/h1HastuMbmNU
BOCkUwzXhs51NjrAJ3hLepq9VOmPYMrCj3nqTpSt20e0clP2no7cI1QcwcPnCF1qWn7YxfBuSkJo
6l7IOZAYHsKmDedD86r3lJ1Hfe5v1OGIO4eJHQ3NfRhF5rNlAPkeDUw/dK043hPz+pLs76nfx7y5
3ZCm93cSwMpLB4oCNmeabMeJLyxA3+E1TurhucIJoAvq8UHa/T9T0+RbHbLW98WTPjJ1XJEzU647
Lx1wpm/6jeGkK2ouMsQ3of5c9w2BwV4v1zPklHMuRLH1Sspzh5yILhjG1WjjYU2xvPjHrpwfpR25
u4q7uL7jvkEkrhXlSWLyYPcyPZtLo8PdXpscHM5pgzOXY9RfpVOtOpVGHgTiSXUvVw1Ii+iq7u+d
a35QOoheMfQeIc5pX4g1xLsY4empH/XvNhUXCBRAm+6GyX5pdb35nvrQFkNdvJl99g1jaZJW2rLL
gCI1nLHVskmiZX549l18zwwINzfXgWDdU4AHqGN4NUqYNVnWdj/L+jEnr/G3VhcLMKkPV61X+6jl
NEluzj3NhDqGSO8eR9XoQDrtHje3JKi6R3VBT7llBy33t8Tlucx2+AVHCM5H0nyfbb24NoGWPTr9
tI0g8dwimM1dhDhJjYJ+8m6qKa22QsrvGxs1zIa/Ay/Sn9sBvja8AjYahRSvYRfPp9jJTPA6qyC2
ndNcjACY+epMKx3beAQ+KIxUk2r1L4VjEVA8TL7RxXrBv9mZbZznNjbPEVH2hqNnenWteTghZzYQ
M6bjZlQp6VabM6Rk/Yk/OLDRBU0INZTTm+qagN+NBrabC9tlWIh8MysQ0FN4DzEJz+p8bTVRfkCT
270WQ/pXlaX+C3KFK/S/6GoQdt8SpNJhEVSblswYOoIeTvkCKxeF5J6Z6D904ck3HVR2nM7FDyv1
8KrBxGnbmsRs+TPzZKqCmJgI5S/B2evWKjZybywxlxhZArZkF2LMOztIvY3uOAEVKksoJRghURd2
B19uYfLHi1Go6s1kDYe20c+/zVuoIPhyHtXP37Xdt8gi/ub7wGCIm3VHLRvDvek60x48rn8bYRgj
x/SAa1GYvEPSMLGXX3S/niF+shnPOR46OihMnqDc9OKvoc9ZeTJLefRl0Gyl24/XeK71VeWCx45n
iiZ26K4ysH1ZsPkctyhRcb7k66G0GJ4NmT5wax7T3BuN5QQ+m/X3SuqAlMjaAjyZkgfVi8aSXgJS
zLXTd7wDjWcAw0A1ew3joto9iIiImOHsBztujknTvpAn4zCL1G1fZnF9bpNZ3ExhVwfDLf7uQ3M2
9mnsdzs7862VgYmXsQJM0vKSCZmeZqeY3qrxbFXiZpnQy0h+jL07clcGmpbhV73HYWu8ZkGsQWRh
p54sQ62sHsa8jThrjeO1NozpPCZBfTMNnBxKa3yMXccgufIfCYyZVpTMhvHjkI/5TqZBAdNlya0p
CU1vOnuqTF0YpOTWsBVGgZPH7k40WC2oFSQoj0HZ1GcvM/Ub9oLyUNrhD8BwsM/VnDSFfsudGrNl
z/k76jXzyXGtZGsWk9hFIXYyVlEDi3LGV7JN8fdhOWXiYdVBBRPv/eSgquws6IDsQvWVJrZ6Tcx0
TLoA5ULpa1cZghRKRXPEb4sol+6ebeLXB9uK6mal5gQOu7+6XkMyFM8uCGjEDkxk29chuGJv71Aw
t0yFS+MJjtGJ6yQbOGpcCYrcvKmmhn9pV+jT1Ghu5N92DqZb5cj0qDs4iTZd1Eg1SBebgwNudcWN
Qj9aWTI9gVd75zZuYNfReLsxyrdmM4abrDfDp2RpAM7hLsqdT02BWVxPXoPX0lLOmn6XXtPgnUxg
RFZvaaZ1jzjFdI+Gjwl96Cv/tNlc2Opo24pySpOn1HuNqcIFIdaPW+ht8O3wBB4vn13eYY3KDz0s
sbuRo1DRj90z9gD2me/ht2FJuKmptqb2DXOGOa2iQ2PKL+pTJCC/8ZTojyI0iZDn3e9NlEYb8j74
SaVPmPL8fsmBo4cC0x2BCObtQ0i949alwmdNfWzQb6o8eNMcvSczw6HipofWTKYn30ZGm97Ay6U3
Na+Gqmlif2XruGqMU3coKcs8Tfgns+UycVj29B5HHDm7Doikfy+h0fzPKi/DBAE2GOZM/PL2gyxd
vgfe9MLhM3kJg40auJa3wvwbK6+ij6BDOFCcTLbzmN1e4KIZ6x4RE4yiJZ6oJn/rUq9bXsLmUBAm
32T8ZQH/V8ar29nVdgDevdNgrb2SYPUOMb6rU+i03Bhk+tBqDlXUU47aNJDll89hx0FuY2eeWHPU
9rWzoJ78hG4ZsZzqNlP9NDgcGpP4mzvm5Udd1QU2bti+WIFVfOi4Q66oWaoevH4eXlsfGRLpTXBT
6LlLDfv4Ju6nXYhx5c2sJfo3ziCfTW3ah3FMYSn+O6V6I3ZeF3w7MHn8z1LkOP0tjJOfk1mJg6oa
VtXEFmruTQJrd+3FAD+oVm2vTYEnJoBUaudkDlI0b38YvhVDM/Xja1aww4gGIdea21bvRlJ8Cxwg
UEq3rJoww7nKNeRbrCS2Q4INaD79xdE+OFUowU6hjsspdG/GI7Zhp/sVo/UOJrDtk+6N3qpsoCh7
uWd3ezcJwpMw/R3lgQXZE9wA1b+l/gnVy0XyoTlee5yRLp10GzCC7RMrySqC7n5cBifVU42Whf4p
WBodqOzmsz5ZhP5TRKH3Up0TF+d6rl3Y5UOBGYf+k900yPCFvKB6RmAtgI1/x2oyM3G77ToHpwb3
UM1DcYiGMj0rj1hr2WuqYVU02qGysQvirG7t2jDr4d7Z/UWiPcU3Wx7UVGngh9VabgHdl3jaLrF6
YnRlux/mpjgPeXqU0VKbZMM7JO3SEjVXNY/mFHyx3TQ4mpH1Mx04xjuRjiQgisuvRgmYM5Jhd22L
vnwN8/xECr382vVxvIeGClCiyttLj4GoDqHuGheyfZzcnzIDytnWESmL5bauepWAebm6j9VkEEyA
5Y3hkgkC22ZXadvOyAgWpi0If0fkzzBsdfIQzKk4paHlxs3q39Sgqo3sUk3NuYLp8JJ/qRdPB5dM
0GtrFdQuFRS9qDnHqcddO4DYrzgrbyejNNCzopFRohglj7krY+KkbagPxzykTX3toLuVc52N0tly
07KfI52MiztDbskECh+tSZynJjW5zfjJhad7lsLpi9g5G81jxbs8jZkk3m3p7p40+eIFYgwvsUwy
wDXO8OxzTAYhbMQ/kp1JQdaPfMaEUrqOfgUiPNywHeamXmMu0A4g/RMRacYqJM7ekRlEB2LA5hnt
Hrsf5J+UYfjavuz9FzXlT6hlBpRGMaEkfLOXwwjcC04kXvOY6920t7OAe2ExftQGnzapdiizzP4h
Pxft0E7CbK2sgbwGuahOdhfDK52XMC596hH8TYlnrQhj7eh3MbE/l7BXGsAR1Fqd9P7SaEEkDrY2
fqgpdwK4PnF7CvrKw2awL0k0ZgevyqJDjcqFvb7UADNo9nYg57X2vYDPVYwoQWJj483FgyIkmS6s
HjHH4iGv8a5qkCAAbvfi75ZH/YMGxh35w7R1lz1xjW/LxbA7wDpq7ONQu/FsS19bba6vXc+WkDKi
6ooUB6mM6n6OC+JSVfQ827VzKf1dMOC1nYoAw4rRt5+6rHKe6k4TpJ5wfFRzqjGm6DKHur9Cp2BS
Jhd+qAoX1eTIgzbkUdLP0hcjTbWD3aHaBhrmV1+0qTBOvvP98ze3/Pom8+/MwNUNizBnPdn4j/CI
SZ9TF2vXPAgpmvAS+1LjlxhleXfCVigjjEVJrYFn3xlTEu+aLHUBEiHTri05COSSQpE+HfA8S0bz
6laLIQ2KTONaRaV59bTwEhmdiTbKP2h984Ij8s5DefBt0oGSSheDO0Qs/pkk97gVZNbe8z56hMbB
QQ7bo9GvnC8JKhecDEGt+uP0YcbUVLTNtvznDn/QOQ7sSarLFc/z9pLW4UaJGJTSQSkZ1FA1TTCv
vSK3gK+iDjFdjTymFhFYtFsPJoMp9gl6hNeudsZbO/MHmQo5ccPwrNNY5zdvMrKXwMgtBIiLT/vC
NepzgOfJiP83Atd0t1g7s2+iNh1NaYNp+vC8OAKi9eeghpNNU23quRNYDPojjkspNhWNFxBSq1ij
rrgen2KVV60bK3jWq3mTLBo5Jze6oyw8h7rInujNQLaF2r/yRgVbdWsjillzacu1GtbE07a2j3Vr
zrfvIn0sd1Xv3pDqz8+h9nSfUT3d4umTmm6RAewmshRGhMYa9O9fcnt8/QxCVSF8+ahOG74Hkzxj
3S5xv9BFteuWbqRD2Abl0h0idBjPrbF1OnfuKa2w8u0kbXEZtF5c2GZC6zUHrE6WORT3vy6oq2pO
C+1Tiwa8xCTtQbga8b1pPrn2gIPnMlU6+NoOwn9QU/CtQo+KLLjLeg0Mv0z1f37pz+PJ3iWNnj4O
nv+3+nXynM937F9DLL3gVxyTsX8wioZjDfLmx4izYe7XJOSb8O+BoKvirZnszsCTo4dSwDU17Jeh
HTnxNywS5uuE54vvkdQbRTM9xglavYgw9QYfssXUC9HzJs+NFLkr9Rw939rNQP3ORg1Dqz+GoxOK
LdtV++LrZrjRypHH51KZA2rO32qmseBkaizH67m/WJ0PMU+2t6YbzPN9Xo8kYa654LhJ9Fk3NPTB
fKxULLpb7u1eZ30jXxevxqiUF9Ww7doAZ2vwCKvip8+mcp5z23oMIxsDmeXMp6ooE0meJoQ24k11
cXImNpATWWKsw+LsarRR+MUtjT0Jb7FtYf4e2yWlseuiTQQqr8S79D9UqTtQ6j6XcBONCfbshCdK
CsmG8KvdAGzH9WETctY2NqHdH4jtEccfMGV3Ewe3gmWoG+gtPrEJfebCKoh0fkuUV7FLs6i2QSXo
1vX0gf1WsCVWHuzDrgiPzdi123E5BeEX7J+ckb2v1bh8Xqp5vET9FP4/mnvDMRa0wH+hOOAVwsVz
fIh4vm3of4CMJF46bpyF4gt/bQoqqVvDGGs6eHaov0y15bHXwzQcmrn+opph4s4yUezDr7Mk/wLb
vyxLEiUS3yAbwMM1cdkpgqThAItgRMIVWIHzL78Amp2Pgv/KGku26ksVVPZ+LuqYaDdXdV2nUi5m
0yn1imhUCJI+xnFkWBIQEIWzQ9XhDohLfXC1l0Z3MPpcxdH00Y6NPHwO1eWurmE16H21oyrBXLVx
1sGgX16jmsx4NSkoonyNZaItn7H/yB/dLKR0zxZoeK1oySu2Pyu9+YeCzPS9cIivs2FJHxMCkDv8
kvfUTUy7yrD9LzJclD5pgJsSSf8viE+/TgkUa3XRiv4qRdS/5cSWnvw5OWet/V0fC3ffC3x63GnQ
1qnnN+su8+ezHxI4W/XBNJ/V2GUvec7TL6LW5NNkWm8p5/4PCxXqroBYsfeH0vqo+vABmJl8tkIn
eOgBuaxS24ze0/rpD6l7ifPrsJoRfa/mCnk3QfdkWN1l80osf9fD2/lPtDuYCS0aejWdqReocT9Z
9bmIYHnzXFr7dlTjNpmKmxQlASPVDWDgr2p7kY8LkYI4Wa57U/TdRZh3UKOJ4umb6oV+R0gpCrmF
8sRXU0XsgzNvcS7ro1CApejjJ8NtMEQsZEcimEJjB+A5lsTWh0/Gbg9TTRwQdZaNDkghcd9d9OXp
1HzlA4AhGvu+7bgMiyx/n/wRP5AF7Uc5oWkemyY1djXmhIdyJECpXubr9ktltuI5HTP/Ru4SWt1U
UkZSJBmAmgx/QAP3AuSm4i/Depv0JPw6apqHx1lr75AvXGw7eyeBLV51eD6vmnyPIpz31KDv8E42
ZGmd1bAw3W5L1HuhubMUW/fhxGnSooiPYVegQuExtFGjNsBftrPHv/y6EPs6jdJNzl3jhVx2/aJr
L/0YzTu8t41VFwr2rkRhXqyk0HC5Yh+k2ThqzXyyDihjrIucKVlno3/LOqPYB8EA4FtrUPHHcI5O
kKdmzoykTYjVb2U9VLcMUv9gQwIkMDmfx6VRPYs6+GZlqFZNVGXABLCxXws0uZSvtdB6+pSnLQm5
YaIwVgmWVUN+iYI8M3qiFCA/ydL+4Wp98oahC4YLyMOP9jLk2Rlu7Nwq0L8mydviFb9LrSnfZqY3
HBpALitPJFmziTXwgsLWtW0OTJ6wQztTQFHmOPJV3ayfhfHTqBBG2/4wATx0i2ptVh7V3/FMdNZP
w42fWPWD3vb+Ht9l78RPbZwLt3fxpoqJ+YkQbD6nSxjXPMexZC5xePZrStXybBpfMZa7Vo05fWtK
fYI7wzz49HXqe8NJRQDvDfk7dxODslsjCvmRmRbpZgEYbK2TGIiKLHvk9+o/SZu3NHNY3Z3pP6kp
frL6qHmYN0KAnNI1tcAAqG28Fz/fgJBBTHg7Lg66P775RVUeG0NHpWJNFKKyP546YU+rIYv8c2Q0
W6og5Fe7/hLjvfFhTxgyzDO2PGZRyK+EAH7KiR8/Awa/TvGBelCNxM396MnirdGMX1PYv+Y2xUw/
S9j41/tS1fMNo16RHHL29wvqpaLGH7pahM5/XKiiuj925GD70becRfnfP3S+bx2qKMWHwQUZtW2M
KDn0Jm9ds8VyyKKxSEsRUxZLnStFybxSTZItc3dU+2P1sqxR76Z6Ib5Ju8EJq/Vvb8FNycCCjECa
WpNGHme2whMb6fSwzVofeZlMuvhSFdZ4ruydGtyn1dBv9QKL3mXZ51qkTfGQi3ONnqYYw+BBWTqq
Jg4ofPKXuiWVe71faJyIrX3aFsf7Bbw4nOvyJt2Sp73PqzfpuhJ/jv++cH+TzzemIHzblzzP8dJx
r0U21Ds/J6athl43uFfVozbiV68yYMhJv1zMd9zrfV6tDa20PqQN90EAJYTCG90+NM78ci9sVFWL
1OY9aBHsUA+XKUpxlorH37rOUguJ+176WQCpLv9W/fjZ/fc9ehUWUv+ClvkHfJG0Q2aNR5KdpAzG
JS2OEVu89ifKuFWWXNUFucnQ8yiZjzFWCf5KzWUeOVB7ms6JAyesWmLOqhH4R1pVnj9+jsqhObUG
hx41TKuge4bjaK0TuG/7xkW6NFLwt6cSxj92noj/h7LzWo4b19bwE7GKOdx2zlIr2JZvWPLYw5wz
n/58QHvc2qo5+9S5QQELICW71SSw1h+WwGX7l3JM/AdPmw+T0/QvcRP0L0Y+U8qe1KsM+SGImqS2
OPSIyc6u27UX5xR9bOtRmwb3ZHqVfbWyeefESngBd+xcrcocHh3tXU6Fo25faz1xjrxKXoOhKyEq
zmTGu8KKl3JJLJdY5LkpwaGgJIZyonXQwMuVZtrdb6WY/GCFvef90iaGVAZcREZ6VPzO/Ame7rfB
fhz4z4SU2ojhW7wMSnLoc4JllLzi973nbjl4OqY/4h9U9ZgvJhEWUh1Q/cU0gSkq43C6BrM2XhFj
fHZ8yM730OC72PeyOZQLEPaZrng4Lwph2idDpeKkV0iaIQmfaIkPUfQQ4tJ4mxN3rrwxPiMhd/oQ
0uYSkYz5mwzhkzNd6zRW950bIFAgfhPZeNYY73qBgMlqlBIjkIH+jD6YFdQaqVKhkyZoLVI4DDvZ
M0lm/3gbWhbIBdPMldXv8T+XyBvI6xTBiflzmYzf7i4u1cWltVJpi0FvnXWNA9bRDGvjKASrj3J4
ayoe8LInJyyS19vKnK+f1spJb5xHvJPFraaUquUCqRhzmzXUzYXkXg+0iNKtvVXSglzzogAHuOw4
g+MdJ8T1Kg8eVYGDW5p4xdaxph++eMtm8oXrim6ok2iSQdmrzEh8wmwKP03cF8sJNcuxcHHTbVTq
GDTNgisp9qGyCf70cti2fGcUhDM9F+bWbQzim6hVcPol3IK9GnXyJ5g0pYFiIQKSVG8jeZ1lOA7D
MtDSqyXKWGru8hfQALgQSiyq5URb/ArLJ6f4paqYpC8sEye22lJ+Fl79ZOaa/+5xfllU2hS/Reyh
cDWd2i84Qg1Lcl7u8wwPfEWt8GUsJ3+n1vo/UhcyAzQLkQvqNdPZxhNm3ZlVf4RQZD52Cmw4qwP4
X6qgm1Ile5TpACvOSF6y0aAUor7EnNyolqQDToHt1uWgsjZrY9rGTpUvtQh9ELDl/rURDQ+yBzWM
nUNsVki5LHGpMl9lakgmiTSts396lRNvSuo6myK20lUMj2QtzqePspkKUJSIujRLrTRNhQ1DpoPX
Ut/krJAGfiS/WD4kPtlOOeJEi2JPYD02+jXRAGkELqTNxIqdx6ZTjT3seGwggV2+Gp77Xa5ACf0y
gbX46gcOqkZxBBZlphTvhaW19EG4zPhgDiTWcvxUb93ZzprT7FnNKUA7C4lYSmZyjZwIxOr7UK6T
EzJWK12wLnJqdJ/WRVWK+Nx9oey5QDLhdLXGMpU//vMvcbsIq0aR6DINPD0s5EEy9QeYefti2FZp
oAXpOatxRGZDBu26sC+ySYMB3fv2kQLy74gMy1VzFANfLwFAyVgrbicncMq1DlAMT/f7yLhcgVcR
wJvUS3dpMGWoX2pPloD5dZwsD/UQvCNmXqMhKxoRiqL4XQdXGS79xEm2QR48cVx8lWXcCqCzt1Cb
8SUPFPcgY0qZHBAdGXZ3USvZ6yL9t/jVbWI2v5MtC7dhqsHqbaC7okNR4ZaUWOIjY1+OnwCuzyHG
PzIIMtU6yV5cRBrEPyxJcdbmPaPF9XkO3OpogIe5h2RPNpAeSF0mXfUGctbfylhp4WMpL72v8w0v
XZuKAR5B3PM+cR8iUFcfA9f88HPajjc+5F4sAam8U1ijMruQ3XuTBJ1+GFBRO8iYHMpeNtgFhZYp
WZhCyFAXTZDVegHrJ0uPnM6cRZsjESynZazPPabl2EcC/3d3hqVSLPoRQZFb9/MCea0TprDrInUx
b30hb4KBDwghlZOH7GHE8LtHXYNvzD14X4MaAXQZxePCW1cuuq2X13tqt9byOd1bCAEoSxxu2Tfp
bJ5gZ5bKsrM91OJtYTNKQtg7aaJiVk1Z7J2yUX2pgyzeZmYPfLFGbZkUeUQSb9YO6NnpSMyIrmaU
dDvx33nrflhQWZXGP4aC2EJ25dR/me8Lnmzh2H/T5+CXkSKP34ak9BZGUKM4Nlp0FaOdD5qrYOAT
DGil2ZOzgS/+Q+mr9FIIT1IFj4qzUo5bS7BUZEP9ZARMr2aXIrJAHKrp/O1Tb8xUYIAC0aYFCqKC
LXAYpXL9vVOW5RZoT/LsTzGi/eh+/Up4zQyJ91PIvi/0rMa3SoBHMx1WghM4895zwv65wvv8oCUF
3x4AjU9wwBdWNVf7sY3KfegDcXWhzG+mqmye1K4dl33HKQ8sW3CqDW3aespgLy2jC59lQ/1rq6pu
/5AH1tqdAkrEzHE2THCPHef4nITJz2oGl1SIpg1hTDSd8iRDBvxuDvYUHk73JVHuZC0FvTTZIjWw
hCj8rRfb3lE04atiNsXLDJUK/VchUzNlKUC5wVgPcMx+dm3zzuksFayl2bGbK1zgpZtY5rMMBWmA
BaeNIShMnh48CQosy3B2n/WcdErqGvHKa8yM2jJesgCW1G2NQP1Js/kvIJvOztoD6jw5TnLEjJ5f
h5Ijvm4pDhRj/gXbN2VPpgSfbMVAT9acwh1lk5QDyp9YEz3OQzNf5AKXkgbS7LNzLtiEypAB35Wv
OK93XujqSnH9eKU4w14KcnwS9rgrftyVPGSsG59iPQJAItCMbeH7q7kcNDSfQRoBrR8hyJrvZMvc
D6xNGZcEzRuJs3beqdU529xAaaFVzPa5afZNrUQ/lb6Ol7qrjY9a057GUh1XVAqHJzCo6iLJkTwO
bLavbaH+Gm0ybxnU6AeMwAZSOIb9FjfoSvehp299jPbWKCqfTEX330n1q9soLLtDheDBqpnV8i1U
kIYzwkuVus5z52r6lg/YIVWTRU+TgaLYwplb/RUV+Xo/YHuD0yiOMin47L3bcKzKmibfOmoGTigD
MDK5VNOTzC6+8iHDE2qUhwxK7ylJk2BZjGH/I+20gwIy7iveJIDd3OndCThT1EI8m+TjvKo18O2a
RJmBIrJRMxRg2cjlQISJsTRKqM9pl2hfCt86GLlqXXVnaL5Yb70TOquphtKFiq2KSoFG+lMnv7Kp
TM99uAUtw1pGU1KiB2V8j3V4rWkH6n8xDj7lqqnNDMpaImolxq6J570scita8Wqnlr1tRaVEhmS5
u4m+By5J+dcxjKt95g+CgTv97GvvW1M6zptvtaShenV6nXz86FWbDVdBfsJxhr89JPgWJQ/UDaLh
Vr2IzPwdTi+7Ly1urlNYskHOI2VtDdNLVaoTLjyueuKAV+99aH2UOSD5RUncrBxyf2e/SQv8m6N4
y1fOOKuuv3BBH37TcR7ZhSWEGimO8CceBMpXBwALoOyq1pdq8t1omvEdu3Z9FZPyPWmhq128nq14
myMfiwJmxVuyHNxFja95yP/8Gurj/A7sNrDm4B3YZ7LxHSNbpXWCcSWS169mFJx7zavfLRwYlw55
oDNPmfkR1FKzgJBye4BCXQ+fsTDXTzghvmHiiStliK/xxAF7pTZGA6MDcQq7tFOfLzEZI6rtKD3B
2EBAxA7Ma2Sqb7PaB3/zZ17UZLcXWV+xvQ9JA0CJ7U2NglDUljs0Sytq31WF22e4MGIf/R1HmfEx
FonstYrWWLVN7QjlLkGAU1U0pimp2gt0tqCtqYq2RlOj3Bqc9Q61NtSwlYX8ZYCrsuxR2K8/DOWE
jH1ad7/2327l1VWTLu53vd8mKqtmHcH6RoCZV0SQ1w+j1lhnyfvxa9PadZkW394fMoZ42UNl6RaG
4ZpxQvn0KaSC+2DExvNoBNFBte384d5QV0dLNEn9bcVrIlirlV4uIWgjil44OUehAkxqntRrN69+
yb852cg/wbCwgnEhx6pWvVScBHYfYvc/00ibmq3T57/uIXlVE27ShtO/0uvzuauMAX5CsJq6hoqp
aGS8bDTccvEjdXZ54z3JmJy9Tcix7lnjxmk4ifQQcJFEqvRDCMLuZTTZ6gOzbQ+NoKyUPeBUC/QK
aJU8fzGUuDxzVn0rKG03y6Rix9oArJ26v/O6OLqkUr6rVVMsgYFHT32UKxDrlPSolZlxSKKXJI60
cmXmbrTU8t5bYfuglquMM/8JhSvjlKqVcdKHE/uKXYueoZPAOhGNP1FWnQf87iNLR5msrk3oQTqK
N36bUOflUcIZca2hKvBXro/GovaU7Aoq3d8XgrxRGqX1pQy0B/6Xpr+m0Ps794NLikbcIUHRgRw4
wK7cT9+oePJnPXOKyJMmeysGQHBZUr/Ms9OceZb48LLs7G1qiglEkK0cMbnKvrA3Xsn1SWp0fO2g
hFvVdLbG2XnUcsXd6YH6I6Buze63CoLjvTELymSfhjhmNysDf5EPi9s/lyllEOz+O1NRV4Uz23+U
Uj3h48NhFWMf27M881MpdWryGDXs2HiJ8X06t2AeXz0AWYWfF89yZDU2tZZRe/ZINL5qc7IoYN69
QJi2Xkf3BSTC+BKJQZvv4wTukpzJ1UUWte0r3sDGqwJLmvtWyszLAsymWK1Gjf3S4asiBrPlUi+y
vsv7dLDBnnWX3ZK4yMn52MMO7QLdMPOHJLQfZj+ZDjX6qw/YCOQPlmLOe9XiUdz1P8M5oIqWbsrO
Kg+QLUHA6WO51zwTLoYY3hu1aE5jof7w2QKvhoTD0yKo4CsYFDxgW069upZj2Sh1nqSLGGQSxwvZ
DxtAzXUHN+F+lezdFpkA7sj0R9ADs/kdblW1VCw/u+SZ6V1QmUAKSp9eTK17tZ3YefKnPFoguqv9
wL/urcIe4sWOS5itZhxvrdltHowp5P+g9PcoKcGYdQzjUYti87EKlBJgjIJdJpI1iK0Br4qEcM1d
vUYOwxE43xi3e4BP1jEYgi8qT6/tNPvWMbeWNxQHYgPxXk9JWC3chr9DFSnntVEN21mAzWzkmPZd
bAyLfJwRugeD99g2+nRyscOGG8A/dKIUH4MkSipk5wA64XGBrjBcGhtbFWePvQ8cRSta45+sHe+N
Cggk8NATbp3qQbqpWTijGy01mq5Omgako/paYIu+00stWPpqg8+d4L3orlJuHA9DEMmAYX8cPphz
8IEU07KLn43xBxwd3mODHftLBG/JGvfAQygEJ6euQ/IFDb8lEh72SxMO6HY0YYaefF69+rq6dszC
+xaqDRrieZXusin0L7LB7grZYKfduGU3rRoPRABYkU1ZN/EptFzn4GrzvDXrLn+0bQMomBuaX8YM
Tq5eG+1PHuZgUzJjXYwZyfx2UM6gBAEWJ4l6G4bgsM/JaGj7IDHMtW1b/cUUjexVgxJzDCbTKYeY
bA5oqVXZ2o4oNgfwjw8tlLlvGRpXeT3UQJ794Oz1HFNknP/s38umuVx3NWAgy+1dPO5oDM3daLEb
g/e1/gnhRlevWHYdBp6dtR0k+yiMipfE6L+Ghl/+qHxAX2bcP6FKit2Gmr8WeKQFLH8L9bDZAuM2
N3J/XUD7TXsjeWn0eDcXZbS00ksfa/EF6zEe/qLBAxxUKCiVFxsbwzX+Y/k+axTn24w87Ng4bx7a
tTvLjB9KSf5sU19HG0Zpjq7R/m7wccGepkqH7ZQHFDUcJVvlmld9rwxng9P7Qi80WL+J8pYpKJtT
kFT28VzVX32gcqM+KW/U1oMtWgnd1qsxugBdQKb0DxzUSDOISgKGPYiYnABt2OyqUckXaEJka8ux
481sAMmbAkNwJ6tLM2rTswzlc/yr6Ttrr3WcxEkGIcolGjPl2YhhOgASTLLQG9hSJIVXEFsB3IYm
YSvfloe6QyFc90gMdDqyDZxq9Z1du80yFnoyYQ+HxgA1UukFD4rC845RqT22MEQX/KPig/xJMCny
laK3QjAE47/CMoaDHhvaSUeMbmO56HM7TvS3IZ8KRh3yVk+davzeNdXWcMsfsgykdEnywkNfFo0a
zlkoLvN0CWIO2GCbOGvPw3wI5s7bxfKUXYozOWBBZm6L4qQ6AYD6yQs3QGU+5aFWKRxhRLEloOCz
Yqs2rWVMNlqJDJ4HVmZ3j3Vu/6hg9N3k+P8A20XohzIyLe7s/skvcBTyvHjvqO+ciL7EJhRr9rUT
bjMiMVM2sYpEfWapSEeAWzBG9O5rzL9Wlm2R5BLsCjY1E7LtGtyiTlP/l2CsD81DKBp5jVzd6tq6
5pyy0ETe15h9HqCyKxtgOu2pEY0c2l35LVa0evthnVwCNfKf6+R4StE0t7TgIC+DajpvM1d7BusJ
DrsJKsrj4CsWnu50u9hrAEbO7/WEkYjrTc2zNtnDblaqZjlkSDvJWGLYIKL65oowfvOMKUu8xsIR
10ZxweyiJ2iGwRka6pdSKN34vupsUKHDAE88aeIJO5jSaa7csLqaU/ZFhlPbcTalWKVyFrqWnhou
UoisSgvgJTbZ9IVVH26EsO+lG4t+C5rBQBiBklDahO1Gn/2/LFEvusflZMuBesFOMOOdAvcmcovn
CuvCVziToOqVbjt0HElgNaV4WRTdHvcmkLhzcrbBLfeHOYCtAzGuh40mgqKZNFILqylPICvz57hx
3Sp46oooeuxMntFiJEOc95R9YJDWdMg5JMuq9gXguQjXt7HZNMOCHCOMhlxRrp4b7l0H+wghhzYD
Qx3ZRsGl1OJgY5XqHDy04tjmJSQvEEaTy6ZxEjA8Y/J2/Lle5i4uV6E/wgmfUr2k4pECUklhDMKx
7eYjRMWGpJXoVoEK9d16E0Dq/YgV/BMPIu1hDuc1QF39qRONihTguhrM8UOs7LGfL3HrlCs6RN0z
gPC41gG6uDewlsNjMCnrG2R5EEqAOkDgZVlhdGRR70+L5ino8EBqUbHc8sxAf6FHros/F1JU8+A3
G50SEQgyvBbuDVRxbzUO5AFuC+UMWWOy8CYK6/eFIfbPZgIQLLd2Dvvdi5J+y0nJPrjYF5/jblBw
3wsTQb9PV5L9Kxs7Td7nYZxuMg+8lTvd0ykWs3WtrbUTKs6hGproGAt7u3sjY75wwCsGb4dxWbxC
+C9borquJGswGRwOJsffIO9fqc2y883w3Ga6/pqjPbrIkz5EzKxXvqEhph/RYh/Pc7sHQKm98Kr8
FbS9ckqUSzWUxmtfN78UNOjAiqc2yCbNWcZWwa2dpF5iEK74ZAeK4GharkWlxE+ePL5RWw33yYOS
zfl5zqZ2PUZh+xoOM6bbOFQugKdNZy0wekTsDX9XW53ype4t9rN+q5zNEAJ00PtLO1PzlwyRqScP
TTqnxDc3LajgzA6MTknrlATPsP+ZVkEEiuIftqfsyVXMub0ennXkqyZRaNGGpgo3Udggm2vnaH0s
J8WKjlVcVNQlRLdQNIjVgfZmu96XYAzar0KZzOecCfuwVdEzNHNoL+IrLICastcaGZtQ2XV0/gr8
SE03hpi+r1GFJVCiBYvJSlWK7liJJnplb/GBDB9yvoImRNGMd6YKjtVFlUBz2uFaO2b3hfRdapbK
KyRv86nrkADQVomH0WIdIv2/6VRl2nnttKN4WJxl0/DiPltVaB8G3HoUyV+QsdtsFrHPaFV/Y4qv
vzUlf6tz322T0mtv33cZLzUdQdC0x+srmPtkLYP3NfLBUMunQzL+SuLJWlUwacxy6gJA0XhESJcH
1HyMW+8eu5lANHhWrs2JzVwGOpYaQP8VGYty62Q9YrZimLUG+AO9sI6D0SePrdA6swO0wuIEpX++
dO369mqxKwBFsnt7wSCkZexqpdnxdYdULZpQ53EVNVA85PA+IYeKTenEVrRnOUrZtquco8z8WGLp
y+PQO9tImgCeLo9y5JgV6FkR7zvdPUcQYuE8FlDM/0zI2Uks0SFznHzjqfCzr7FVedtBPJ0XIGKN
k4Jsa7mKe/ZluTG5HAN64yRnyIpEC7sy2gOADv3oKbw4QyCnLylfjCcH2FRmI3y1rP3h6rfeJDaq
7Qu7Zn05h+ZMQoe1nD3VrRmSnpOzKtmRc9sm73WJ0BwMh4XJw+9qNSbOIoY+72PIbFcZY9Ua0ZX4
QRcrYFvXFxL9WznXF65/tfWQP/kKJor2JUlN5zw2xuCtKs/zFi6yiRt5JKl0/ffhROHAs60brFrr
orSMxVCBmwedmS4QA0kh++LXZOs9xJ2wf5jCpn+AUtYjqVAd0Zb4HZJxZarcvV6oX+T6IcqtA04W
IQw/PaFWkVfnNPs7QlTzWuBqSgGlTvbzRAlENhq6Lah+V/2H2NymeBiQfIA1M9m7jNkDQIz+UAw6
jGLKe8dZ/VZbU/VXNsMlDd3afUSpR9kN8OZLEuzVD7U0L12rA5Fp/NHhM4BpGiCOjBm0ReqVHbu5
ukmZVKiDryRlJaACgv6o+ssS+rzUVYa91ce/Wmp1uI4e2MvvySbUO6T7Soy2s3Wvtz0ifn68VlwV
CoYY1jO13NOEeP8RPteBb51H1ZX3E/IHHEstR3+ccV0ET4OGYQkGxO6/2HVkfHXqpt+NCjeTw6mA
vWbCyDy2cBW+FmO+DrW+ebG0fiSVHl/srjr3lV22S1cZ12bP1imLx+qljcG/qvEQH+QwdFR1kxh6
tIaCV70YiS7QBTiB4bJRvTRqlbzYD3JKLq+a8ZeNKshJjubMJcen9a86db6tGXTU0ubKfoPEuqwS
R/1hxxZuToEVX3jjT+eQVxrok3hhGj4VkjyLeT+M4NGRFXqKzeYvqJ7Q9MUo1JziEcbLAkbdIaiK
4blTzQItO2NcIQ9hn10f4RCnq+NVMdrWBiR0+4QsS/OUYonrDzBKDBuwAcjegzlP0dfJUZd4NTtv
KLmmW9/ri60hNO/1qljC8NVXeoCPLtk9kDp3nKrsxX7gb23Ne5YSVKE6T2xrYf7ORWzvg1H79jvj
HaNLX6c4bPtdnywiPQGHl0SbssrK89Lx2cFJ8UcTStxR9vQ4cbZGolwzNE4ukWe/5pDa93IkG1U5
selVjqNRUyDJdaTT2/1kp9pJNr7f26tm+G5EWl4vbN+yjvdGm8Pl0PrZAcEMm98rjqCRzMiP8yWu
IPz/SNCTXM0Zijz44RnHXAkpRoaUY83w3QwiigBZE5zuzdTlUXMLGpP2cUausXxtOT0ZbbUjrz59
LyiF8umm0aFqSu81G7rdnKYjlKf4weuyHooNSKVFhcPTyUeD+miMT3IwhUOPV0H1z+SHsVLirEW+
4GpjRkf1/THE5uA5FZ6R6LwFSxc/5Z2MxZE6nWNHvUnBSz14uQKJbA3MTHwaebq+WmWJ3ks96z9J
K1ENS3+q0fhNah/NAGyNOYu/piFVZjDXxtpF6PVye3zw7Qb8iBbWYQzY98leIIYfYq498NrLa0zt
3BHkrWYIlKtJssIRmd9OJam08DANOwZJnx0xEsxIarUu5m+pDbhg7ndZYOnLAZWHF7/J1U0/uj42
4eEeCRjnimuSc1VMZaCYBiEwFjFlLPNr1E/dGt2SfJ3zXCs4n62TCqGvtEZgGqD5szS8DTWzRjSn
xAAXBRMkh3/2oi8Ds9qQ1yhicl6zN5Zv8GN4ePbQoQvybIvENbNzb0b5WfYcYaKIP1m3jIIAQZ4/
E0kzhjsnsJ582GAHJ2jUg+x9GkrI/afYv63jHGc6HHJKl71yCwj9MhcdljCNuQ4KaEW2fCWPunJy
jUY5FW7jsccXY3iJNuocFF7ljGzkBAl+t78FwzijtGuPb5+W3G7zO2jY+3rSd/GMBAFYT+qqtQba
s3ID++ACeDI5OdJN85wcS5Bay0Rzq3OGMqI2uNgGTsHXoEiHfeYo+aUqTG1Dfn9a2IqHYmaQ2/uw
71y2cfbcr3ILa6TCdHJhlIYYdpCn/blO+IcqHVKbCNvg9i1ntC5Rt1mX/iyhsA8rvw7dUxvvZFWc
BIWC7XhyjbSotkjp8UkWWnYN5DDWa3sdYwWuRsFfcgswND6ve9lV23A1JZmBfbXYAshY6Av1FSMF
iFIi5jEIMdsAhcK1g3EfxTM8ekmN59jaA7fHhKe9qHH927dXzqLNggHBzI4jnGrSNAa/8KDVFtLF
Kpw5DBIgRH3oSs67HGe8YMkGel+KYk52Yes/lbGrA5zynE6AmQdyCaQ8VhVvjCXPeE6js4UiEH7c
3ToN3fkyg63bG9b0FUuWyV6Bg5svjdUnSzvu/XU2j/NFrpM92Wjq1q6AlHNyx+uq6Ht7EYe1hy+6
yudvzg+5aGDnzA8hwPxDqRdfPsV7R7E3Drp8iyqJ1dtaeQECaNRhZ4tEMkoxO7VRsdpsu2HR+359
xd4es0NjNPFLTKc3ygoreKXOj8qgdlbGhX/R3GRm8xkOlPJU7+pp9ts45QisDHmyL4TTeRo6ymNj
QqJzFYzGsj8x/neKjZLk3vIemziu7TUdB295mZwI+TRIbhfH2530NAiWP3mn+48yIBtT0wUCRSf/
xk9ztOR7ELvTzhD40jos3v1eeDLGjUEOJBw3YRBqAFN69WDmqNfA5T6GAgLYCJDfvRla3kOur4Ot
/8/ZTCFjrbtY2qCuhysCJLelxLLWwGZx5yOthiyYepK+DbJBAw3SVh8U69SNE4p6UFSFbu9LH1PR
cdv5vbOoxiKtlh7VqlvGVWYdZCPV+aq0t246ffcJoNW/lxSTmvCUd/HLgJKsZQeUNOUVt9D9Drdx
N+2xkvTaFEauFzZsCm/90C5ffa12tlJq1xf/ANmwn+5hbkz5bVbG5BKzBxSyyrPS2roYOm4aFdbw
olQRaZaizbdxlqdLUnTpXnOtBljJH01n2buvVmPTch7+/R5yVR1wjrlpQjsDGldrGQ05Yk07eS+z
4PwztmW1/vRDzAJ/qyFp4HnjEftsmyUsVEtIajiimd2khqb1Z2zK+YDj+Boib3jT2bhdJBdJ3Y3b
+Lb0fukw2CieQmWrfFXAo9RgbSsltWoM7e8f52xWEcan4gO8fXaye/t05MdaK+mvgAzS+jYhFt5m
5fjDZ6uoK0tpxyPQa+WozKZ/rISbiux9ipGLXjTt0B3kZG54ygaS26+p1RWk4sPgwagN99JvZEA2
+ZRTQYt7DjnxgM+aDA5i/W2N1inrAITlUg7r2Ap3Wqi/oy/pHmTT6dbv3qdYqSF+vfi3NV3NywCp
iL/u12Jw8c/iSXbl1K376RZy5wPMDC1JOfOh++HSzz9dM1p0HyaS1f/bb/75vvdfjlzH35pl1ds2
94cL2ZribIJZ990RYLqMNcIosQ0Bcps5GVUZQyMUfQHR9MHT6PP/paSUmDAt9qr9MHF2EG6OsgmF
5aM3oHn0/4p1A9h9rRzPeZMhwdlCxTKMTl8ZZZ9efKVSd7HiflNMO7mMg95jOYue6zFHuGxKGk1F
8ydNL7KJVRRtf6s7qhF+DaAhMzvplUtkPHSuhcYVgnwZ2pJdex6N6RktKxV1X7PFOYVmHHOnX8XC
I6D0fAx2oRnhl4DjDky1ylxLgIdslEJH1gAfkA+xqKcwuZDT9Uhh1i/1fCuHH2bkuBidUyBMQebU
sLUI7GZTolyiRVt0jsudojnjl9R393M9Gu8Th98lrOgGkHKpPhSeoK6JiSLKvnZmYj/riRUe2LoO
K48yzYS065MPI/Wie1RGhyDK0XOB6NDavbFRKjs52Ubik/b/DwfWmysru+xNERg/PzmxyqFskkL/
x6j11s39Yo3WiLnXIxXapP4+apQ8CgflU8cih0UCo91UYlhDxwTG0l1y8uIvY11Yi7rXES5Xcht1
ZsNdNYkXb4dIEyLSnUXdFImlBfLrGbW9IKTqIcdlnSBPWSKhOaXRdVKDHiwd6dFGU/RlBmx2JfOn
WCtXxkoGwdMrq6hOqm3ZAYWzBWZJh9e6UYugWuHt5T2mPGYNGNc5Fi+Ky9dL+LCmw4rjPuCrMTDr
c2hYm8BNf3T61G598QCzywrReWkKVYtnmWxySuqL39R+KkUcoiv1DPRWPcueo0Pr9jp2vn9CMo45
tMonrLLWN+Md6MDv3sgRR8fGA1IxFKNGuBFLX2LZA+lafB5+WnK7TkfRd2moTbP8dF2BXiya8P/3
feQSeXHYKMgY5Faw6sakPzrqiMuc7MpG5mnuw1ZkcO5Dq+mGjaWn3z8tkys+rb3fjgQV+p+f1pT2
iLK2ivHCv93rw68lk0jy3v96H6dEpCGpoVH/28+/x+RtPtz2/o+6BWtHc5ewuuvl/ZrbD7yP5T0+
/Tvu9wlIfCFzGnbZctZSJPyK9rmteNIHJGyP3aR2NU5of7qaPTpHOZY92UT2eJlzTbldco/LXpcl
drj6dEXcWOV2Amz/Kc6BrK8X9zt8HmcheqAVGlnr+xrZu9/nw28sZyq4R4DcYgArsU6RAsFBcOPa
Q2SZ6gNAHe3cF8Uy67rfIRlHlyxH7ST9GXtTuFf0GsaKHgTXjK/1YxCWWLwZ3kU6wMmQrXpf2s4J
j3JVKpY6ke0tIKqs2qQOqfV56rlA+3vfUoCG+2knvARL5xK1IHsQKe1/+CjrcLP8EOqRs26EYfOM
Isyv1Lq4rdo8tsrMOb+ygYfWpv2QtMIccuqNaxqgAIiNuPEMtUZdesCdETVHuV/DRYInbrm7A7s9
nNQW8J30lUR8S2A3myBA+m3VvFRmsWymSDhV54XAtXo/laF4d9xCJyGtsz3Xx/ZAorU99EENL8ZG
3CLFXLo3MBNq7N9zlKi1zX8HsRmW9p8YNpFl8lxH0zTXtVQqX58wbKA5/KEOjeE1gGy8rmr8xsOp
OKD1HJxkEzoDaS/ZTYSej+wFpf27x6uATKJTfTEhsC0iI+23ZTVmz8qgNgdEnygdFGn2rLoDtNP6
qYzI6+hDcaYIkp9k41XYYnA4DlrcdXs0/NXvVlC0wE3U/B3xgq2dBeEerA9GuOjrHMlyBUdbNLJ3
j/U8AA96v7oLurRC7iW6K7/cRV8o7K4aJ86fdNSh7UDvnssAxFJtPXINlD4naK9wCo5yVNiQtXLV
fIAsA/AASyFp7zz/6f0PZ+exJCezrut72eNDBN4M9qS862ortaQJ0XJ477n6/WSWfqHVR2vtE2dC
kAYoqCpIvvze5/1bXRNPGDfLPktzJSv/KEMgWQUMNJhKb9vzsohsvT1n89An/E0G56i6wVq2mvOI
4v1dR1l0S/78ftUk/rDOQyM4kFnfkhYTtPOF6TF14w9VtelLd2uWTnKPIzxh5lYryFXJP7hJnz9h
y5A/VTYOVok1fB5ht9unwKqrNZhdZN7Q0b5jF/TR9sgKaWKgkStD03D38nILoU9MHnTNFIxYgMyM
VmVVNbvbnJdIp5A5FXKRVd28H8eIPxu4PgvqjlO0+bCTEKhB/PLkGknpYYOIob9a7Wwf4pphm8IT
yCdFDNu0DAaCXJWLCMEmxtTTfqmSa6QAvObx7F0qm1lMg//vRRdqg5BUeMBYFFVR9POmXJm9BbYn
KXZpXThH/v6YLQj6slzzu5o5pKgo9uZU4DGj9PmNd6UWRHqDmMz6KFLjp6lPvylGn2OjRKlugHs6
E1MXlhUXpOPj3hePswB7gr5nVOKgRSQGN8XKz5Shz7bOXFRmjRXop3wu9VPSTr/WHN80wWD/Llfj
aIEx+aSoTgXHrOUEfJG7Isuu+iOryuL0vhGsRV3yMZL6fFuVm/iNeRcGiQWkBQsHJTSUtclH2Hh9
3jVQm8fwjvyIdFiRhNfwSo3GS/b8o52ZkZAJl9YmKNaDyW2Ysc18l4kusctggErBsBkpxY3Nx+z7
JRcjP7nIoi8S3DeL6lsPWe8lWUWSsOhXGWpyaVH2tORoyBqrakm1BEXEtwoJG/sL8klsu9pyA+OC
kM+194PuGFtlPa9MwZDTg77e64nar0YxKei64UCOVPlYkDXLMyh27+dMJxDuOMqnQM4p2kNGQpRh
P6qQwJyJlMHJM9JjM7j1QycWpkc6uoegqYVWDQN4r+fcfjAQtXicVN7K05LuphuT4rEcqHuk8hor
6x3tI8+07AE9RHmeqv71ZnRFJgczt2VxGHkvg8G1B+E5vUaB0uwzrGYO/ez0pC4mxZr56+aMn1Bz
nm9aYyLVu9AdP6V+SdRKLJIAN5GlaPpzt5FB7WIAZDv2uHIE+Ct5NbFKS3gpyWI3hEzJ8cq/lg2y
TraWOpQlcv29FQwOC0g0Mo6VhafQLnF846oBtt6EZU2+usiD1MVCrnnYeKwmI2y2GDC6F2zyiNHm
zCQxUY9LHEnwT2F81oygefbQij17BdE5Y/AxrRN1Q+nVd4oLhM1pyL0SVWRIAI8d0/v//ETkkfd/
PRE9lBumRS6o4Xqq/e6JiB9bbVtm2n5A0LiNgMycnLx1Tnqd/Fpr1NgAnyHKf19NA3KrV23VRjsE
MT/CKEgEuQBf44zhoItNw7CSlX6mx3ehvJNFQvaqZI6xlZVTA9wkqKxP9pzWxib4WJHvdTWIJBlw
SPjWPSwpk8A6c+2rwzLrBU5GxcXNeyBS/gsqJclSwewNzP/2x3f1naBSLQAq2VfW3dZ+k6mWurTB
lrHk1e4o7TB0n1/KVMOClMU0ROQNrAIMBQnD+O5eSqGO2KlD111CAXvNgLldDKOxkjuCF8Si7Xkl
yc6S8Zw77pYbV3+0HHfeJwHgQ3FP4xH5a9H2+DfwwtKuJ6FoisdouvdAcTLCFVGvf4pmj4mzgQNh
v4qIFL82097i4Ruu5tHH1SsLv3FnSVemkhHAr4Zqm1qwN1ov+kSed3PidhHixSKKLXZ0fhasjClJ
Nkao6h/MoULR5jHRSfTtu1FU9gqgyrSvYte411OdUIfvRh9cBjArshGZlFS9YGd3sXuSi7ZGFV2L
hWHGxJeW8tIs13qrvSiWzpjoX7d1cXTD1UlURoLx+65Z7lruVDbItWrwXyoDmnfnD5hJTMM9QRnS
GbPgOA8IQFYVmpgy7DBlmEt4srECJGIGbhyFFqnnYpbv3071aSJ2JVubBCKPMerHckiSYdX5RXLK
02aPAzUhKjvEEUgYBXXuEDONlpjTAVLl/SiMyeQiEaMeHqUgDH/XybVeFLuE/8RsD8Kr1T4wi7xD
wTWdhCXqSa4ti6XOVAuLpPDaS3/gFIwMSyckwwwTB1oWg9h9Bt8RAS4kpXcNS1Guyc5/1L3boWye
KkxD6q7eLf2WzVwx1PvrrsSnWvqZQiNeKt64CYV4MCsNbe/ZxYOUEsqFrF+KzLFlG+ysg23UIH0Y
lcTayAxjO81yALhYQZmOe8Q+YT5aaG33Xag8DoS9Ls6Yxpe8NWPsxCjGzFzxaBXl26o+kmTiMQZV
IrdrVrK77NnlJWW5KrsvLU6KBVWEkZ1aVHdVjfNkaQGiRz9oY2ZlBJCl+MduWztSBDn3Leu3gkEQ
x2p+lsABuXDjhkeLrqnrSTh6hE3gb1L+uluZ2+M2MXHqOkG2QN4PsLzqlvfjQCY0xAMnru2NE7YQ
cRWhZISf98OY5n4v08NkUljh1gkzEvjaioSypf59UfnCz6y6aDz1MJ4WmWQtvomq6geksw0N6p+k
vVMbu7kLemgpal5AAhVF6PLNnT/iFmy0ZrrFhBgZyQwZwxXExaofcborwg5r3E8oxomciYVdj/sR
74BHWWKEGa8qZEWHKW+PFqxnjPJ6t9pVXv6m+Wp8dv1/7P7eFZGvMkE0u/a6E4YgsH2gxJVtsUeh
j10n+rT1PNfmxtc88KBGBKjyRqUtcxNXWrIpNy4vkDs1IJ22rtRxWzG/flGh9zB5Y3nIcec+u8Lj
ehyBq/3QibiR/XGKyOo/+DhiYlUaEqLb9YA8N0uClZxNJS3Z2xfd/GJ3eJMnCM/OcmERrT1z2/+z
6FpYUnrzpKywt2nutbnix2ic3FxPfyE4Ew+Xrzhy1+0UuGRZN85dOYF3c7l5oRnHjBfham4a4SUh
zv0aVOVuDgf9GbvG+CnL20th1hN8d348qsjazEo1P3WwOWFsCBeVanwJEs28RiO8nGnsDo3RuhBT
Agvk+RBvEq3smK2MS209BOjNfUNzVn4c9Mozoqc7Ew4B4jR4GocS7zKGjzraOy720cEg4UOUtZi1
ufOb2Rn9GpWQHniY5TaKDjlJUy+WSsBa6hnTmIdVbeNd91sYieNje7LI23fwDEaAL37rWebXp/9l
bPQ+WKCpqN0IFLjMBuikgtkMnb69PUUYj//3f2n/Z8qyIJsKT38J0XIRvHHJ391LaLtRkjfO+ztI
dxy79D1pBy+zeObLqvddiBiTsi86N22MrHxWeRsXxSIN2U2oZM1RCcci2eXSdkX19SddiFEcoU3p
e/A/KxtN8QnLCXId9OtoR+3aDyt1K4vgukkR0A23vivDZCXr5ALtGA1NSZasTg4hOgSrPP7ni0T6
vXAoLFL8ZfPj9//+L9PFisbSVdNjjolhra17/3qZuCckwKUr8wGEKGHoplGSVcMM7AlPZfJObuuN
WWJafVsHWRCsUvRUW04qnbHya7cVYqoB9F+Tdh0JL+dm8qMjBCHrHHaWefaTwbytvavrLRuqIGlZ
kEz+6bxs8a5OFpddyX6NPqg7rufbu/pl06VhqZObKi2fDDc8OJLYG8uqpX4pyrW/HfqP3bUD2tqe
HKD//ST+dojBhIUSFnawlZ9pOfayv397FrIhBii/7WeS7JZtZcOyg6Xhb8eYerxuMNg8/e04f6uT
u3t3CNX9ia5RPb07gOwqP8iyo6Vu2RFs+Des0qDH/r6K7w4g+8rF3w4BO1NbO8yxrP92nL/VLceW
hyRxbNqBav76rn457L89tty+7OzhZMGEkd3encW7Oln82+k5aXjK+mQ6vDtFubv/fBJyn07JIyFX
/Wi7HOJvx363+6VLNKU+M1fgs2Xd0vCfD76cboKs44Dk5PaH/9tx/lb37vx69Q0zB+P0rno5ivxc
f7uAsqFXsi9FwpTjcg5y7d2Rl90tJ3eri5t5HSShhSL5n/vX0vnf1skuclcFtgC70Iu/yb5LvSwu
dcue3tUFGg/JEAnY307x3Vksmy5nIesqF7MvBPmHf3uYv+1ddpaHQHrF8BHn6ttvaWmQa8vi3ekt
FyrBcnQDOxz2nHgCLA1y27/VvTsGThnlobWtPzZdznHZ3d/qlkN0zkcTMOpp+cD/rxdQHqGY688W
44vd346y1MlHngp0bJoqhnGQZiZ/NWfa2k7s/uooFXniYjEFk7MyoeiCOaIoG7RYQTKiQy+sLEW7
9dNsxuh+ld66LfXMOV/Dfgov5JuZPsJI+B0jsvPd0kUtBuuQdVpNVlZn4bMIxuAeP8hbSR5Wi7Of
mETbv+ryoQG0Cshos+wlIfpyyofuo9zgtm2f4dqH1e5V1sm+SgOJQ8lGd79sysw6g+iwZcCNOupB
NhQdfoUetM/ltOWaMTvEVfv8snQtU8Veq6qR3s5JNlgFhsWp7gDwE5dN7tIcQWraKObllZBVAHa+
EwUMTsuHCQd+wPA2mO76/SWYeqifyID9tBxUNpaNjjgfX+ylvmCIgoNHFoKK5buRDXUd6PAGu34t
t5LfYaU4JK/ifbwcWdZHlXmurYChpvyUMT7I6wJzt93yaWaDsQMJf2Cffl8u8BPjvVW+Lj8cud/I
07/GEZ6xS32rM3AYndTe3L4jgu4MR/L5s9zgVidk+gGjbTgov39fTCiufILWzAyKH0mK+fjOnxr4
i78vsBH34DEt99evRG7clCYTblgGLJ+g8Xx17eeY8y2Xo4u76tDXcEpun6Bz0ure9X7eroI8z8z3
viSIXwXS+9efA/9rb5NYtnf7ruQBOy2pmV5I3+QBb9tn/g9GfgLr8s/p8FflVaj1qsNyDYuob3et
2Wi3v5VsKIAuXyZCpMtZynpExkcXgOhl2aWl+CP5BoRulr6mqaUH2ySldOnnwFK4j7HyWI4sNxis
+jPMh/G01Mfo9zc22uqt3Fw2MPOG1jZ1v8qNlqtaRB81dZpu53jbha31q0BBbbd8INKQyh3aLHP9
68rGCS+Hs8NbtvhWbx0T+1AyRXJ364J9PC9ts6rvloPBlAsOXYaN2vIpjGpyr50QX//+QciP0drm
K8x5/XYJ5T4wZEKUYZXp7bzkBrybKce+V7/L0u3QaXslM8m6X/aIPXrLyw8PqeXD5DWWIwa48z9u
HxDGswt2V3dy06VvU7l7H3D4H/VhRdqtm+EUuHxHWNph66sM1h8nMxaBAMtna7m32wfspvwjAHHv
j/uHRc4NYRxM55bvsZ5rOBdD9/N2pvJSZ/1BNYbgdveWuwyQvDAlmNt/3Dpi0tN2zPP5f/zNiLZD
vouyq/y8tw9iwnfF87G7W87BsVsA7X6j7PImtf1VnQTGHn628y8/PPzjBs344xcvd4Bw7YW3PwSZ
v29i6RyiEzWtBn74P3dUuFXasSwqsLG//1lyjdy22TTy231X9p+KHNmcj/5TFm8LD+uVkLmXzXKp
evS0ZxAxf/6Oxb5Tu9wNYa0iDhI/1MRQs3UWKfEfj0VsoyaEP7O/ul0TI2sg/CPxkge71bl59dxj
E4qM75+biKKY9YYn0vDHF5a1en/szQRMoeh32zb/qg9Bf3sE33aJDIjBs5EcZfH2JVbwOLSWl/Dl
kpSTiT2GNd++6+WS6v20TZiluf0Y5T70DLa1F4XlH8/xgdDp3puBDsgjyH7zWIWAU91N6NUlZgup
/6h1RLiXC+kQodpE1aD+ce+owqg6BrgjrW6byY9yu5/L2jrDyFzuX7ZUgwvkxCCv43bRq9nozkPs
Pi5HEQjFVWupT0WmNvOWmeDsxBDSm9a3VUyu43v8yvNTIRaycgxJUzzIytuqbIqUpMrEVHJ2Gvva
IWdHbvV+t1ll27/agmUL2Tez89D6Jncmy1OZvhmdOl7s0IVU4886Mam4fmWGeECSAYYl9YvqlayC
uykd3UdXhV/ke+HWLfXqFf+18cInMSGHzN1ex+0VB4NmqDcd051ro6unzWBkfntVvDjehQNjDVDd
H/rS7E+uZSWPBDeSRy9v1046Bvdamqa3qlBlCAMu5GLlOMLmjtKveRdVVGKOOIxafePvS5sUxT1z
t1cIhlb/5Bl7o4oSJJSxulW9pDr3QVedW7GQxf/POuzDwg1KbN3eq346bVwr3gZC48hM/+h/ELpH
fMDiQ4rGEPcbLznLNblwIfC8r3vXz2zrJ03TgS1XwdHnMiSvqWISo4Vlb9SWScZGmqrHGs/ofZWo
H2V+xPQ7SWJJl2iC3F3FzNprk5E8j0U9r1Vdd/fD0Rgm9SJBf4lpx1vPIHaqKm1xZ0SJSBoGs2xM
hr9NzC47mon/sR6Q0yuWZ8OyAhAhuRCyOIZ6dkw7BzcgmR1iNUhT4caRJI4oCCxDY70MdpDdm71z
72qp/UKexg/F8HQm6fH1Dv35u+EY1tEhNAbNU/e+koSzq+Yu+TyTQKAOGHGl0WsEufgcm0GxzzSE
MuTRuMGwSZoivMDuxA26A7ismGN4Ubu+jTeuYnz6pUR38TKYxaLIoV7m1ffawiVGVbyBoGGmz9le
B+1Yn586TRgKMh7o563TBtm1SVTUQxhTrFTs5S557FofSUa4wxW9FHJc/T7JtB0Xs1u5+GNcKnJJ
H9TA+Jwm/tnxSGEP/RZQTZg627Q3uy1+ZhSndrqPXPtA5L170vNr0UYxplksukErj/NYP3kqfrJW
aka3erkWaAjB212stWS5S/5S04GiXNAokpRiTc7FdZtXUnBnMpSLL5A7srtlgaHKn0WDzwCIKcx3
hpSyyY5tFW27HlSmNPS2q+TJHNFKkbng3ey9h970zrXCbKMw+44967viz5598vVch+ikHbQm6j7o
fW4/kcGxliWTXJAXTb1WZmsx5GuwQCNL2Jy8RyVX3dOg9i7k8gDL7aYn+Vfle/jckmFSpK31phk2
1jde1kHX8o19rA7PSBtJL7Bn4u/+U6zoztnw/A13LeWjOucdxsVE0mWxDcJ0pVnEbPqphkaQujtk
+PmTys/pqRztdl/YHaEIUWcFWv4UWCWy0MAP15qZKgdcW5nEWFvbZA2HSju3AqWCNNOud5FAq8jy
bBm/7PsQ4SkbdOfB3i3q/pwR5uFTYwrURGDTmf1G5Bs2hbcb6u4HRtfIDRXACihev856du7ajDmX
vrtyDwBjVubaRsXS8kdbmS9qazybVf0hKt30YqgEgWc8G3Ey6ZunrMEJsyaf5M1Bled2hvJhwPpv
lQa+8hFa47RqwNbBv6dIzP4QJnq9Gnz9IayC/rEwACzFwlEJXxs2UoPkKSyajHuV6W2mKbHedONH
orjV5ma7NzZ2suFXjKZTzvTGccmq1HxqKbB9vE2ajWwJp9EioUNnHizBhUtotysX2EBZehNoOM94
1cMSNv7cPIf5XpuiYIshi/bUJJr6VEGLmLvau+cq2qc2qjxe7BB6k5f4w42cb2NUOh8mtze25OiQ
+F5rzcoKs/a5ZtZlJKXqDS0APNmigNBLSujJswkDcPnzFwfA8iqyOHRsT6QLGd4nIgq86TJTBEDG
7ddlp7nbKK1B6MQkCnUwQs+1DdNdQMPgufcYQGuYVTLHyQRf7MJ+Hvqt9HVL8UdZBbrhM94Y/WeE
jkdZ3wwWvpzMWB1k5kBRNR8MfHXvf5d88FD3ugfoj2HHrU1vQ29XaaTOo0gvrnphT7uhEuHsriu3
aq8Nawjq03VZmGTNYis5FMRTAnTo+MX4VVswxNN/4K3mbPuuwn86MsduG1Y4VjSgczYmlpJngOdo
15OVV6d5QToNnJa4dEjOjwTGRZb9aQzPODcXv9qTEXPOMiMLUYrZYqFog3X2lmUkFHUiRbwVueSY
UZKq1xC75dk/3RqYVu7PjacilZDNjswFX7r/0TQPpMFl4GxBpb12A3gsXWdeMWyS/tnvUkBjLoEF
dapJ41UZa6B/rM8xZu3nWE2a81KUa4No/c914RgHWzhd/Up2bgYBaTWNtzAidZoJvPhTrwMw8e2m
289hGX3S/PnLYKPe0MnQbHjmTN98b1LugsjQ7zQ3+LBAXiTfRUFss9eHEP+i3/QX2SCL71qrVC+u
Sz/ZajCxtFoaZotvgddJ5ji1e4W8qw5rhDtVlIhgafdWExoX5rd2pe/CmpV1JaPXQxKqxcovcipl
b56PaCwSs9nc+sjuZTDOq1RXxv2tTyUGzhZwcZ+kLfyLjH3ShN0rlkY5cBAnucpiaO09bdQ+gkev
7xmVfZO1nZHMh76qCEGYXfc6g39aR+0QnmSr7c0PKMTKx6yK2he3HTYkJb8oYdrezUL7MimoLqxB
XHZRbLVafyydR1nAzaPQw/BaAM1JHhhI+5tinjC8xXV9Myl1/WXUMMDU++IBqXywGtVZuyLs1q6Q
1bPN2A9YzlfhIS3cawAI8qOJsn1bBCnSEkH6MRx8X7SyBfooWoMJB2VljuBS58VpSDuy381A/UaG
NcPgMPtYjt8jJYw35eg3n1x1fKnjcfrpc43yPm+/J1FMKrXfmi+a4c/k4SYh8hDbPIUZMqbU65zH
IqxIXNdH+8s8YLdoZNZu6HPCEyPfT5ln+lHzOv/V9NJTi8veMxkL6SMT8WQSuP6rC2XsMBpOiSEx
vQazV5hXVDvQaBT75qwnPDA9BXa56TbdSoWvds378lsQRzyZtOboWLqfrFtVD/akC7trmRPsdohr
oCRMoLlbfRt1rbMGnjw7q6Jp3ftAHb8GcTUfZUkuyJCDd2FGkBQZMiz1JH/hSU1IxGvcVZ86SbpP
TbW6gzXQX8L2YTCYKjGNjJTgPFCf9cbvTqqqDGR25vNzBXziWUXKSmBtfpBVSg1jTumnYcdjs1gx
ICU2L9zXpTW6OQXrgHnbO1mys1o9hlydPRbBuVE5j6lYRErhn9GxfjDjJ2PoNv0QxU9m1omsAJ4e
CUeAiEWdLersKAHES7L+QdYZSYfLsIVQscXLFVdXf/xsgO3kV11/KNtYwY2aO2+mPTTNCz9l836e
U+chqj33oJmQGdPBj3ZN1w6f01hf51nff50mC78Lrbe3vEX9VMjAt1a9JQRwGvpeLCTx35HlYgBI
Dac92WIo3az5GZak7QRddPH1MRt3imp9yK2u3vvoWdQjXibCAAmd2GB0Fb9EO8PpLXWU2zZp50W7
ZM6xRBMeuXIxiQH5UnTwFL9UA/QHTYF6tTS86yfH8UudQw7jOknqX1ssDe/6LfvrnP7XFmPXzdvc
0pOTg3PWc+6h+teb8RUZWXVu0rleo4QZXws09VvA295eFvEECZGJ8Hfh4dheIkP73OHoc5b+J+Uw
1Y84WXzOw45HmyhJqxRR1Yhe0ipF1osNZRVuevEduJ6Dwvj3IheRk9kX5CntBUm1rPF+t7lIbE66
0s5rS8EuK+a2tvPLqF6rvltemsoT/wwze/OzFjBfZHyoC/58jR74W1vlRoKfPMkiDeZsXWjMD4NY
pKWaHX1NTVddXfX+ynHq+cEOniw7mu9lD9k36m2LmwzpXXGgdv4qTN1xXwrZjG/gHp50IWn/TvAy
OzEWaa79SEw3eDH0kveMuMHdo0agZ2LDciDRXSB6s/FHl2qvURLOsAlG0vv7yDwk45iyhQ9gbrCB
2EvuiGwNdP3gTvixdJFTrZvcrB/VOoKClMBbz62mfuwHzC+VZMp3I0lqh6gpmm0668ar1xTZuqy5
38piFyGVbFftGMRkvcGTyRObuExWOHtbOE/3MqeJ8fDZCosd4ckC+Cn1oDDCYxFaWbYJU8Vfm+1w
Lboovh+juV3zqpp946aIwMZUvlhJ4m8IfE9b3/R+SvHfTQfoedYX/sXlHjDIAMLAKmFtCPQ8yatb
K+HVf5yUH6YdZfuxxhJ2wqCiARc5RRe5sEROHRSMO7Mu6oOhVLQWiRtdKrH4ox/xoQNeM2f8xske
S/RinfpRiL6ZoqzT4N/cyYWsy6A075sQt7wO2qQwe6+bW7PsAwrKuKhYg/yujibAfatlL2EUf9aa
OTjI3U1q+BYx7t9L3ppcSPwafIRx502M8941LEW5NjTuBZvlmgMiQeanWdwt+DZZF4k9KWJP7xq0
UGMMZ9oqz5pR32F4jvBAIrzEQukKbp0z5g+N1+0xpsn5l2c8ckNN+xbq9W4Y4hwYP/70WFGrP+am
+GylvveJGwWmZb4VPZPXqcKQzdZJZczHpJzwF4m1R0noiQxhiK6a41nWN9H8CJRr+jLbGM/LesM2
eqSfeU/+sD3ahyFy1CeDl94jJHqR3UhxMqZ+V4E4OUFHjndGZs5bSCMYn/Q6Cb4F85RTfeAhAVu/
A5knUUbOiO2yNnfRqU0mczOqUXKdWyfZGTAQUiufHggt4IrieMeIG89DValHfyinQ0sQ45kJnnMh
AKJqPUSHrG14TghzaWLU0UqIWUd98C9VUSv3wch7icQ+5SNkvkbJ4ktG/uezNdXbrP5a5ralkSsp
uCW91l2dHI/GKbS/EAPsrku9LDL9mWzJt0MBJ1pnsej6lB1ovFXgNe5PO1kpm+XitlMCcFaWYrUj
tljqm0T5ouBefgj9U+h11TUKfbzu5Go1w+TrvXE7CcfgQSxkvSxC2vLJSfZu9bJKNspumsa/bdSq
b7JKLlLyQH9tXiYeT7cZGx3tpSyb9kfaoKoYZ/9rU2L1TYwC80EyDWNTQ/s5FfHXKE9gTLntj9l1
3mDvZB/jNHBXwG7Uc8QLx1UueGAWO8NzPLQ1mBitlpZmJF/eqGZn7w7Fiwt47xHUlrMxZn4zBvfZ
51x3X6ahS95aB5vEcRrHO7ztSHZFlIjdLH0xgA62gWLEylrSZ0qUmrqvZS9OEAOwa6b8ixoOT4lj
gK1q8RRwkF9VxNm2jZsg9xmwJFgP5UBavRaWpJI2zaPb1qs+GQOC0HMfHMsEq5lQuDfd8kvd2vji
K4znS2ZH7hS19nkdKDYJXMM7WYVU2IEBVqkTSY5+v0Mh4O46nemZBXYq12YQLHfloQoYdMmKQqwF
Phgga0rxpB9jsI/TrMItMgGD4DTsVl596QJY55rGINMnSHIpPUW8BsQ4rbRBfnHTmKtDmmJG8rLn
JJs0XDejYq47Z64u+HRigpdGP8s0Ct/atPJJ+huMq63qxX3lY1UrG7CujnEYt3hAOf1HCwLaKjNx
b0J1U4RXMAXhdQwqjB+1+RLhC0Sp9tbJqOW/dEyAOxDYG4ykK8+KnzTd9a7lSEBTlAzLrFdJb+qX
cMqEmX3xqIbu9ExQaT/FpfGKqbFximb9dYRxVkDA4r0hndalPwdcYxZ2Y+XNJkzyZFeUxuNscl+z
zM4iTuL62zTXizvdKLWjxpwgAnRmEQ+TgWi5SOZxJW9yVWGoK4uA331jtuM9ZgyjQA9OX2RD5tX5
va+JJ87AiZS122Gz590xTTKfeVfvwYek2gHUkXvUHFJPNu0UJhsFzPta0kKjPg93jQ7aG2MDexNk
jfuotuqfa67meReIIpwDpEfridfSU5vH/hMWzi7kN/8qr0XQ5QNGVgoCKy1ZTa33cS70cWcYZdPx
KOdF5WAXd/zKq70WmmB18de4unE/MIdUD6/q0H7y9Kr5qfRvUzyoqz6aywM+OMX1NoqpQnKoA5UU
+nrKD7gcDXuob08D49gQ/+S7WsOTN9Ui5wHrO3fHiwkKE691HmRd4WZvURk/6lmVP4zQdx8KLd72
QoAWkKd7LNJRe4Fh2e6g/ICVnvGcJ1nZX1WG96L3CAyDqfii9lF7laWIUs4b960EY5VYd7pDh8r0
RR4N2TXteYgDTCI92+c/KSGbYdRuFK8czzFGU0sc+MbWhqNy/V0fMkOzg/vYY95YKfe4Y2/gq0Jy
LTTlXlYx99sdEPPxcM+C4EHW3RZgeXiyafpeeEJGbQaO2tYeMUZN1obXO3tH7bTH3Ez1R8sdiUeQ
5niSXeQiBwLXtqUp3nKJWA3WN/lXkIuiZaKNe42/GaKPiqLZnwwdqHelGPO1HSITRryqf+r9hEeJ
MX1pMVInC/bJKoPkXhdC09CGXWOPUcvzjrqm7juc7TUPgUet4j3hO2fNzxDBFtVbnAT6lhiBT8Y9
RtwjkizYV31wDpWeuwpuK1o2PxDP3YJOtJ5rseCJTTgaVhOBL3K5WwvdvvRmGs1Ovai89SRZqmwm
WKtbScTwsQnWsnE9zsQLY3U2YBunzkuTxtYpw2d7NUa1CbfOD/eW2tePys8iwj7BtR1M1sfxmwz8
mW0TXH+X7H9KqoGyrpt6l8Cxr5w9FD+Lb2Fp9YBDeZTe2a3K2yny6aONz8RWZ2740pPmd0nqOdmW
Dmeg8rG8USOh3c13fhj4971SDFvMAPJH18Hee0JWvfIH43ubMcERt0N+gVg0EeDIMFXEMPa+whdX
q93nqVW9E9nl9WGu8YQaau8kq7Q8hJgX5p+RVUfFrL3aSFNWcEmmBjwI2SFO5xw7Xw0/897sWVP2
KZgmDxxbEm0iPXF28PWVPUFPBvvO7N4zkeJe62w0f93FREPmF+694v1LgxOGWMfAab7HVs69Jh2a
ZO5b0ypLnI8tNOXLYHXQZ3n+Ip1NNG6ac4gxt88E0QZserGd82ATtSbJL5bxIQPqvPXKud4WaeE/
1IU+77GDCNbS4VQuGGT158JLnouU/0grggHFBJBDjzNlNxLHeuzFIgCOghNG3pw6Y7YeJYk/tIfd
4IUaGdLjphtq84zeGIm5WKiOxzw644etbAjaIK5XcrVTMj/YwNs9wf53D0mmuBp3agNpdmWuEMak
KJ8BIQjemLCxtX2UNIPJb7H0e3RxUwZFF8nEa9rvelWPPvU2BiCJa2e73EsBf7YCNuzY8/MMRfrk
5ZZ1lgt97sdTUuBt0BDaQBYipCMa0767Wi1zwHDmo6lnzncibIjMh5U7YEvS1gah5Uhpj6kbIuRJ
qpQBRxaHUFarYHgx8uELJlkd/GyoyIFrb8JBn+/kYhLIlKUI07VEAlt+Uv+1funmpK61TXnL5EbD
TlqcYZk9cpg4sEt9P9sZwfdEXJ2Mx1VP9ADGBVdoHMH2rRKfYFbSRXDWCG1icF7foWOrhXNJsQY1
CQ10muq7oieoGtsh71myj2cE5b4J9OBW5CHlpfumcPch1sIiY7yO9m2SBlsP4dxBVdvsfwg7rx0H
lW1dPxESoUi34Oxuu3O6QR2hKHKGpz+fPZf2XNLZ0r6xbLfbbTdQNcY//oCGlBDIGCiO/ZGx5vUG
58UKy57y/vqoSaph1ZcpinLV4cya5OjH48FauS0eV+gXMc7uO/0hwtEoaMc6/4ajc8IMcHnJiSja
XGabe6OGYoA8+j+vSPPov14BexBTXhUbtz5MrX0/xOJpqAwEisagYbzNQ1MjmEE0ndpW/kKmkYOF
QI/v2er6cMij9KZJQTJraphVVi/TigDJvAnsi++qlTu3NUNsjS59f/UbjVU73MhsfpNXoMBFwvyP
C8+4FBgK+iOZ67l+Y+Kbuu4iVz0XKYkiQu9skpHbNKw43U75mMW3ZmMCW5g6AsLGOF2fT414IjkL
pfaTMCxz42g6nubA8OcY3/FQ5tW0lpeH9NDWmrlYGRIR094CwyDGkpjmRcOFsnF56GLANQX/3B0X
bcP3ub0OhUySp9zK92+vcyJAU3MXR/m8TWIX0ZbyFzaUJDr+89AZdOtktufZxcVjMafzdeNASc9Y
TAMCvG4hLE/6zfUHXo0Dc1J11W07Yedw1VJXcQc71Penu6j10nPj9H+dLds//x03wfRPyz1k5qUh
npu6gFpKaqPXABdd8gVmNht8NC93rzetCQXDmIdjZi6k0CTJvkcqOd0bdKtrf7JxPIGuOhBXyQf6
x133kkF4fajHWbWf7P72GpF0DUuyB98LI5aozfWhp4owmTXx2B9RdDUveaRnD/RjO0hX0wsxH9nF
SDIORgT3u9iY8coFc01RJH2Wfo4XbJOqra4g7aqSVVMjG2Z13YBdr1J3Odko10fXm2jQ/qSppzd1
lLjrxaT+LlwR315vVEWS8BIrXI/+57nrDzIDH6McV62dUBMegcPUhu4V2Ub+F4emIfrdFdmuprrB
e5rYih4jbcpg6cCPYKtbOTpWhVXXHWZbYe7yTzyz69sYT+K+SJ9vb/99biQ5YOVZ/RTGQ0Eq2uWm
GSJ5tPrxvx+mNuuNa3nLRq+AuVYuAiKmsnJaFx7QOuaxEdebVw4rPwGPo+8jSKccikNqC1+BICAi
+r8e//NSywKfRZkoAoqRNybIHu6A7Ug6Czf6/9y7PmwWZhfBvz+eCjUebMP4z6v/fUiCX/yfF15/
HLWdtu3VdFGc2UyGSdVxzcXeZgtlYFTPfw7ZU2uFaFKE1+c6rFSK4Hq3Ty5GfNe7/96IASlxY0Vh
W2Uv3QRthMG6uRoLEPN4nAM3UlYgabp1IUMRKWhkw5PJUhPWlbGQSAdPLq+ok113kEBA5oO9FN2q
lgRr/GDnpAVtTuYnPIGLbRhSMzx6vsuB6EnLRaaICd0zm+5fB63lyKQj8IbxUOZWGTT2xRtugDqV
44Zf2K6/cjRvM/WWSTy4FpS9YewjipAV+uZ0UDBZnHuCLqJVZItNXVCC5c2mYtLwAjJM2GExrYa2
xeNwInlS6iLETbjSS7I3mbs1y3wrnPE2bqQkZ3R40b9N0rECUrLyYKptPJQLam965ltDVx0j+e5h
KlJ0zaDeM6aSGLNgVExlO6/bdMTku32F/D3iK1KeSfIR+5GZr1H5W2f05ArXSBJQCHI37NwDf25C
5F8y9Er9tZxhNBrQlRmMPGoMHdbwwciRLf13UXW3sYOpcFbiap4B7it6wgD5/HEBGciH8jBbWZh7
XHC1ow27sp7eJNAtoczYPtYz1BfM5sakWI896ZKyT9D+z82nnNS+qrob/FviOwKNVyms/K1bSvgG
enXrlu7OlaJmAgXnRSw6WefWHauMH4rcTLbU75ui4jecMdpGoylC2xRfwh8MuGm469f4+vrzBD+y
ifJt6+pP1BHMPFrWo8pXH/3cvy+Z/dESX7aym7wP3dba9YX2RUhG6DtOE84Sv/G2TleZRR6xIZKT
NFwK2wpI1gAwiGv8lpMZ+05MOiohKF5tji1K08e+5DR2XL/cANpUXi020rMP6AK6k1NPFOpk2bSj
E9RVN6wmfMAZM+Eqj3u7l+K+F2Gwr9fVbWTr+sG/WErnPm0aNjrG5PnFTqtI4ZPXqD3zksX3z93u
n4Q+b+j19fUV15t/nr3eLboOoPR6l2ElxgjXu+OI1f/xejf+93dLyHZIFC9/6L/+xPWu9e9n+K83
/+czaE381TqWtR4SZR2I7fouRzWuZYzJwNR2/31zfU7a6v97LnVtuD3Xn/z7e/88Ofwvb3F929Ya
/H1Tr5a51PUjwl7ywxesrjwtMXA3CCdGWlj05OChGTYPxtRUB7bgqVKKAPUR4y8156FDtixlJXGz
lt7vW4KDD4o4R9UWB8vQ98UgqpWl0VQMNdm8XeRBEcPtZip14wAxYpdcvo3BbCDQSZlbj5CN95n+
aSTU8TSwn6KDtGjas71p3O48icbfJzS7Y4luvomi01Kn6sgV90Z6uQKkKnEpIH5gRQW2Y+5/NA26
GosNvsQ3ZYjsNswRzB7mxN2WFkG4c/wOXxQWXtdqe2JJAi+FDqNGmM4trpUYGyEriC4UCEfKAchr
8QucEK2Use9LrO4hcaW3lTbtgKC8VRYxTRppGvGPmAOqnTFoSMjEb59RpOXUpKsg5jXFOaasi/sH
6dUMVLXvrCJd2Y53aYWfcyOPJCgbWKdTrA0WdHthSmOtw+3VSBfIh/4ek/KnQdO2oyn/htr+UWOG
jVWMZbhpN6g/fHPt1u4Jr7dyHfk401x8abro3TJG6yjmBtKVP+JrUZ9EiSK7pSRdxWLvG/gvlROE
yi5DYWFgZBM41bK1pvYLugeRhAMlRd3mf4YUYp1hX2KOeKo2EuevdNiUI6vYZfTglCKFPDVvpPCf
pW3clXBSKg2/RywL7rpLJ0GYhb1eMibpi5+/N/WShbZLYp1sMF5M0flqhvaimSSqKFj7bgbGZrQf
oi2aDcHva6T/bjjRT8HvofHAz8zf9X39kJesqvlAtLXRVW/KoabXySTw6iELO08bw5jUYYTjEK/8
KhSPerJgBWuKO7dJs73FlPk2TvkWfRrDTfCyVSE8aHpgYeNlxHIZWoYthRVyAefqt4F4SJvwY0/I
V3ZAtPOqNzdtUrf3ADK3RTc2a0pGbbg09ERuQ9liiSy08ghO/QMKTbgHzmytlx1kpnbXXhGEPZ08
AIKsW0fR8gc3QK2pB/vJgeowzseIwF2AWjDaNEvjfVJCd+igpSXe1kkqexUn8hUAnQij6dBnvb4a
Rxxeutrb2CVZUlI5zTox5DEybJz8x8kgnVALjIFl+gKErrEYSEJavrTW8ePCPJSwgWWHF6wk4Sc5
UlI2W2iff0S7MHT2xz25eXJXTkYCcl5k5GTMR8Nk7W1Vcget19zSP4ggaSk5bK14ZZpgb1JhYlor
yr2a/EeP2fzW0XDs0RzCtgnN4mRyP2SthX3qT8ehYNAjmR/0gO71oLa5PlVHfA4sIbJzn9oNOHtq
wnbEXNJW30ZWEvHb5kUYkexTac4D6LVHYkwDjl9md7H/nPZ+jTrHjghbEc6mMKsbt2DCBc+XtBhl
yuNUuicNEvDaGWIJTT6tKW/VKlYO4uVsfPfNytk7OSP3I8VRvvFgMHI69ucSUdlmJtA4bLuEbZLq
kA9q3lgdPT8Knlu3x3+OVOMLZe7Jnups1VFaB2XcU8skrMRG1+6l1P5ibPIPfu6cfbxecSumuQEQ
nIJFd94VDgylOWKncmtbrs0Eyn1Lr6P375bQi6aw3HVH4gbOu/6awUkWdHr1Ye0dBKcrLH+8QBbL
rpoGwBPBKteDiTkKhoVH88hqnXtTySLfH4jscHcwrl9UjlFHYnofIJPnhPjbU3mafLwCF+KKKFNW
jahfcqYXGDUOoDY63Cssl7R0ylZuxWQ+MhGPZwvLbKzkQ2sQWlDnF340dL9gmYURxhEDQdWaoaF3
a1Pk+tpR4ksOebEm8mwKlwJTOT9pRkb0eAgMZZduVQfyWRiZFvjIFrzG2S6SsBe309+TujhOhHQE
PX3yulFL4JiFuOlLErUEk02oisWM8Fbfuh3WO4XMFzzQKGlVjF0EIoBd5YobMkeY12vtOxlUh7m1
tcDs/ZxsA4xjWnI3Kh0OrGdVp65uxFrguswOQsy76XMZRdpZLszru6roQUcxs2LeTq+fhk4dLduy
6WU4UPDi1n9IYU/u4qHEJ9oAZ5dOP65STASTfJkDLXZ3pRvdxzopIT1p2UlsYMyjh06PuWMeU0h5
ekxkLDUQAQr0XLjoaYe+sxN6fuo6v7XfY7s8MQnq4WniO944z7bX5RsxyBLWS/IX00cfsYgh1FTi
ClzX3Q7K5AHril8xuXgbK4bKzDu+6qS7GXLxB47g71FzHjQ2p2DB/fMwFhizGmqDcOGnr3FLAYcM
66K/BFPVdyVD5VWrdQ7UZu+OgOupJoEmVUOoQTg96tslbzCja9wP8hFxM3a51gq6kiymkR+VT7XY
Oibrf34qZwxWINYxxefy6saQRfY9LbFLdcZ+c3m7sI2wJZT2Y2f2+cZ05DlrbQZRhroZAH4pwJC5
EG5OfNO3OVPWTp5D/RxxpBOUjjVrkTXHVWgxAqP9PCOVKVem194ugzinhTo5ebJORhZi3FF3udl9
2DqG4iBEP7Nwmz0k40BpOGmOSxJowtqNjnyNq/G7E+QQKX86dK2fUWIPdFK1WfM5rdeKJNXU7the
ACLaWfV4/+IMb+RgNZi2HsWqtMw0BL2n85LN1wiJaG9P/eeASMSmtA5x1/ACht4+/OmU3B7Te/CU
Z62lZt6pmgBXu/ppWtfaknJQwv0njtMnQIb5Ytz8gn4nYXXRDUajHxq97R/Mpd0z6tJXhd8+RTl0
7C7pTPaRKKEkuIh+GXYyso0g4vVF2Nev46T95BKhLnmSweRl8pxag7Ojj+RfJVDbwg39q3NR4y1J
OKjNgnIzV8tKMKVYzASzK9mrkOjO5KZI5g1BiHVgxFKFeSQ0qlMHj1M8NGvKEUOWd8w0vlsRvRuY
DIJYkaNqk6CWJzVdp3OPoyoWb9W32Rj93fWmtZsoKFK4OSl527DJo7zdUCKuKqM7x8nQrvhokBRi
ihwD26jerE51Vd8l2Qy3fkHuhfJmh/fPvK6SOujz/lFU4sOMF06apcNvfXq04c4E1VLXnGq1sZKT
9eHBS4Mj4GPHxjWZmhWrtGe0q46NZ9MNNjWB/T4vPl8sd+7BrzemCZtdKQ59NMzZbvAGgG7rDYbG
+wQcZ2r1zVIv32ONe6+TPS0Ou2zdDqECyUWbE3/ZipFYKT4djOMJxY0iivCYqi7LdylRJqFGbR14
VXpa2ImkAKPMnYnhzgjkCjE1QK4xbiSZtirnyjf1Eq9RcqZDrexwu7NhMZd6Ua/QtkVrjZEXSd36
r5Fv4zh31n1U/1Q6C3qqiKiCWPtdOtDoG2W96FLWYZ0kX60g9a8ShMYomI3rSjVAnEJtTDEeJumk
iCg9Lk8MtafsteO6CBotYRE4UVK9cCluyM15uUwwwtEssKX/YZVD8nrBKEkLDlP0JPvukLndkztY
xpp8pxXcIZcQGh9k1brtIsXYIyY5KM63SR93Kx/ycphjrmfOWh8w0riJ8Kv0tG1aVquWsWcIz+8u
orAIIrv5LUWGkwc1FuP30JVIthxafsPWkm1nQ4HzrV9GoQng3uW/E9v3bnM3DpAiqviuSF66JTmn
dfELax2QI9mkI7ot2Pzhhe6ytoHUoBX6BMDKDetcH2RCnfQ8ZVPV401ZNlD48MAxSnLp6j07rX6I
O4bnUEa2xYU1QJHjaDLs+qRaTVW3gVODJ0DddatS82SYzsgzcB+j7loZvjOtiTZv13rGicQ5tE5k
dimnYXtMuC6pS2k/2+tpMuEN5AoieoSNVm909+Y8Rhs5+GEHPLCZ4uK1clB4dP1Yo/Q+C7Y0Uq2X
jUFPEjjMqSWCnwvDEhZRvFYzLpduoPcL1pVSrNxeZwArwI+ypLyzE/+2cxSFtFWlYVGIVetdRvNW
7HCSVg0+XjuXjLYmn19wtYsOembvB84X9iMpApah21GfULLSv0eT3cH48A+DMdykyruvCVZrtOmH
YdhiFuDaBkQKOxUMI++zFt0eAZrMYqvoIXadP8EEe2M4zaeXYTtQRiWX24A2DDveDK207lhr0Rj1
zp/Fs0vyUiPnt2yBguGOxX5s018oGc3aTcrn0fnAaQkBVzuulWYNG3Psnz2/wpEr2Xn1fZdQqTNV
vSsL527BpKXrsFVjthYKv/ibhvI9GcDqSIRkwGT2Z2+xmmNjDrdK2dNKsPDwoc9McmwcIIxbylvE
1V35kkI7BqXIHYY+bfwIYsdq4Jr3riU+7Q7D5VJXezFJML4Leck0MaRbvAsb8NNErYQYu9g0QgSN
7xYU8/T6Xvzl6gq4tqT2HpcOb3Zo72NsPM79Iz7RZtgKzWO0ErGR9ScLvGpYShCtDlaGa2pr33kT
AzCpbhBXjRklo3c+rBUjODMcDOFG264D4KXsHk+wap5P+GjmpJGPxapU/SotIZM6CjaQELeTHMni
NgojyFFKTiApYT3Fn0sxnEwNvRK6sKOhIMJn5tfUJGjD4L13T3ocPUOcDeKpkuBWdrKCo3pPDj2d
AtlQQ+as0c/koZjUmqwx4LUseWtww+fPDLvKM7wV6wjq8mLw18wCatBlxPFxA/i54E7utrBTq7J7
dHM33Vf98L5c3jMd5b5o9HZju6xXdpOtYrfdF5asD5wn73NGamuS1fdFMmlHPRmeKKm1rZGmz7Bx
sjDqCWYbUThMTNL2rUwnMvo2Mk6YFmP53QODmp63sa4Zz+O5SNmchxGUX1fQAyjK54RNn+qlsejD
9VzzIQXgu0pPOi/NCkMBSSVAxBiuoaHn6R+V6qdj534WhO/RZrU3F2ZGmAz3Ob7aq6Ris9FF82fl
xiEWyifmbl7CMrV3c5ypVVpNL31/kmR2B8KPP6fxXeLiumr8/iOL8miliKkqXDN+0ufpqDWJHVha
NPNPx/owc6ed6txLH+fs80Zw5FLHWw8G50vDhJUYrPLV0s3lpr4Ye6uR76ilY4JhM6smzqTTbRYh
IpudZFxjZrfcpCBWfdDX47jNkNdHQs13EBQh00jCAi7yctnH06HlXCg5SnTBsM6dc7641sroyd0q
pH7nVwbYJ6rH26S3EKGwOLkOcaJ1g+wRbCwLYb1pq87rfpJyKd5iMX4uMW6FWW5A2MnfBjVGR5Iw
YUAjP9kyNg3JpiQ2Y6BzFFkZbzvT/C2YZoZUfcxtU5x63Kat130+igNEAiziNPoTw0u9dTcJUjwv
afD24tDFyOWhvoQy+1khHw32NekzgfCtZae4qpEsovATUF43I1zhlBzOA3CLGyoxulvdWsYgj1t7
o6VJfSjZow85rwdx31WW6Z9jLu61Pfv1xuwcbM2qedrhTPzRo6Oluo+A80ZGyNVowJ8cdJIoY9BA
Y9YSLOn87DjS/4Q+YQFw+uOb0i2z19pwwfWMS1i52Cew+G6uN/hQYOnjHrqKPCqjsKytu2/Mqnlp
CUcel/LV14zbPmsODXZ7O19275ANtySe0Qr0YO0F29gDseD1mU6MfY4dYS49a5VoLY2C8nr8TWPv
YMPDVkvMnEa4PQn0DQk0sVI7UtGHoDZR5zRQIwJtYYNv7H0PeTvgS3MpGHa3ay62IDhJ2HeI+IoV
CUkJ0bjTk0+Mz2e7zFjk4BG5Slv0RRSHCNpH+02B1RzzlPIHEsp8MhkOHfrBfcjNWJBo1+MLHcMY
EXOWH5bWzx/x/NHg1aDWXFRHmQrvpLZykFbV/+gmfD+fxG4iQ1BF6LMZ7+Hu1OvJm6FDssVusDU3
QO1EDEbXExGp5r95qZ/1xryLnIIwUUSYIQiwH0rLkuuiT3+KuWxhLrAT0grtEX1Q/jvwxVC6RvjU
xp/1VQhqJ6yuSWMdy5gAtzFTFFES7Shm3TDsc+oAWTmvZU76+CzHbGUQiBeUs3mvULTBFSG3rJFY
CtvxZmA2Qnk+QGrSea9SUp80IKimyqpw9uTOsKZXjc4iWrQMaYsqVpCfAn3Cla00h89lAJwhzdVd
snRXdWoK0hQHiW6af72qOHP5wQJtPbk13cDVtXWp2Rocf8CViRYyaKLiFFcYl8x5dE/h85pn1D75
T4OID36ZwXWpyvfcmw/G3AFquPZHKuVNY5rr1qRyyNPsF04OvT95nsjn/or0hUlfHBCiiqFEWwap
UREeaCCY6rQfm7OfA8bgzovUL0jwjeaND2WyCNAu2vy8Hn6YEtnEsQfuMBG67Ei8Yip9a7+LvqjX
SQwZQQeHsERy1FFQB1bZB7I2HmMwOwp+Qp6Jzf2s5vqx+u0q1LeJfq81aGIM07qLs2VbN/k5bh+8
lP0czaYIKJrzEcIZBUVRym2Usswl7oLEEl953bLlStOsKezFhhEJVZwAjKGpSoOqR+lekDuKBm5m
hq29w8fdqEK/I4OGhss+JerZNLot5qGIoOU5zu03Q8Z3OOIdcpE+ytFydzEa5qHSKAU0OlSlq98R
x1oz6zAfp0ZJ4vjbzc9p22MFyrBLH0HlXVH8srv5g/lqJ+BXjiQDWFr49N1AiDsXnnJpJhTguXUz
KdDLon6KbI5U8iVVyoQj939iuljK0DHseUM/4VO4ZCsHpXR/2yPUSp602i9PxV8Lccm9GL7EsJzp
+z7qPHl34/pmFH8pZq1BjGzUoFMKmpmB9eTHKtCT6lHqM7SUeqQNbrBDmRKQPSxE2moi8xYhoDT9
QzR7H+Ugn/vevVMltuVeeRY9M8KqfcgnnS5R7ZnjHvS6hBAGmc9zgPD7BQzICwQ1I2YQC/5eOQCB
xTlIez3rfCsixab7qqo+fUu/kxeAe7bJXjGa5B5z6z9bWmvlRGeF7TcqM5N+QWPvrykRJiDmIKs4
AS1ruNAEJMTeSveDJatAVR3ovL317Ebjb54yS55Esi4SJqCQnpjaJbgl+wIifKuqQ2pZH9MIjwBo
q+rgJdumAQ+YuU0xcCJFogqjDCSAAz+G6N2eWP+YFrS9CpzR3/qZZm8Z6wYlTI7MNk9dHh/6Ho2+
3396cbbyy/I7MGZI2/qAA7NlEUDowjV0dPipuKUCtxg1YigjW9uJd9F1712sjtnoiA1GaIYgjLyu
mMbTykk3pT05m5UBPOfdE/B+6R1Mh6LIo5zzzC/3R3Xi1Ciw8oIjOC3JZ271e02L9vrioOS7EIFE
YTehzPyLwd180x5GP/qInBS5rvPjtI9W7u+XJHtIxZKs6sXcp0zixvJPDsaqdNyPLLW+Cm/Zm33f
UNhDIyNREpOIknq/1bswlgbNClK46dKpYOWM32ydHGYcJsgudi+WFg17D4OnqgThShEZDhbOXuMG
S/ebRs37vGo+Z9yTnFFxjXEFFI31Y0xISzBHJ6GG4+/Rn6fzvSX47yywCxHq10WYGqMMpwpmamdp
TKuptHTqLuldxmd5Qh+yxH/68LKoEvmwxbArMe/kcKrdbEfkMaJye8vA9IF+U6IQ2hWzTHcWtDro
efBZgIs5AFG+Saz9NMMTmD1GXH3yTbWiBWMf//aivwM8PRki/SWFeg5Q3G6wnViLMfmqU+M98+1z
VWMBNJfrRIe4EldHBwMgGBPDm/AIIE/0HhTG8UNTJiuuG7YJ1h1M7alhTKpa3y+eG9TMZemsh2ze
cE3/lZX+BJEalDV5UHb2bngjHXp/XiKDZZD4WsYG4Shv2iqniYOnAJvy2fGG91TTji6tZj95N40f
f4DcwlwH/ALF6reWHZ1glB5t6tkwtvIV8aE5eFb32CuGQhaxHdRQy96N1SeKOoLL2+bUVv7asubX
ucu+3XoqqBCbU6NByR/WAkK/qOwbQzefi0U8lqMTB73Ww/IryzMdnLea+gp8r78pVG7CDALDcALQ
P9I+Zv62KycAHv95ypl9plhRRM3wkJPyYNfaU1F1D8iKziVrUu3ARNU9ee8tDRZ9MshdSPKdaf9a
XfSWXBQRNCzLFG9jpieY1KHC751D5c1zqPzEgj+g3RCXMG5AG5iCzzNNImIgM8lOWpm/uAwsIVQI
LEbyu6Vz8a+oK3Kx9GNqJNih2SWXLhKk0GRk1NYm//YuX3kuntGE7+LpMGRmIFIbmGY5G/J77FA8
JcMHedgwifru3NckJF5cfpDoe+wcrOU7vS8+sGSGjttC5qf0QLQWzzAeFR5Xq9Gd9pwDBabV0PNY
ZiKKmqm+EE9ZIXzaXKuq95XnNpcq+i3XQDPi5NYYoJVrCRIk59NvWTSqkVXMVUfXHJ8vrUcs6hsk
LaHBOSMz/bwQVz1QNU3p9Hzd3afMwBco7UNdXiQBfv8ca1BZyJ4WkfkxaO6xzPPXrOovGM3Wsljd
aODYxIYf2ovHggtI60jTspVziaS/p37krDXrv2xR8d4gRbkYiAmcio7CqSSLxS77jXvxv/CAXij6
V8bQP2qNHvZ6/UsO8kPpWs+VrG4cX0MY5sAXHvNAd5Zf08mRNn6nJfNBw/E3lYpB81qgM9svDoS4
xWE/V0/FXJ8q6WkhmoUGczf6/vgXdnfOUqWLwBk6qE75AzoPMsCy6TRn01ujyheCCP8iU2wttUVE
Cc2ZNSmv3CLstPJBaehgiRUZmmcaGzK30+wwmQCROLgr0q1fKgesPMqyg+ECwupW+ZENUobIV8Ei
NHX2rrbZHXuNHd1TRb0Njfn0iNcNjR2rnTExmyEioLhoZQaggKIDtjCj7tYs0Kv35prxvV2fR1++
JlZKgTI5W3Y7MDkK/xTuLFXckIYK6lHOisS0q2GwlJydTPt2U3vdmT4yCsPdRT04d65zBmZ5DQdF
5Y8WRwkWEeQ00pUYedbfxewd9Xg826S7BdNYkJ42VTuymZO14QpqdrFNOAtkqp5YFg6txOkE6cbJ
vnWMCeBj2lRL9AkQz+Jr6vdL297VqIaJE/+U0JcWzYZVUeA3YaUUAxyXkBOVsQVCFTFNyZrTi8m9
DyQDoD+V7Y+ndxAhZpN6JbsTrXjvmYaUsvm0ivm4jNmxMbqnSFjPspdvkdafO+wLE7tG663IgYkH
bPi7VwtHJ/74Q9nFeMumz11Ev4W8CY2TyCc2jTow/em+b53PoSrvrCQK9PiZwoZZSvcV2V9E2dyO
Lq78WqTB4GWxUD71g03DQFQV/7qWvBy7evZ197WNY5Yji7bAcv2H0T248NZa2hNlWVYoG/Wd2cm7
00LhZIq5K/NyByn0PXXML79ov8fZoMim59T1b623maFRbeJFGmK+0oQFtvaA5SiHyqNsGkQ1/oPR
D7tWW0EKZR/MTok7fyewcwLMwraOjI6DU9F5OuIUk94ZZPYEqxYWQpJCcmWxXA1T+VBEMGBE/NI3
wys92bts8jul8+kWPCq04qktYF41UrzarkzDJiqfAai3oDxPsB93FRwvYj/8LMgLE0rHAOeHBS3R
01/UawU17o8t3KeFna61tJvJBjVYUlxZoOVPAwHE7eMSJe8TVjz0Bfq9kevvRURnWBjutsjxofGb
/JfZ/E8zTlAY6+PikcPWNofYih7qjtU0n9QfhoF/oBEMbMTw2zrIHSPWALxGJ/yMoKGknjyYjklk
4QDttZTrxca/T0vXc92ci8U3ggaV3JqsCrjJql17CoQb8itam9heI8Q+dAOni44SIrAGdGkw7KQd
XZIVizhs5XicoTVgLAaNRXe6G71hQjxdhjtV9mUjHQ4XiK0LTdPKqq1HTAj2WgQ2NeiFttLtgy/U
RzO6r5NzF3vGL6xIqM2JAkIUz4kfc1UYt6W395kCBzb9fljE49YomT3ImK6JQEAVwrfyYkgmVe8v
69J/cNDmrmNvegOXc3w27UKqFw+uZFBO3o4Z0v18Q661XiC9LvdJNxGkazzndsVQPr6VUb8tJelr
JIl8m5qgHWkZXXjO1zSaqNScj4n4B7ZufEGORTMc4pi5WYoie2RWMkGOcStk1rAuq8lRoRG1T5gn
fmcNhoLGj7DJW4e4+FfAZI6wnjNV/lcPQId5xRWsjuSNNlF7JxMsintDIK6cTkIkL+6QvKWaY9G3
WUeVK2Qe6lVm+MfY/cqR1bI2+nRPfNEGzty3wAAs0LqvwcjJz2LSZUTOg9UM+064j/oYYRUBRN8n
833uV99tkkApIl8t0UHc5JHUsiDNDyysLHUzaHYywOFQ7fhM2tdmXNRPHlMpwMiuksQLM8RWoQNb
LQCsOqrpr/1/jJ3ZcqNamrZvpWKf0/9iho6uOhBCkiXLlufhhLCdTuZ55ur/B5RV9s7aXdERDoJZ
CJnFWt870f2Nq5zeNWPqfDBugkzBxg0vPYWhBaYEjzZ4cCBHN2E5hmvVqjGzzLLrUVISB/5muHqU
Y5qvpO+2ete/ThnCHbRzq9a0qeNHqUOABvUCBnLrmVXWlrO1YOnWffTaD3TVTEng7zfoJpTdPRxV
nqi8suk9Sk5stBu9axlmDK+ikp4pc7yOwg0bYA/bHz556vC1gu82pnwhyVNMsL4A1rmET2hry2vQ
aPwCMseujccaoNPu1WoW1UFZEzJ9uKbb1q2/qrETxuetWusGRNi4NGgsZgvDmBYtIBvYUwY8T+Tx
KZC0ezMz4o1RziV0qiQ0L3udpOQokH1al/E2fATFsVZjjzMLgpRVqbdOkJfmKuwYwo66dN8n1r4T
mF0hEMhWVC/i1VGZ8qM00G7X1UDUR3ahd5LYFMYUr/MOMIYu1JhppDgxRNS69gF/2YMQ9c3ka7dq
Bo0Eb/NDO/o+jaAKRKdId62pg5kx/o4sMKa0yO/0boCwlyQHnYQrp1NT3hekIa+gpTe59Kg31cWI
4DhRoHxQk+LfQW/6FYzgFNzWSUWEH0STXQNs3JPrDC2kQf4NVIWRlISEHCbhaPSnLMveVPg6BjXW
KhuecI7EbWS6izLvvi5hgAsjLt2xmOM0Q3pgRCu++rrXMSyGgilNUbLLDNhulKvsCfl3UTz5WBj6
6oCbVP5aK6a9Knxjcmrq7qEF4yk3tdIRkYSGMt72VHAJk6YkD6CwynpkhLqxK6rm1Qq8Z7MNUPnh
7xcahmPn9D36ZjqoA2KGxWvSk4/1WBwFOTyrUmjxmvJ15lRTApvTuNQVyklDYbqeTp9bNSDChBV5
h9RFXCO6z9tG2kTmZVkBnkeezqvGr0+x1ePEKgDEDRiV9pphk+laoa+6g6IiQ4IID+647UT7U+Qg
q4V8COPuh5wE4Lb+vuuTE1KRkzJlJOFmGGBEd01sPwVG9JTzL8FrhP9mwGfHI2RRwhcAGoEAa2Iw
Uj9URrlOW2jeaj9EQPIxjyO/27SNSl9e1UNiORYWJCubfaMuHxzbxhCSevTVFPanHtfjmcWdzI4l
Yyhjl1S71ZBS2p6DJBWofoYsw7Eaw/tCJOvJSugNxdqDnvSXOiUxQxbHxnYRnP2g/QIIbF4VUnsx
N6ldBtfYV5WfSWs8RubwpGsze+s5s+nGkFYv75pq52uUNSLPhtmJaXAgB042WZkDQkgZs3JheRqw
brC7lTtoEwKXslievXDMAOSCfo9l64d8GGgPVSiT04QHoD7QrVDtCCgIZLPP7b1umwc4bA9doQto
HrAEU9LW4aHQS1YfiHKmhgBJMlA0enDxO0No+Jq4y038jplPlcCHmKDhOr2aKGUb+bORhOGqTZIX
I0SIkJUQyzDBpRjWvSmq9I4K0zGs+i43m9yFXpW5pHaftPIpNENG6CP137ZoXwTgoobIh0cRpVyr
UOzTkNXCwtuSGFw4Vb+a8oCvHVN1b03KH7U8uWWPf32XKgXsrjRdEbl7FzUQU8tcz3dJADpMZQa9
C/r5IevFFvYZ0kFYPmgYr5BlUu4IaKZHDISGNnqqW+nZUAIZtFp9CwN5cKeWWqFSFh/CjGrEp+Fj
k/uRow4CENYG74gOOQVfY4Bum0Z1xzhyIvWmqTdeCd5yCGtKNnYPxKBO0duYBlyR7j/iywcSFJ7U
zD9hgZm6E1YVCCSgLecT5CVY0S9x4V0wqlZ3Iyp3qy+o+tJhlED+MgtsTxq9B6W2+cEr34Fy06yD
AA37hHQI9CNx5AuzTOt9WWy1scf4mwRhB6hgO4LiOzjml+tDQZaTQ2MEBw+ckhGiTa2IfwglfzL7
ARF0TOluQudKxjWqSLWkk6EYhyT0fzQVCPi4tMCe9GHoVC6UscP2IlFpO2i/wSIeRA3SRNAuJ/Qh
4dbcNnpmuPifvDJLnLgnuJoxmpMwhFhJiJRXPd5pUb7uuvCzqhgOFdOjXQ5YXurBfSM6XGWAyOCO
6JedNd7kNsOWHs0w4wN9lWnZTeD16VpvMnoEeX6Ecg4nI7wTkgQ+06s0f2La2pmBtr++waWtJEZb
fwfQsnX/tu82vcWLVbbNfk04QLOaJv2nF1COp5x4KuviIwnsXeCXsTNkMjR76XMaUEeOqXoI9OoO
X+AVw+ejPGlre/B4LVAW6mMecHU4ToF4FnKzp5aortuullaRLXaUVahoe/pHZxhXZVs+hoR6mdl7
CeCOHhgSJhzYDRrnDymlGBqmj7hmvXbtGoKYsY6AalA00y1TVRC+7uQPiFNxsed5rPnYIPUf1SG4
J6boqUlURnxJSBseuBIynxb5JVRFHH7biB65Sr91qOqTh2knlNagBYE28KMoM3ON6QUAR1kDpVkm
VqNCuDXh5CudiNaVMmSuqbVvWhDu8fNAxpQVw0auUzeYozcKiIQRJSbHN8imRRvyYn2gpwC+1Okm
JeZd1Xqfbdm5iojfiyDaTlp7kPthXGfBbCqaI59N8sfWTh5MWv7KeMQN6Cc+UG+T1RwNc7idutZw
gvvUS1Ds4JaHLLzaG9Jw62UmNXksDFZeU7xNRXRsS/sjLyhk2GP6NpHpWuQl2Y0ZuLaQxF0sAqS0
/LAA/avE5snHCfM+7dP3Sk6poSnbrrYZPhTBjWeS5an29QsUAafV5WpnlzCGoA4/U5HyhCk/xM3w
3GvN1TDEJ43RoRNGpef4srfDeOMZa9+f+DVjuwfNP/Gv5HRE9M+PYDCgRWlvOiVZWk48Eg9e5vKP
hv+YLK1SVKxV6EbY9luDkCkWUFLUiGXrpTveFb4TTcBQWpq6CNbhRRGQxWsckXibXae86kG5f+oZ
IaI++kWIv5A2GIJAzcogG2Ow0k26I4waa4LwgtCFR02CEEj/YE35fXDzmkEgiZy4WsQnXqJEWwwG
YdJhYq2MIx6BFfmh8HNw4vjMJP+OfsWu0TFogcFCWUsLu5WVAdWUfnvAuQcaNbyLSpdB3hP7iAvV
RQK93yl9aADos95TCG0g+z7D7XZtKf0ejnhGuztqkHOMR6JBoxUahUq064ozOIOg6Ny6lYeMZdAz
4zorsqcshqmkdWO6RupwqfqiuKlT2fX1CjOnqlnRjdmPdo67kod/qFT271k87CKdznaaUojxQvFu
Sfm2MQ0Z5Vasbbx8D/EDGCSfXnLMFtczYJUGRORh4gdPhIyLMFT5XctUd9QXeHU1ZmhjtsZbzAma
CO/CfhuPXgaB6VrhlOsY5Ar0EDceKFr5ehGnSlKhuNRSq5aHau7KHxS6dkrXmBu7Gxvo1IlMN9sI
1x0k0LGAZecVxfygWnhgDC8VqLFTyZji6HJ4G/UMixjZ4y0FD6wRqNwCsdKMlsocXOD15JU6JZCM
dhSwl8XkU/GyfJO35IOHRehi9W9t/aa/HHI4dGmcvZoM4SgdjUiZIec5QaUJp4FPBmOBcU4sQ3/x
wJKKZNxPlfaJV7S91tscUBd1rULhmKjq7rUG/lvrgCFxAUhgVvhnDhY3uKMbjx+ABQ7xAaAXOKqa
i5Xe2GgXC8EhNYmLavtUeCDSKoM+xtLj2oyKbBOUEjrp1NXtGf0oYBZBtH6X8lreax7VJA/3JMaH
seWqtrHR6KlVid9dyTTMIfkqeB7hQqBL8D1h1EvxYDgot48j5LWDrVQ6rT/D4fmbWR2CF/UJJkx5
V5lY5eLvjN41LFyYYmtvqj3X1jDN78qAGGsLAL8e29sukUbXNAQNbqDflxixYH3dnbA2qraViRa0
C9Ye6aPQIvtPs41tGBUwT3z9XkooceVhfQSQf6Jd2oq0t4n9DjZelx540CDh6X68qwYqahCpQEdx
9d4CilxOoW+7SjbNlbd8nUjJsAuF/zhi++n4A97rFlIxUJMucguaxDkCDHIfRGXbgolP7gkdE0qO
flRShKGo0+oDzEIt76njdGsUiRE9WHBwXHD3ISIlh/K5vq4SThbb1knvWxv2pi82YvQZ96pbBFT5
NogLKnVltY8HqGG8p0uYBCgVDe0HTwP0pmRvIHNYJzVYQdCrtpPEiEMlfyzcxsevAY8mhj0zhxsO
a8E/dqiuwSQ/ihESQGRda4EmH3vLI4VcmPyoynObmfdqYUYuUkhKzBC2K6oFU54qByMtekoLvmvO
GaMBdX9dac0d2dgdZgVrXJ7NFZiLa8bdjSb6VylOLus+CB010chEqWOMHwqyvjP0JQWDvdo3tnzK
mwnddx1UFlWTERt2s3eGChIwLwaCm5UwWZEnpLrJ7NI1rBAQRWsNYqw//IDLHKIqxdg+qe8MPbmB
rvlk4bO9JQKI8SfEj9EjdEI1ySepwpMUbnHPsDax7TF6I2Mxq8Ht8S+4GFS6N3XvX2oZjhx5yxBy
zMOrJKFqoVpAuvQS5OKtlICRwyRxCqt5DWrzWodSY2jtj0yVKscMKFUrdfHCKBYd7LU3dOVlaO6n
YbZLAt9261Q1NriK3I3ggLCtndoCcYrM9FCTd7mq68bAuzpKIBsX931HVp39SlgZOa0V1sNdYl9Y
5O3wfohXMCo/JRm78z5qkBhq8ikK6aYXfuqOEeYdXvpBfIiBN4UKaXVSGOh5byWlNEYbpthQzGJN
WH8mms2bWpjZJkKbhkQsUi8qQ91KHiqM2H/LvKeJ2vLOpoPiFHF5ifkWGd76tLbwCMmNwXLsZMIh
w47Wg0nzpUGv9McAN+nYdHgAygMAtoLVfvugFrHYQULbkfhExkDn4V5nQPpqPSfiOaah1uWNpUDS
NTCFuYCfcgnKkLiJBD9+whlSQLFuvFreBGao7DxT2yGSeCO7nRvA64WATODgbNoUqdZfeJg36RXy
kxYHwZpCIW9YnYbNqA4iAlUt85BxY9vcYBB6F6i5zLAyvJ8L06WnYlXNL2qoBOL6P9U51pohOKba
sTa/4Z0aos8uSaKrnlLQiPwMOqtW1uaFWl33WEHs+zCjh9KhJ8VtprHo2MwMKWrbGBZRWzQjLcbe
jkFpSsGH7ly56hQZv1s6A00KFglnncAnaoNDyGAFf/aPDmNeRwtqZIvpXHBPNBcwBUlRQ1OKqQ3I
y12k+CepGK6rqG33NQahANPFizCpgPHiZrzsw72V8nncZyGJSnxCcYVu/TQJWud1UIpVkow0oTX/
OKmJa5FkNgXMvviuN7l/ao2hXB2KtWLgDEwBewYNh9saBQr2MHTcSywu87XR5HiHArW6oqxSrE5K
R9I6f6sAcUJxtXlVobpEFYO6LKZ5CGpxBXYPTNHIMAryW9NurXWu+JVLjMh120bNSmuyt7iLEMfb
4bWneC9GqWEdZ09YRWLLZ6nNXdMapqMk+X0brtOw61de1eJFY71MohtcXRQqOhcTZpzxMx3FO2Tz
xut/oN2aMISwir0+T5a5wigf8N3Az2wOVSlli3wVyWiQ205z4MoyOS+3Xzt823eZXTb9vv/5XJVU
AgX+61TLnl/HkOPO5533XDadVyyz367ivMPXYcv5vs78b1f97VTfrkJdwmN+u4Ji6oQ7iuS1C9vy
fEviNoELmSmlo0TUI8RJJg0A4i2SbaQo+T7L5XivHBftt2YjNz/ryJdZPHQjl44tpdX5dnVpziO4
XKllGHW6W6786xIgY+Hzuyyft399qWVPOUaPLTAFH250nfJRmeIFwWtW5aeao3WXua9JIPW7oqx7
Aqq468tpy1EvUW4//Xbzvt3cb7PLEcsH/7b7sq7L7bU5eeku6+V0/zXxQu/7IvWJDjFS+J6XcyDP
sh8Vw5SeWdE4X4ctc1/HjipABD3sP50L1mK6K8auLivvoRoY/yhDvofXmu+XOQ900MW9/u38hccp
2/fzZFlcJjII2Hnxa0P75/1+W1z2W9bJeojBYIBbpJWP5HguH5nTzsIXLAzHmy1K6Jr/8xfBXiPb
LyspDLDyaxkro2yrWsMe48CE9yYVun2Tpx0WHX1i2/1cvGeynGo5AeY/jwUiFncR+PdKhzSjQPmS
pDkBSih9ft3w5XZ9LZ43Lzf2257f1i77owzhofvrvZYdiEVocJ+ef+XzvsvasG2t0fl9h2UvOGKo
lXGvXRM7TtOx3PnlX/n8u8yPgk7/9NeW5d9sucPn3b+Wl7nlmPPuy/J5JzlEiI29227ZfF533uk8
/b7mPA9gw6/QxZY/wUPgv+K8WgkyyoXng8zlor591m9Xvix6IAvrJS77/30M/+1/5qd8icWu//E/
LFNFGKuZlf/b4j/u85S//5mP+dc+fz7iH8fwo8rr/GfzH/fafuZXb+ln/ftOfzozn/7r6tZvzduf
FlwYsc14035W4+1n3SbNchV8j3nP/+vGv30uZ7kfi8+///GG/I+KQt1U4Ufzx69Nc0q4ImRZfEsW
nz/h1+b5K/z9j+NbFjb5+9tfHPT5Vjd//0OyrP+ybZnxrSnjVQRhz/rjb/3nsgmi038JoShYjLKD
bRoktQOZNcHf/zAEW4RimAJNhLB0m/TyGliCTdp8QosTKQZUEMvU//jn9//T7/j1u/4ta3G6ROtF
/Lui2L/HxWNXp6sGhTjb0EzFUs0//hQXrxLCTbScCmiSd7DMKhUC39xSeI3Co4EzD4+BaVPUiw8t
VON9OP9rktfza5LNcxNDWUxCksev9RrJXjCtLpbds+BkY2N3kczt/DC/XY2mai7M9EFMb11wOVTX
9Ko0KCwbUseuu0bFakHKGYubwZ5OJXRvemZNilQ7KXeaD1VGtvBoqmYXnJye08ZuqDja5L84omnl
TScr+FZKYbZDIIExU1jw8smTH6KoUJ7KXnCgRm9dTHIIWbXzZQf4ZC1ZTXCBSmJOXEjNtRm2Enmi
+S25ejDF6MA6I8c7xegr+68JKVi/FmdqZgpZELi6Qw7idPITQF5CH7+vYJPUsonfSI+EDR+4oW27
PR/a7Ze5aV6UWhPeQtNIVGNE94pnZXAYE8JeRoJv1WSvF6iC3brVir0QRuG2kIpXJZWZHZMdemZ+
knmyzOVzI/bb4rIunn+/ZW6Z/NVhkZ5TvGhiAxSnr/bJPKkJ4hIQrtFmpzVd7z72mmRVNtNblYrJ
rb3s144xbxw6uP9c1DJ8fHSfINN/nmkcw5z3FIdeBO1NKslYEKW8YZS2gVGlj9SoluVl7msylYwD
/T6+8SxcXr4mwxg3//tiw/XCNEKGNZ93+bCvyfIxX4tTrQWrjOQvd9k5JndCYHXB9S0Tbbm+r+Vl
p+X6lFAvtyXECw1g7SBa0bqIzvOVosflhVe0m5g6HyIkfu1l7muyrEOX+CCnTbiRcjoKTahwG3jl
MYXDyJt3WbFsY/xV7OvUwuYktSKE3Oa416k77YEdblQURdtifFKikIKrXF6U6D8eEpHdzszmMYrE
KZhKspVHMgWGFgYCNhDxlWdS8rBNabwMwkB5wM8CFCaKXvKiSHciLkHoy5hOL3YDL4ZOySj2uxup
8cvTaMc/KRLkz2G2VdSxpRyvj0QOFPJzZcL3QEWFw4hMrJUidxibSgzoZ0d0zJcYCeMguoOoMj0j
EQV/DOV7X2qrKzWt2lVndI8YD2U3URKTI1LO4ry86J4lFVpu6nl3cackjDUqNJSQGp6xw9Td0Z4d
mCfdNVSzegbEusqLoLuFBqidyIR5XlanTRBsY6xzN01T1M+RSD4AXbzNIEtY2nhFdudjtTiEtrar
ekrLPiZgkJc4q6Wq2rOmRJ9xDLULAm5wK1rjNvIA9Zugk6n9YWWTyLq9oQ6hPMtIr/1ItW6yPphO
nem/IxmvNj4Exy13r98GCUPmZKLum0WmcgXa/lSNwzGw6/rS1ozmScuvfIVvR1EfF9YGabJdj/2z
CFTA51w1SLC8MLppeDrGVFWfGQmbB6sJYZvOi3VBfZUEmn6f6HHzbPnDqrRC+4qLeB0qozvCLGNc
XfvVc8W9hpiQWmiNfvSQf5+GVjyarVKegibW9po0wBL2lCOtTrVPa9nf0MOlbIlB180Y+NJF7UfF
psFnnqtod1Hg+R+hRanSknVxogme9lWwFuQKu1La+a9yDpOky633RNXBVyRIp9aE1iQHu1qjADbf
p02pe8oB63t0/HY7ICmJuktZUdJrk4Ekyu5Be0+F7ipTQw6uV943JuEEiW4GF0WtGxj6m9epqcxc
3fR96ptuldWKdEImJQ4Nsr21Pm+QrK1Q7eot1sLetSuKr7GnnRqVEEAdB1TkNFr4TvEPmUljFbdN
Fah7BXt+CKOd01RtjXF1B8JeWThNReXbkV4AZulhg8kpSD66FryHOn2cjvSTiRLNUcK2hTXcoAHD
clDHwgTf8/A9vIpldLuIDYobA4cCd+h0zEJmrEvRbkUwPtQAZK8CUtDaDnl8wpL+ZZo31N+jbm9a
Oir43lafZj6bH9gnX2keTRJVrxvfzncCSkat4XUhp7xG7DF+LPL4ENWjeKuKCk0sFuEbywMqhXYB
ikQRBhezbt/Z6Y0KSfQ1qfFQIRV7cooog8ZTS5/DEHYXrY9KnIpY80a2iGkMb6UV2W6h1mIbD6lL
TcS8H/PkhPVD9yZ6owUF97QjTq3iulYhXvXGcyXLyiHta22tCNz3Wkt/5P5B0iF+cB3X5DSWRai9
UqVziMSVnkh6nAA51GpTklWy72VYKh0OkH3WvhI9NG10mjx0ZEi0OkN9bFVpu/w2Da5hlHtT62Dp
QwiH0/y5rBdJq6x0XB+OhgX1otXDqyC10RMkQfpmGOoTPYr8zsMB+VATf7L25DF5Q9W4STI5fqIm
rTsa7Tg/VTlQqeuDNxK1Sq44zBIDNb5HJySt/WdD+Os4kALsNVEbBCUVEzQy8K8SJXhQh+hYQwl5
VfBfWGuKbx4MHw/5Gl53EI783mbxoQVOMGGclWjGKcB6YW3Kcuoydvspx379CtF/cmKqipdEwmGq
2IdP+EVVrwY42dq0QuVQ9eFwJPXzMa5LHPa14rWesJamyGsRHNz3K/IgoVMRtrstdf0T/3X/pa0r
7GsCy9y1+NuNcZreKUHxYPhHv6ftERbmt3VanPAArXcpHTC5ldP7uEiOA54FL4VRty4louqitGiW
Tf3Di6bslDSzmKBKBPHAlbEpjc56GTpzXUliICsykvd2Eg/rGcd4UaLgNSuFedNi+0AZfcCncSwh
U7e59Kop+XtMveiW9InwUsvreN2neX2B1yzIbCa/Cq0NboZmUE5tkX/4EsW4sXzWpX7Em7+DD1cq
2TqFr/kcBG8SFkevtaVKG26Esl0WFXozHeZw+Pe6lQU1MvIYWOI2lbhd1zw3eiRD7+pO09TqN4m/
RRQ8XHkdwkoY7PWrmhgwg+kzXY9QgJy87m3XFzzsPQwQFwRk3KmeJaieBfYh1qroEdrzuppE8UJP
yt42GXTsxEJctvxgMWSpgFJ3O9mPZdLYFxr/mDiADKRLWMYl5nD9fdcGbifH9oXvV7QSclq81IGJ
C4tMQzT5DTlkpJMs6+meq5uKQda2mD8xMmJ4snnyINFGXnqjKM6HV8r8ehRjcGynfrrPiU5MVA3Z
f2RF2wIhx/nwpO4vtNFo79XOSo5TlYZOPH96p9TU4L2xv+xjUTykvPGXw3li0DszCjov2kN12ci6
BgGuUo+EWeL1OF+VUgdEgcK+gDvR+4/KoK2Xi0/n++OZYbFZFkk8uE7bJLqzggH7o/m+LevltkIA
g1n/YSxpECA4nq+qwlRkJyW4zy+7YbJzF6tFexuVkXWVznrs5SK1lMenbYVEZSvqINVCip2vired
ttOSaIKozK0oeNwCHGpuQq1ur0Ob/t9yWoNy8bqWeA+bIsmem/K4rO7hqF7IZgeMPd+hKq3fbIGr
QCrVwclvcT87X1SF+TfZHP4e/17peY4BnT9M7TRxgTcqqHWj84JWKn56qrkdUkfZuFyW2+h9mAEG
9DgHM51ZlhGo8xUD2hAPUViypGB7pKeiNE8xdDmheifTnA4XEKmSe9hpsLJqg5WAYT8xmijGJC+A
1QhtFvMkSm1GOcusxO9IlYdac28SSY/5/FEM/lUvpIShDn0r+lxsQM0Qbk2fCxhUhIaVx2QqNOt6
mVSeElz4Nu5w5RJbtwTZJina1w68nGrypF9p8bs0WcZdW4YqREQtoUfdG3dGZVXkRQzCWbbGsuLd
5LBylo2QaKcDYHcAeThWoQN65sYfJcxTCeAiwEs18ZNLuulGpJmHm3W7NnUINtSclZ2m2/UpsPPm
VLfYm3X+zMcSilxihleiDTYgjFTofmGby8YarVK/7oGj1kqdY0aIQ8eNJsnYos02AMZsCJDPgSlR
VOM6MC9+bbAViFK6UfqbiihyBFmGluAOg/9aEarxJsJYHu/XGmMWy4/oTM0m/8tkMfjPxh7/jmXZ
LO1fWzwru5yQnK+acDKcidb8yueVzj+CUEkor/P31DR8RgDbaLSHKzv2s2sBNH5dwbwfkqQ5LEtW
3yLC7czu5zDIym7ZTTctVGHo9Vy/9MvrysJSr6kKjLnJMtbxVmVlL/sNjA7Tc9W6V1wGD5ODKVl9
Xeh+c00TPiBzGw2MfrHkRoxXXy9zoY2ayMRv67wBiA3w2DrCaomvlonoSydI+vyyT0pMrOf1lpB/
bQRY31pFCQ7ml9teaqNLgayI1nae/Zr4hXixE7u8MUYiEEuoxwqhsEi8fNHuhKl0h8IzcIch/Lg/
wKTLodrB31D5MmFgJjYwd5Ve8OWeF3MFs5OIBK71ZmPiBLFVQLPcAHdjusNY/OYY7h+nSWiPjXKf
UTpNjYB/tNYmt7Iqyf/souIywPjkBJ7yUykIrCDlWbgEQQ+3UpfKTodnwhNKG2voJl4mvGDwxChP
vMooieSSeJrBXdgmL31fdj+JeE5Gzf9UWww4rPE+Egr92aRJLjpNi7c2OtOHQuY9MUCbq3T1LQGs
EWlHcmnIayJTrTmjmIFUm9gb4j/RGqqeuFomcTJeiK59r+iw5S7xlIBQ8WfZ4lmwzqImcBiKBfsA
AY7bKXZzkLWswnEHkViH7cCH3eI6Dl8jIGToxp+wzKQ3oN/LqdICevtvsij8nchl46JATbPrJLu7
tqoMea7OSylo9Nk0Dc8WW1g/bJQ5rdRrtzkid0dqtEvdjIxXKlIIuRQ/vQs0gK9KgV3PaxXj31x9
HAeoYZJKMHQeQcIGOm1u00TErtVaN/joG4j3q+o99Z3MsrJrLW7folEl7nye1EaL+KFXELAqLYMe
VWywG8CnIJYeJALJTlo2EqDj5fGFR6ZNYcfeqbQwc+nt6Bq/oPgQVFLtFOichZzDHFUYOUc0K0rQ
xttIttNLQi6ijUH/IsIT75QVgLW9aTS7yFbIxIK/F+Ta+G6lGAOpfpK4QtLps4ZSfBuL+jGWJvtK
q+Ak5qTLbGhmwo2u9tKjDEfaUVuyedtWLuEvZskOB1LsPWJdPcle0W0zSTP2ZWv127Aat2qjmDCs
fesYE4NziDLNFWGD0q8q2xZjz4FkAIyoT4lC4F+rQcjtPNXYYozMqD7v7K1iuoNkBg9YewYPtsaI
kYjTm6nLqV2ADG8m3Dguaw8hcCiXNyWp0BclfmxmO3l01AqLjCFd2ngUPzCoZF0A36nGruAmbDsM
f6qnqDKra78T8ameZPMCB5s3MWb1Rqtn0wh+pQHyZtgeh0JrjnIEb7CcJIY6kXQ94mC4r1D3SwyK
kBAozWGZBFHRnudQSbfrtIGMJWBoQFoZiyPJQThOGC0izZXt+YDTTaVcoXDGojfpzScbvi6Z9tIN
tjgQCiVI0Hlf6/etwLZKkxihJRn9bGFE1muCaVFWI5RLEMfxDi7bg4AL05ujfCz0HOJHgsNdVEg/
EDjAhelnN+5Ety+zvqvWqsCJwcpqBj0w024Qjejwuae4sm+jGLdSbKg0SCZ++ggGRXgplCh8euB/
U9zFkzHqGb8gRsAgXIVhECVUrohDnnWfeOHB+92NWm69VIKmJepezEYzdrDbMCWYHS6E50WPeC7j
HIWN11aZFz0FTUadwz2MMyW4U4Psxhu18bOAbhE4QhaUdNKg8tey3o/b3mxTR1ah3Uix/CNSExwI
gXUjzQSp5756qWleFB38jchPp2fMYY6DRtWiT+WDLufhyYjhqfWy5Lk4Rl2SVF0R36NEJ0Hs5SkZ
AhUXJ8wcI0+5bkUTv1eqeatAg7hXvN7c5VDFNlMQjNtKkkM4VfA5j+QL87oGWfmoagvZgD0d/KIM
oJjOFeeSDUcxNvgol9FEDskT9JPhbirM9pTGp27qUUT09StiwfZTLilcA952pCnaLS7tynRtWr64
NniB+0IlCLng3saNIbkCP+TLZYI1tLxqB/xMlLmiTi8QMCgmnSpeDXPFdpl0/5r76+3n/c/bOj3C
Pr6dC8L/4Yzfj/jfP2358OVU3866rPx+/PIx/7Z2WbFsWk7wH7Z//048oTMY9q/v+3Xs16l+3+ev
v/fXkctHL6c8H7ls+T/em//0vb9t+3a2b2v/7Tv/9ba//j7nO/zX287nOe/x9T2/H/H7dzwfQQzI
alTQOyizkbqciGLfmcUM9c7LZWT+xazPuB6xjkYEkkX3FWuf2Wh1xr/zGXldJsu6LhTgtedZOIuj
8/tasthm1sZ86LSg6N9ml9N4C+K7zH47WbqAyb+vPZ+MLOZflyA3MWbhQ0F0Yk95uI+SWnaNeiz3
y+S8VkWOnazkZYr19brXugBfQluQ4kYsQL73Zsh+mYvmxz8lUCZveOHihQoEps1P6Lfl86zmSzXo
TPn/2TuP7caRbku/S48b/wogYAc9obcylJRugpUW3ns8fX8IZZWy8lZX3TvvCRYIghIJgkDEOXt/
+yuMGdpnyyJSLfY/H7qai4lSPROolrtafd3KTTM/eSpA5LeXuqoFp/7U6yqXNGMT6VAL/J4p3aFS
72xY2PqvG6JBe/BMv93Vi+gC2Gr+umjynUZ/Da/37JQxEjsmdWpRqza4Ws1Ui/ntKY7Rz53etsXL
z/LtoVp72y/68xVv2952VtvULr/800kpeNRT5dtbed3Byapsh8juifod38nyxag1f2mW+DN05ZV6
/HdP/7aNZGD2jlVr5fVv/PZyXfVblv/zuuvbf1O7//LK31/+y7txA3xbqC3+eKO/76oev/0n9VD9
o9f/2cehtoKS1TsuWWB1V54T7SLtyt0YnURcLkfvVgQjM/3WMUhxYuLhCuj3yexmm0rq06Vl/L71
mjx5J4MPnm7jCIg0cWMG3vLFm87FnMvkyajNm16VOwnS/msX7FEEIH6OU/9aaqNGNKMQT2JX6KUk
cs8rjqg9x+cJNnTi5+Mtiv3xuavRxluplx99WJOR3prX1jWwvRKEBNrrkuEG1a3wrrOr7H5eJpYd
OQ6KaQBMpoC7yp+Ufh0ilS0mPJqL6ry1wvHWF3N9HfvneizzFyuf7UsBpXrVdBMNJiKuDwTNbCqr
cr7a2TyvqEraj7S0uk1pd9/DOQ0OkxYNjxEg2bVFjP0XYLNrSl3GJ1eP71LMAzYY6081EJqtaEkd
LCsfXxaYqn3cpvU+LZeKssO0zXXSb0PdflhiHl8G2m57rSuHTW0HxQsa0JXhGvOxmS2c/yIwn7Dd
mk+ulkAALJNH3PXOI9I5qlqcU2/ftFrzGamAwf3zhP7t6beXUP34+eK/PSvfXve3f/GXn4iw+wlC
E+GblJpORo7JSq29Legq9XAclqfVAsd4tRWO/A7/AwfQJJsTxq/29PYQfBupMDmX+YoqyakxoCiu
1I7qsVpzLaDWGEMOQ5OCnlQvVgu1S03R/ufGt5d0as+3x2WAPQG/v7cxQw/EAHyHs1pLoyw9zxCz
xlqKddEP7pJque8sqznksgnPauHSzN16fnusEzLJ4gGkY6sPt8Ea93Zht6e3heNH3evDftYl48rp
Xj35tv23fa3UBV+inq5atBLFOGsAFYfi4OHC3IQUcZkOs4As09Alog2uHrpaNx8Kl6Tav25Xe6Rm
wPfw28vwpTxsnNLzgaKLfBtz28Ga3Pt4rBchAeVkj+9uURJY0/gQh2isUxek9+s25ls9Qg0yDpaO
ldqtry0X1yb4orpyxw1cWed9V5rPIm/1Dap97GzLqdfJpMLBu2goynF02w/kdGoHO8QE6VXBvrcp
6rVlCxF6aeOrhdNMDCHUKqV9tJvqcZQucrJm2fC26+tObgB0wkPgMda5ecJYUaPJM3d1aC+6dqIj
epIC6Ckhhogn0PxL5fhkLk/4IeaWNE2gSSw7qwUca7hVarXJMUlPtiCAxy/FxZHeig/mroya22W9
CFrUgn4Fijm1anV1PVMO4nlzWbztyUnFL1bDhLGLa93FS9R5O3Ms91lc9dy8sRE6y0I9/H9ug+oK
+GLUDqPp+c0BfSwpU1Biqq69JqZPSHx5ebtLtq5O8VvdMO02N1AzLnftX+7Slj98cghBPJoyxEPe
4LlU7/htkS8ShreHak1ta9TnUY9bUqzSlfr86im3Q3hN2CENH9jCQVtF22A5AeQSbqbOCvVwMJkf
rdSp8bqqtqrn1Z65pvF83UzxsY+tW0uvbaWbhL5asGH9vIqPUWCJE1pBHSGMhL6jHvttgXOzNg/q
iRD/60ltr20N0bZ63MY2zaDXVxuNtc5rK6Qh2v3xPNNyYL9xQz4YnNqTIQfCcls8ipKPCu9gUU3I
om0yjGOoKKTnRQdk3Hv1RDZrayebrYN6Tm1Sa2SqzJwULMZKvrdhCezxabnrSMTRzhd1d7KWy8fb
4rdt1ATgn/aMfLFe4qlRO6rryW87AiKFUArQeG+5+F3kpD2r4/l6kN+O72/fidpHbVOL1+9F/XqJ
2a52haPf0KxXJxRfK03MTziMqpObVw0j/2XVS8mXwXNCdtjy0FwWak0tZsr1P3d826j2aeCRQOt1
5T60NGuTDunjHI1kRqqbyNuNhvoZ1pRx8urT6/NaQcre6A36GuXMiHerP5ukpsCck3ivwHywOmjm
zbaqYae2qUXddxOkUXZ5W6htonMomGt+Gh51UEe7EfWV5sbGxSDGpqGoDxivX2eZCLVtkEMgqgnG
2Qh+iae+RaQVueGnV8Glo83UklLApmDZFgGrq/Rw3jKYV4um1zXmNsvj16dIWEMwp7RzFnST00xX
wty0tQaXZ5k1KKFu1ktj082Q2V6l40qPKnDRbErTxHe/zGN0Jfz+fVXtaSYEYiKY6YAs6kkB9GcR
WI80vUlad/ZymZgoCXFjTLdYa+dNUEY7YlXaY9w/VXNk79PG3Mnc6eetUryidws3QCm2UNi/+HXp
r2SFW/qX96D+cTYX84ZrLgqB5frzJnxVfyR0FgW+2gjg+JYVPpEeEfHDYfaq/v39CL4+XqY8ak0d
RZFIIiZwzNPW/uMgmx0WjqKKKhA57KwOLj+9U29m76d+MzQNDvDlmGGZjA6j0W+12oiRPi8Tn9dV
JWsGAmkz81r+xi+rs1/SMa986qVwXE0IEsCPFrngsvhFFN3i/qQ/gYN0memq//f67alVpT1XaxDA
Aig2wZIMxEFSh6YJCTosc2OBPHH9XEbM3lQl1CsRg4BdIT4d9+q9EvzKrH2yILHsXqXA3VCKLTe2
T4OaUaujAq+43Sad4aTIu0lCWFptkLMMTPyD7RKqzSf8eai6z+1cjwwTegTF6sipw8y7OoWWH058
x163fzv+ng5hJTbiZPu27VX+ifQi2Gg1GHb1F9CWfaPpXW3TahqOOaP65dMq7TEezfng6cN6mLMp
OwSlZuwru9qr19lUt+iKaJTd3341avV1UVirdClKEPCcnSBsLnk83XDEKa7C5GC87aVu63voi+AP
hEfHaZlqWk6WbuBVTz9PwD/PTwOd8wwodjk31Xfx+qbUu309afQE6aJaVRvfvjW1JvuBedx3Mmmc
x7IrCInMPwZjbLxKzV0CKgjw0srBxw3KZFudHEpv7mDMJbOw7Iz1IIrXdxmrgpa6BpiV72YHtcoB
tDBULPPp11UYLMHJMr+0ZDpxb8S+ofLxHMAbG2QfADKWbW9PYJShnQjUH1cK1/MK72iQkvZoZyTV
68FzKH6Y4fMoZHeY9v9fFP7fEoWbpm39kyj8Pm8/11HxF03462t+asId8z8SJbYnTGB3rjBt709N
uGf9B/SgbukSsJBlSBPh909NuGX/x7VNE6ip6SCNMlyU3H9owvX/OIZ0XVd6jqHbRJD/T0ThOp8G
GsEUFPkiercQges6gnWb9r2pe1Iaf5WEDzOgUl9Cz2Zei9Owa21sCSLcdsAa7uYicu/UWj1WxRk+
bTnNJ/AIzYLVTPzr7HKLszWLq1u6EGd/OZQ/Fey/KtZ1RPG/vTlmea6wEcGjpZQ2B6j8+vkWYZD7
P/9L/9/tpMnWTC1AQDLIwg1hreILIvtFoOjVjxia6se2D6etMGC5D7GAMDIcHbMwf8iYTHaNTng+
eN09F9XpXtPy9T+/PxN/wF/fH71daVgm3x9vUbi/vT/HlXaugd4+6wRqAQ0q36ehbPYRRGgMIe3F
8rsWEZ+PUmAOHJOAJHrBBlWHK7CJ7GbE/XAXifCgHi1+wLnPx1M3ggIdG6c7F1BLuApqREZ+EzHk
mi2J81w9AlDd3Po0epM9zivs0ciuvPF+4Vo+w1jpTH94ygwQztEC8Cclpy52gdZ7p9xl+JMuC7Xm
dll8/JeDwgn914PCict5jWaB3Asd9ulfvzTP1FwPVSWqAo7/pljiULpxzt41vludk9KmHG1iz46c
sbrOpXtErDzvumZBBBXJdHbtxti5TpyDUuiuQ0N6U12ESwLu2G8saSG+rTxatzje13Nqf0EF1u6h
sIcXQXrtGl2ZbbXFIQ4i74NrfTW5IaS6W3wyir7f2KXMTk2B2LgLbTKNfXGX4nDEo0wmXiO77FmH
eMz9r5t2plkeXag+d4XeHPmT09EjeCKLw/axeT8tSTn/fOD05cD85adom5aOesEUlmXonvHb2WTA
424trSXI1PSOYIA7OAQYsD0RBBd9NCUHxLappWONpiW3WM6Hne/bnHnepG3/+c1IrCq/vRmLi8zi
S+Hq5DliOfV/+ekJcjIMUhyak22kuFD1uL5axjTv5hGvdr5ISbIWeGmU4gfO5WF0yDiQhdz6rd9f
tKAYLt6yIPxrMuPwMoXGrm47bBhec3WqApF37aO6etPE6CJHGAHeNFDRgfqagKQfUyVfKs1MzsRf
Enfi+Pugs8yzWnQ9vIXN22NQPPG/HAXjv34llmNZNl+LhEhv2r8dha7S+obGaXWyeuuSdgFxnWH5
QY8/p4nLxN7KdrDV08NIKsUhaxzwROS7M7J1ZqY+3WRdbQOvq14w/BtJWM3jfHjXdTvDS7u7qeZa
in/8LIN6+Jc3rv/N1wdMnauSRKBkmuK3cylocKmjrmtOzkBSDfAOezfnsAO1qbWvHs3vvWUOaOZK
fRfJWaPovrC8kFSvSYYkbCD2vszEVp2jYloDz5g2VdBo+xTp0b9c4yHF/JczzeZ6wZ1xOdlsx1pu
Ar+caaHX0lcel1lXBVDc0dByxtPYHi2/yWFQF/E21q2aHg9rQd79XBvMGLcCJvozViq6p3obfyvj
8oAGAakyeYCHGPKYrIXxjkxG6+KVwD8GrbjOviDvDGXjDcA8Fp52lrc6GzXU1VGxjkN8IfSs6sfN
HqkFTI5GyCvZ3hweu7DuYtnkJNJMBIGlOo6EVrOeBiQSq7Yrm49ShLsKQxfAk6HdjoOP0zqY3meN
TGjqeuFWzuUtyXvSF2co27MHdho9pr3kVhVHMyCJutCH8Fbo8TNTgOHEcQnXGLKaF8rlR1r6P0I5
u/cCuM/WLyGa9UZMMc1IrPsiLLzjQCNi6q3hqNHb3xVTmazrEkWZ22nPZDw1W6g0JGi1Y3TnCfmd
lGRu2iG33r3Iw+LY9zBg4ibonxnc+5SpRLSvnJhgtE4Ud85YBMhZc3S5tlVQza4BjTjaXYtQ896V
Y0SzLLiZZWAdfE2Yq0mS51do5scat8nOXHT5Tcl3OuaRee6rL5NDEd0EUbNtXfRhuav/QIAxoryX
1tr3kC8T+vrVbPrwnFHNJ1TjRjnoR9zr1ouAubOedH7/4MIf8xSvVpcjPLKcGfsSCBegtB6qYd3c
xh189anB0YBAa1cP6ZNeW0jk4qjbzr4kO2T84PU54XYAlqLKftc1WowOsNwFtgTj1QX3VMpJ8vQd
JDWlUVJBFT5Njfm+r0qdIf88bnxZFnvH43zJGJJPbRw+Eo286qawew/uNaRQjTmABuVVK4aPeG4D
LpndHUVO7ZDl/VO5xQrgn0vmk8PkE8xpcmq0fSAeO1/Mj/2EPjaQeXNIXdR7AkSTl05LZYHi+DEz
QWDMRbKbhrb5zLTdxeNB2Km267WuviSATHZBTD0RYMQnGIISh1YenGyaO2tHZIjaNZ+xARAx7zRn
OYLWeDqOy/Syt5Bz1CJ8IppSu7aJ1K5qrTj3VuFc67Lax6b0HlxCIs+uBvuZ2hnhEKE+bWYnt54a
vGObKZmA3uhmASUvyb9plbQfk8y7AhsfuBkg2l7XsgZN+3o6dvm06wOQmyA2iVtFiLdziV0+zVwZ
mq4ndq3najw45GZn3TeMJhvuyf4HeErW2hqHZx1c83VGSF8iNz4HnKskRsJwkCD41qXjEQ9MHtgD
4SUHt8b0QzenNrgTlSTHd1Fylu77QJZQ6nphfaZ1fiV8Wb7MViYPGszAXUPkK/Tm6s4hdRJ6LXmm
tKi6UzeIDVNEarKdFZ/NwfR2HOKTjEgFCEzvx7IyWyU6dGe0Nx6chK9xpktoP0MIeN1Pj3MXkAi0
vHoO0I8PaNRAm87RQSK57HtAYW4jTDTf0PaJAIgObZ+KHR4SLA4+HzgttX2gEVrge5SmpyHsT3lO
udopCpKrCTFdFWXhPAQOGp12SO+1wLMf1ILqcLwyEEwc+xxUWzQT4A0y3d1EZe2eM1GSiVERSCkz
80y70zqWVrSHtYeBy6tjtK2xURQbtUo8BGdctdNpUoZU4n/o8+A+mmjsHoMuJfTGJpf0bVuUFSiE
6HvvjWUXtZ/osltneg9T1pOmlHTePWmk3r3vQPIwPETlTorBUm2Lmog4sYnMpzCnttJo2F/IPCHW
yQU5A164vcpy6t4NaXan5YtbptW6dxryR3PUrOdAZN6Tlo1rtZOXlPGDrK2beuSjQj80zQy4D9Hc
LrK7L8J0dSRBs34GNb1Oajmch86S17heMmNQ8SZ7B7yiFtnP3mAaZ7PowZAT8vIvY0VD/t1NEyoT
mD/bEqb8/abZjq0ZWiKjkk7uNZqGgazdMpUHMyf3c1FwArvFCNhalxaK8M4bbIG5D0EuOVPNfcT5
X04ECZHB/QWn4fBoElKLP0LaJMUlCxDIPIAote/BUQG5rCGR/PMA8/dPYEIapnXlCSawluGIZfL7
620/BjOK84XxvxkiXW28cLw3S9KlnDqEblFFB8Mp50dqxvrLoNXc0kGjQQmhgmn5IJ7UDFDvv1me
TcqXXnCKhMD+0Aeu9TK3LkRfSnrI4dF1SdPOGXpu/vkDWPB4/vol8BE8wdDYFK4av6gB/S8jl9rM
O7/WLevoAhODWNV1z5MWk0tDnPNhtslktdvev+tdbH9o0q9hS++5aG8Rbfjb6GlrM5P+vU3BcCMj
a6CcSKjF3CC0duZCA+PKp1IL9YQg+c+IDYrNnhz2uQiAGxHI/iSNeWMHYUDzObWeYIfCxc3NYa+e
xCjYnKVY7rr6aD0lTYzuUsjm0I3g12ORzJ+Y45JpgpXzbiTjc993OSXE1AnO9rJQa2U+Bed8bnOm
+VmLzhiY+EAYEbdKgzlAhrI4ly/G5ALPDKvgpCFv9iOqApQ9NlPE2CEsdUJ2SkKkqiGd1o0DgbkX
4UiLi9qhXYvLIG0X20pW5Q8+weMrXF3QJxn7r5tEdz6KNjva2JxeHLeQ+G7LnV2EwQkq+Gc8T+FN
LYYef0hlhvWm9drwlnu2sfEDgiOp8R0IHbc+ewP+EMstmIE7o3UfUYMB+xc++4Gc34V20chNScYc
pUtDfBni8WHE2/CuR2ePSUC3CcbtsTpWs+C9Fn2874RnnHMijjZ5S4amvaREFoR1v1787DbOUB9E
mDyRwK/iBCR82xvhhczWkHAo1nwDb7T+5ALCBQC/XOXUdWwWbbzybYNQmXYyTmpREFEI/IVF12l2
tlIb474D2V37G5Cdt9DI4TMui6mfaGZbtrm3qSYQHvbHE8RNaM2NkFymL0PwoB5RS+9Ptk7/pBzr
9oaL6Z2eetne84XIkFa6wTZs6LWARB5PatH/uSYcR9JlTcNtA4gEylnLYMcww3Sfkil3NYdiTOGL
tETCz7YBjFDtFNfNQYbTB7k4AYzSqI7AzD4vRtN7tagdd7rzTHpHxVKrCJfShVrLlofggA/abJCw
ovc/sugSZEuAd+s0Z7VWI8ymRNCCP+ztlchA21GXhnjqBtWV4Hqn27SNDltgxou9bMu8rhzRhvb4
3kTQHGybgGRs0vn7obf3XERuFI/rl2bA36w3AEl70TfroGTYjBVjupOj9HFuRNGzToKVbyOyaWbU
puDMQLEl+Xxs58rZJEisH+tlrQW9+bgIiTe48ZgtBPZwILVvvI5x5xKHiC4/hh64DvDlbHrm1me7
noazWmuXh2ptAoG4yxK6DISAc6fNsc72i03CWRwSyeKVUIsgM1H1T+j1354ApthvaYA0a1Xjq0Yi
7pNsGl/rfrbVuHeOQRMgTQb7UMDtfTThbkYtzhnPINkZJz7YcqfTOY0gWpJyxxBOJJe0LKC9lTOo
KEZWN6uS4YV+//vZDIpbUI32pdVy3EQLt7KEcQu/Tidm/s+FXosZfGJWbrVJ5Ryb9kabwb0nZe/s
3Sp7FvZs3g3wRzeh4IKU9l1xfl3Qbgzw1x/fNmWjLM44R78Lu273lj7FRGr6w8Y2kOxnmDy6qBYo
50x01JBUHgjuJmY74nrcVK54IfoTTrBuhJvOzT5ZdaFh0K/yvVNQe8qzDvZDAzdNn/WHaCD1EjMf
ybBtLT72esTpxtACWjUQiGL+PGtZs69Ni1pKOEDeq9v+MI5NeGSWm53TsT3hJbziXYwPIg/sK8Dj
eD/CX8Qq0Tt3tSdfitppSE6vwrPHm/D0Jj029mgB0G/c81Bne/I6mouWXxFDkuBOVbrfENnDO+I7
NIxuJsgpTh5sUl0eCLEJLgkJzo5HjNtKbWMgX+M+IXdb7acWRnMS0zhfnYm+HAXkbK9rM5TyUpc6
uooq3qlfEMEZP39fqT/jKIfuqLarxduPT+0WwUHnBie4FSyv6rK8GFe//A4hbhIa/rWyW/ngGNmw
d91yOsZ2FlyZkhBFE2f4QdH1bOkrp+TekZCtCaznyyMRTZd6wf6H0TzfVUsAeuJG6XvPkZ+qKtWv
EWF3iL8t+yqqJWAHd5I/BrSxq+y9jIIrKafNy8zt8JgjUt+as0iP9owrMIvJNgwCkwFSRMGScNPo
LPJ0uFYZrlGJ8q6we6yeqa2ha8MVYDU+SrrMay+eMZd7PYmie6OW0xYKucWgYN7JYHLXdiLG91OY
/rAjN7hM/Iph0BMXW0UOF9IO7gZMvB92PD5W8DVqUNzMzOp9QBjAgzcZ2UPch6SVQsuvcSrA4s68
lTNVRy7JxoupEffJJRhMpgtDETVMd5XJpzDx7W9GQ/yoY1rRU0pK8B4wW4Xwr+KWNzMCc92WCrvk
V95PuBZgMb4QPZOTsUyySo8i7kM0YLtuUOrJgiRWNfggYCe8Qqn+OMGK2JgJZV4aHv2FiXp/4br4
c01ts/G7EIDJ/PLtiQrHyz4juBhSrm9Eh2TKwytoxOB1IVB27UYj2zQ1hztIivK9lndms5uqCqtB
QpFtuYhGRT1eg2Xxek1dtlEzCKjQUyHRo3s3hl6+nXXdXHfg62oTlv1ixEOvUtbTxRr96aLWXh9a
XbU3i+6dp48ONJzAPISZsfWWQufY6l9E6YZ77mH5fKuh3meLPc4VNYKIBi4v5h939/YR1Ccq/Dm4
tk2dHofYv7Q9yOkmIx9KxEUFGLxsP7W2FV0NBgNpIcrHoMYi34fkB/tNal3dCe+WRU8hMobmPlgW
+RhHG2OcHsMg1C8zyd+kyZOipcYSXYrUMssMa5vCEmTcGZxLKj3bqmAoM+OXuqiFGqe4y2BFPTQn
oz7OQXTKksa/C93+vjQJinGivkIDBay5WmpCbic5pl72rjd742WQiHdAEazINSXoNvKhoqX+imFZ
c8NM0T+PSxxMQ+B9Aw6+RwSwdeIMW0dZd2cC4NvdREXvyUuRvCY5ORWvw6hhgKdsEy2xjV9K+ij3
PUMarbfLOzU67ufZu9fxLS49aFIyPFIuVrqRXJrQ7c7UFFBoIpfbur0c79UiL6PpvuUgr5gfxnu1
LfFi+1CVIcMerBzmjsoNZ4UDh5wf6HDRhzbBZhJh8XPjJNrN2GB3hkZ09wQX/KkIBEIaErmOXgZP
jjt/doAnLxBJgvNMG9m8qzQrPaBvsDb4z4IXk582Hb5iPWOUeXbttIC1aIdbc9DlscvhvNL4OZkJ
9cbWkuF7A5gqxkR3vnZDFb6PyMZt4Bc8R0Nk3JCoHfplr3zq2kMe6jTGrKNHktpTYN81/Mw2vpuW
T3rpuA+FLdYhLqcntUlKdBE1yI3D6x69XV1Fab4+qTaJJtgOvdY+WH1RP5mTA6o8sPJjHDWSfBPq
sBkjo2unldT7Fn94yqwD4QLoBvBwBpQmoyZvi7NIDCA9NL43JppiOk+MDFbYXrVro6dnmC4AlxpH
bpHH2c5G68zuUhT1JsrLgDloxY9fjyCoqt+3+mkT2ZY7HV3I2R6Y9PA7jwXZfV7Q2xd0kfbJWJyb
Jf60WLT2nVqM1Ca49biQ5y1UaXu6o5JpRMLAxnVI2AOufDdR517rhssf7bAnJtWU7mSakr1LkSMt
QPRzvx+2s/CYOQVx8KIDTLp2Tfyl1fvgxegzYPMwG1I3bT8mc7IdO1N7GZq5OkSaBXr6jxFdSBr7
GQOXgf/siO8zAwFOUqz09Hwj7do7WEZO1h8w2I461iaejepc2vKDqxkfxZyJG3bPCGcm8k3/ZZ7G
aZ/ZdHAdzE4fCUR9rNO2v0HEOoSTad9h+4xXo5m2JzFPqNkGTv1s3mCPbpBf1HLTl2QXUlBAfBEE
4mB0IDDonSbHSeMLcYYuWlvCTY+88qbVencwJ2aRfoyRFICZ/YV6JWX3rGJ8GA5YJSvnPl6CKLVh
M+mT830O4kcTRs/HMY3X5pC8gJsKPzcaySwBgTQewF4MU8Fw5+ceA0pv1D4XrnZGZ5e/A7dYHHK/
KPazAzagd7u9V0MSdqPua0luwWp06/4R/7d7TKcYOoeva+8arbhLBq+6GCkls8zPCSKv+hoESZh+
ENOWgRJytCzzyRts4X6HPcono9gTf0zyu9teM3pV9ynT5hUJlem6oUlE/Iws7nudXMKRcD8PMPjQ
gOrtItO7sw3xwaPDi3CLwKHKze0j1CCH35vxzWEqdmo9HIQtunHU9U5SUGKNoTNppQgYGRJzXUjp
YmBfVFBdKQ62lp3MgVpgY5f0JdJ24xmEYuBrm+8cOwI87Y3HWIzEJlWIH+2oXY+u/76rgAq0mec8
oboUgnKbMM4zCU5vAphKIOFDYPsiuyp/ItxoiB771s521NxwP2PEvIV9MexITtKIBQFUVjNP2kzG
fcr0E55Zg/oaAdQqKbPPWUYkTezF7ikWNVne46Nhx/XOfgRWgNZ/sNJ3gN6YWdUlzcskviBCXnyv
aMakyZWqi5uzuoyHI9XoZDGUDhw1LOndHa3H7s5qzK0WgZZqXVDanUCQ5DraZo4yWkbxaB/ruvPu
Co7Zph4IGO4jj3Gb2QHJRhYlyaLow+Y7MVwZJmE8muTAGyvwaPXWDnwsh3Xw4AQYE4dU/8T8MboL
HE3wYqHvM7zVab7zAhd5ckMSb6tr0TYpydbgu6DNjRZ3N9sdqZDSfY7Hbzhxks9cLYgYmTeFcLWL
JmAjM3o4xgyeV6Xpb/FY5vsSNbPdxV8zF/wBl84+2UV1ywWvcq3HWA7WIzZ7wjU5Ek1eazsZa/aj
WgwZTAe3G+ZTISvncUyd8EAbF2dHnnDm6NVqlpV/iXu3uWvL95kTiJuBmQSwCaiyrh2A8Ft0LIPq
TEXH2XXCetHrJV8MUfORKHRxG9uHLqelpMnuqxyIFglg0YryLCNSYfr2h5nEwCiIUTz77kjASYPd
iZzi8MyZGALbjCuqPMC9g4Tk3jxsWyz8HShixzoMgeaccmf65mb1sKPM113ipSUMb/zkOcjbW1Fv
cDrVZ9cls8AdBixkuSTerda+20bvfSD1B+I598AVvRgyzoz5s2DA8BBSMtiNDUWdySXXeiicM0dk
wjylDzvN0Qk/XE0VXe1E25tBYlySzEGAGvqSK9AYnV3PhqjVFJR9dbwLrsZdjTrqbDEuzdv+3AN2
vx+MH8SKeldyibfkaJYokw2spST3UjmgWAl8oJU29Q1wYoGWILcQn/JANzazUV4CPxCkBU4Ybs35
5g/C3RuDfkmcdD4b0hseRhgP1BJTeBQVOJ2SCDsChAGFINO+ZLYGXCDJLrOL1n+WSbD3y9k7R85R
qKGrTtAzH4bOOPcoklU2Q0f+BuDJT1Fawuyp9aspxLRmchWvL2nFrd2oZq5gXD7sctA2WMY5glVC
3SdzBvwgyX2YdTGp67QmYrKkzvSu+WptG2t5Yt+5FiGPZRJy1piYsVEbyfPUeRcDQPHNpitk1052
8sKUzOWW5Jlu7t7VWGUFKiKwI0PzofHEfTYzUiZP+Uz20JJiTLgQedK0Y1vSFlqr8h9dIi4sw7s5
jW3irK3FkSAyogV1jnRdN0/plAXHmI6T4ctxj9vGpSplLUHWrXsOUy6qwtIuwm2Hk5xIdQ4kkRJW
8i4CR7AhBXHcy8oizwGIkB/kFzkSYOFgQSLijcgqQ9Mv5VBs53rBBeVEWnghAUWRSSJx6IbPYSy9
Q6Ud9A48E9jt2IqabaIREQhR6R263OJgRa5DxoxDFcagYqvFjr4dc/RKowFc2JpoJZimdUwiz7kO
QdatW3wmW2roUCAojyzj3+bOp9rVFyAViZcZOYPtZehcnnUXYEJjhCtA3ZuQ1pQyWZ0orbaMMYnD
skNoLr7bEO4Z2hu9pEhOEe1WmSP82fA7edsVrfbmY2byK2vtdFdaBDpAG6LrQRhAWw4f497vKJW4
W4zL7QH7BVV6ue5GXFeVrKt16fJ1eNXe10pzF/bMNDqz/OCEUbcxG67eLfG5tr5zltCwuoypwfWl
WA256xxHzf2etYSQG+JQmYY8YGMEEjdkkKQ9YGUaZeOEC5deRe2+sYwdEfLiJTfvGVQKioAVCkw/
re4nQnQCkSb3tYNyAFL7uif4BZ1vRV3Py5Fh1tu2e8Ed056XC9GK0dVqrl4c6rIbQDgf7IaoAGt4
9EdiuozC+E6/PgOZRW9sxor0MEz5g2R6fHSjub2QJ/M9IPYRwangx03K6bY05Ys+aDj29Vh8kUl/
r6W+3Ae1yd3eHtw93X1i4flB3YboHWV5rjJjTnZdVtWXIN4Q7PHNr0ZrP3QFaT9jfdfjqbkEBjic
Weg7ri18CeP3qsnNRzPTzm4vdr0snYeyNz7Ns1Fv4bP+X7rOY0lSYEuiX4QZWmxTy8osXd0brFpB
oIlAf/0cqLHXPWMzGwxILYCIe92PB3uqCNV75zSHtqy3ta2RKRY70XqUUbl3BmB3vQHLiLhIfPee
+gTyuU5kYzECIXrQcVvoN5VNyBTZWhQrzXMQiXZdeJrz2CGGqmnRbLHXD9th0uXcqOnWhduXN9qd
QBLs8aENx+ee6+DRzqkulbnaDk7rvbbxAHnDN/alH3uv1Dqzx5jKl0PebBtzBdIDPh218c3UIJJR
pcugYBbBpwyRiQxLnx1hfNbhnzj0q3ONl+zZIMlvVWhgS3JUciYhXCrU3omKPkRt8hD6ZP0EhMJv
/Uy9FMwFnLyV5zCinV/GgvlETHOoDg+d6/nnLO3eheLM0sQwFwavqA5MmKETFMZF+nF/p4Y//9MM
Ml8zu7+PhPxltRZdarpWaRzvzDrjKOtkdABacCYIRjsOg/YRi9o86IIvImuS4ikwm+pKrOqhMYfp
lHYuF3HRET83trSAUBwY87zcKppxy1URXn8KkjDxa34qm4lFkBK/asCoQK5AwGJvH7EIrKuQGHGo
FNeYv8m+LsnjagUwPIFlwEOAeJoJSWYWJuemy8ODnpVHvDHZuUyScS1cODWhpY17zRhvjCaLa4RO
oZZbHSn9usMlsKoKrTukpZgejIxQED0qt57DnLeFh7k3c/e5da3iHPvjL7ef+q3bWlDIPfyCNclI
+6oL5+/xu52TYlLEqjgoO/m0VAcRsiuLrd84v2odlb8yireuJsxMo9w8JPGwUSRYb9MkrmCNDOAX
dcK4giwCLRztHEbF99bxxp3ZjNEm7n/JQSLIYZqwRVsD6g9w1zpG4vCTC+M6EPn7EHsVRYSMuPDO
/lbWWbKNexIa8LKWzMDsetWkUbjORDccolq3NsQmWmjRwe4z4mombxsnU75qg+geMO8k55rAXWFH
8bGiBzJa1R83UASr9dlJRUa+diNhHToimXwH/60t6xe3aeuVZtS/PU0bTnpHyjqj3vhIWBYjXCIY
8uQD0St6Bd27xuDRNnHV+C92fAIsUTAjIB+iG+J36GrjjUyne2UZ+smp3rHT3coizAGchjza4BLU
Gly9HEjpe+oIK83usoNZ9xq+PNPaB04LocuuyewTJk4eKUgH7AgBdPMgvpAAJ/dlEsYHUhxoiBFb
V7fObVTBcPW85GYmxbCRuVPcFfWxwaq4RE2+/pKm2lua6sdMK8vfOJTLSOxcBUyYqO91pXlrXwj8
vtawJQwLpC2tDHhI4tXlSs/sJN2HSo1brrFoSfykJdp9vRCG8xr/ZKHeER9gUzXxMNpeHB04lgke
jGNCwSoHqE1izfgqaZ7SGFC8NXlH28jEznIN49g68S+utuXVg3S6Se2YFhCBlqk/2CgpikuELeQp
JPBzVRYE0yZmeBwEZTZ94vqjBWhIKeTQ9YCDR4DA77gp/PvAGH5we2vtmvA6Ob4HaoGSkN6xzXZR
DnXJYIwwEp52jCbOdcFsQfXmBcIBdCTL9nILl4Yb505ndmkTU/p1x2kgs9CfjWaJW+M9lYLXS4lP
Auii8mxlRTO/QfFfONXzoolzm3bXvLrsJFivLQ9fN/XwHqKmNCFzzauNTdDG1+O/nuvvvb6eZbnD
ctcI+R4FuvlR/7zK32dZdibUSnDYzC/9tfr13F8vs7yN5QH/vNbX6rJXXz7N8pYpZfM8X+9++XT/
POKfV//7mb8+4993Uxq6zmecP97/fsWvx//n05ttcbB0fyIx7D9fy9+7mIbq/v3u/vlWljv9+90t
L/TPsyyvvtwLtjrziWX1n8/7ddf/vdcdytfUTfOHmIDug5ZoRHFVIfggGYyn1nS3CFHsj2TMzYNM
kua/N+uY2F9h97d6rLwnYJYPwDLDdRrVxQM8YlSQvV88Sr1JL4T9wKvbxZzDdxn+xF0lEutVm6xn
pXwqb3AB04/JfGxz2/5TG+5zIGGAlmN8QGVAEc6vWpqs5BC5dWU/uLTnvY0zmLeKXwy9dPY0Gc3I
pKdODj068CcXQgdXRNP5UYRnp8leR79qTgvsr49dQNHhL20GCApBvpBbkJy6bMKvN9euB+FJpF7+
MqeZtcoyH9N5K4VLAlNsDI/+ZJdwYmknIRcDW0zlKL20rcPnNBy1j5iuE/7nKdP91ZD/UBtUS6Qx
HYw69c7LJ3BclW6dHvgu2ANrX1BF3hqNLRi3IuMN4ti7zkoDouBelWGfKeva93r+yuYtOTJfpTb/
bRgt8TrE0TcCiOKHoQjjV4rChBcx2Tsvm2mniMsyon2b1NMLuUagAdO3OBrkEyeBg5W0wxv+kfjk
ZFQLnBLNOvjZd9s1q32NaW1H9rf93sRocRwGEpfl1rx/HJSZrqfB1hEw4Ve+WxpUs9TUqd3JVMIE
LecJeMWI3yFQurSTTVrJPOZUTJBu7yevaVY/i3nK4SbJax92zqEJRu8KSrZZI00wuIRa1TGZoYi9
6XLmN42toAxJLxjx2yb2SDzXAloUfWF8a4yMFoXViaMN94t8ryyk2WXF22SI0+2i2GHkHh3R4QXr
/Dr4Hd5UuyvpziXWY+h4WJ5C77xQzJTei0udEGhC9TA5Np7nbFrXT7YzQuAYj435QTdGH/P2aAc6
GnRDTfuecTtDMbA1tkXRk+gL4zKazLWFCoNtlVb6FcqUjjjQOgzgCHccNWvMkOLkj+1znCboeCd+
BQk35VnXMGd3hfg+oxZukYaPIpT+vWNETmhvhZJYqfxiBeocx+T7miKx74NnWXfLYi6XyPAwTHX9
WQ59dLCTJZe40E4aQBlG0vT20LDot8CR+XMIzRYNQbTx8lI7e9V8cUoDeW57O38aBkpGRUUlidDb
sz5kLfmxfnX35es4byQqt7djrBPz5GI2oVKjH9PJjN4Lp/pFykD40CDcex+c7wAth1fmo/TyZfrA
dx6/a6obzyYRXOvlIZWbxntLC0GKzLdGmW+tG2vEoTc/ofSND+LAQ8KVW/2Yt20NX96tCK4T2rrN
AwKwlk3kpqcIEnJs9B7/1OI9pwRerW1/wuiXlNVZtGX17AItPw6IW1Y+8bWNOAcUuw7RSNmUVHN1
GcTkbAqVZp+FLldZ2OjMDwodhVeS31Hc5Hdl4IJsR8LOXL3COpwnv9o8egESAR2vHnRGPy0KxNrp
9pWWvSES8a5WA+uuDRRxoVls07Kthiv6J4hfCJdI3uMFyibeBzky8JCB847nTw/Kar5ZpaNuamjV
zTBthXNFrb1p53Z8lRoH58MUAkiNAg2TSSCiu56ipUD98JzIRDxbtRAbGVf8l1AIaNnorDxLbLKi
jK6m7idPKArEsWIwgRiVzWVhFFPJkWs1u5w5MYoYYJ2NbyEhEau5t/g8qSoGVMupJdoWFbz6Vc1c
38gTsKpFS9JR48ld4Uxyl3mhxWwIjoFWJhxgSQXe2K0IjSDY2kcS+VPVK92JjKvMPAbKymNIN5bm
FrI7/JTO9/YCn9PGTtCWN5YXvHlMfMDQwXgc+RozB6N5AL4b+m/4ofkKmoOT/IyQZK5q0ak7Nq/4
jN1p1dZcm+0yi17jAnHBRJg1PdIWwUuiPQ2R0zxwIXpJkBK/gPbsnpX/oTXDYWqrCLV0rh67RtEf
CCivzFuyapy7xe8w+ES7NtqhCDLj0Zeu/ljotjhnhvocq0oXa9qyOpNCBnA6Xe2Lp/vXgD/+laOe
MLgsfnbqIH4u6jo6lHFTkwQcqUfbmX/mMS+Jp0ac5tuAmstxWDe0dZ+niNHu1I/fpdIuzTQ5z0Qu
6ruUqQMk51DDq93GVzHCgJ68+ldUYHCXCNaeE73S93mjKjJ1iaUsAoLt5Ww+mug7PLZcHld1Rbqr
RlHwZoTeH9jM9kFRp9t5GTi8dhzS2whafF0ngb9KY/eFwhJp8xK4ik+r4a6l17rUgsdeWO5TOtbh
Tlm4U5ZNglG9Jz/qTrqWDA/LLlcOM/QnJSw5SjxKEzxKxt7vYcr6swdlR5XO2Yqjdz8Y1fPXIpa/
oiQQ1BD78GSX+jdTSo3ZZQPNQEPzxHWrXzFxpEoH372c/DdR1HKT9ol3Iy2HEUU+ZFDnqWPV+Hom
MgHOxrwAzEMg8xiGO2dqfpjjnGHsx5Ty8WyTZjub4/465PKqeCrNgo7N/9xPBajc0Rb8wcWcoOjK
j8pzGlbleaCMtalrUpPHxC7QW7BwhSy/1ky6CDuncjH4iqsdZgo1He11uJ3q1hhJcv7Pfo+wvTmH
8KqpqHy0xd1Pu+IJvRy5eZUl8IpZ5iqMe7VqvA4ouN1ql9gKTM7Sor25qdo6mCEe0SvlNz9q14uZ
saJC9bWLuRl/ssHe5STArl0bsf1yYW7ESAlgIm0j1MgByTNZ3SZbX8XISx7doq2BmdodEJRI3fz5
HmPnX2Bzhud4Foz4dahtMmDEG690+gfmeaS7avFZEfxL5uW8mhokqDjS3ViBPl7cWQvRDcRgbDL+
nOs610vqEFnr7IhQHi53I82q8zQvljUl/PJrLZqzTaVd/naGLoVcS0WKE4CPZqpuNJqbDXNuOoT7
5Vv+OiX6OVPbZefX9nLT353FUL8XJVr2mx8Tm+lU1fhhEpM9iWptdcQKmTJ8aR0ke47vlIc2BWZt
K+ZLMfG06D1Z2Fr632uEpBtntHwgwtifxvZwxGdzLdxCv6fRpN/jLH5vy9I+EauO7ZtTNeZrN7E3
y12WRVw38uSXO89wupU7luOPYLBnSLkOap6AxaBuy18xQY+r2W/01uWoA92g3vihPh5GhOIvSWMA
9yFDDxwom7X0dfTQxJYut9LKTdeh0XD+7u0HBTz/ZWrN6SV40J3RQQmH6KNIWrXLVWwdMiulDTOU
+m1ZOGDlb0VLFSmjbcT0NNF3E3+JFRAa1JKaps7LGqelhsS8n0ggk6s5fz/LmpTnIqNpQ5pscoX7
T4bjsn/Z5rSPEs77jZuyJoxoFC+IGbNjmFK8T0yZvCjOu4+U8pExaeLF7PsagTmOubxtVppmRkeT
AsmjQ7PnMZ88glyBcO3/7kNVPQfOA/WgUY2ATk9tUmSCmaIyP8RLwmxHshNk/vm6RqVh1edWhUiN
MeSms4N826qRnMl4Gs5TaBwCRytQ5hBdUTouo5mFeT65QcWQuMHp2ej7vo7KYx61goEHCbcM0Fkl
eYhVhnPZjk+ZrSoKQhcntiLGNhRyImCKm2VfroN2XtZiqmNaIMeNaKZuiyCFVi/cWIKRu9tSnEJi
S0JoIl5UQjneaYHVDv1UvmeNd+yGYHwamC0ZughPI9CR7TCYoMGXEXeFeuNE725rCSSxlUVsCwKl
a+435Je2qfEmpZiOtHXnKFOTHzqJUyBY/fAGL47qn+PUlzpKhrdRa5/TcXTgFtBn6NMoPonSyPHZ
YpNOy4Qg8tYgXy8cv4/lcBxBmyPtYSyYFMancNzuGUnI3cai/K1KtHpru2lzTOMyO+Vm7a/JD9h6
Udj96KOGJm+UohpLRHOqs3KrhPSJxMk9TthKvKl8IoCjMN7t3vpMRXrPI1qOsu26B1mk/YPrOt1D
b3NBoEK2toJzVk7DhWLtcClGGlGrZTuZd4ZWLyDa5nJd9wmU3Kp9tpzGep23OBibZzOI/tmKUOYf
chSwawmTLuTyfcsrGT7rNsKa0eXE1AaJ9jwMjX9yIgizVp2MD7XZ8nPSp9I9/l9OX9XfGJlTTm62
BkClDdHRTJTmBUIV7yGmGdvnsbszXYNk0wAtfoT1ZGP3rfFNzecu108fJ5+mEEL38R5ODjCvxMLl
6xjO1nFHQaU+LIkaQnNKm4pZLb+RvqFZ8l6lsv6mGsaZmWF/43qnHkRZvqMWmX38QPFbm65BX2ub
rjV9jmrlX8cpCr7WDKrsozIkHupex81Tl9+6P6EotA+9RMEf+LVJMdouv0VdTj4B2S/3mLIpo6rq
c9lP36/c9qB8jsvmEF0tInE/VBmgJc899fVoYY0wS+ge3DKREJmRRe/La6EmRgiJk+GQzZEIBnIF
nWHge9tLRE85KcbL3fICg5Fm2x5K5qB5QlL+tLyaR+rxljdWH9L5PQKDBl7VWG80zjq4wbm3Xu5W
AWLnfJdXmJXROSZZe1v2M48rd7lMg/2yaY4WXswkerN7DbXJjORe3hV0aXjMnFuvVYNkI/ary/Ku
4sRgmJeQnLJshrkJibqoXvGw9ZdJlnK9vKsOSThzhDG79gnWkCFoj8vTZvwK+ywxSNOYv/Yo0w6M
vaYXB0fDtRtJ7Pp6V1WPBobM+YtHsPdrN5KnPX9XRRWqfe0oa7fcTUj9zBk1eK70croC1mH+NH8n
9AqGtcRSxeEUMWRAfadnzoW8n+J7X2MQJGkgONZ5HrwF5V01/Urg8PpeESlJ5gXfWzl/P8X8ipMz
bpQdijc52v5ZSpsEE+aSh7IgTyOqEIT2SQ0tPUdME/exvBF1OKysOY+mNQaXBm41PFQUNiP+Albc
3JF56o+JkB+DSWO4U/bIqIWgv8arR3wEJY3qo2yM+rtICnPvh722WzaN8XsoavujKlDzxApVZBby
CEkV48O2t9C3fwYIHe9pi//SNBmZG3WHozxSx74knziB0HNRqOWfyiT/QXMj/D4p1MSVgfipJeth
PZGj9kj00DdOCN43x0MsTqtbR61QDG9Z7yIdj0mvyUj78QXQh2rulJuipC9Yw6ds5UdZajXlirzd
ZmOqfVNcVWNR5S8twWymgwbGR6eQ6gj/SpEP78K6mE7+Ogo3e25jMi0S3TuEbYZV1xYIaSPrt+eJ
fo/tpV1PhCus/CGiLCgqd7P8YHpX3qLMedM6u79qumOc3YLDJ0I2893gcEuM1nxKs4LogQa6nDP/
KiITfwqfZlJjRPNfX7n3LPG/UVcbS1X9DBBk6QomTSKcJxttMyUCgnNUEQTfEze+5n0Vv7apzcGB
gXZNjbHaMhGKuTZouHpowBWaSadChQ5JU5P1nTl8JuLPFoTtrg/BQnZl6qzR/6fvDjlQFB2zTzVn
/ZiiSc/4wMvnsTXe6UZln00ITMPIO/EwIhozTMO66h2SKV+QBB9N9h8/ycWTMHGCD52Sm2V/3oSU
4TkhjKTab5sxezICNe1E6TTfcfH2TojhdoxTUm8HctoiKKNmPGjvVUczZ37HfqrRUixARoixgoZe
dM6b2dU7MyoYATYKa5+aVXjE2xepfjMj3b7qwiTMwtfbz7pO7j0enRfVE5veoqdzp4DKYqmGz3EH
8UV9toYX7bLabY/j5P82LFip0wB60SGxgWAX8q2SIH10VXvC+2JuTdzbWHeIgFBTWewsHSurZif6
Z2OIs0GSy1tlJieuBuMmjfDxKKwqVhFXt0jJtzL27kXSr2XcW+8altO13rrtyQRZKVwifocqzQlF
kAKu+9h9T53ulYa0/QTtPmj64lxz+keJEJSPac3BXl+G1ot/RPS+t2NmiXNOBZU0pB4uqlVzxbc5
EUllJMiPM9Khe6o5BNPEm+3y27hkD9hSMSmLUtRJXdKhIogv1WDTtDH66knqgViFxGr9MFqXIJeA
nB49NNGl22S22X639fNOfk7G3rDb/EfFvTZt6kxnwhC0e4fAb2XNN5i9/lYYzs3wWveBdjYtukSa
u9Ae6pdcqn2OxXhgFvNDa+OSyY/Kb3Re2kswIlLLJjzeAvPHmRMInp0fZc01DWIG1sI+Nx/wueA/
GoivG/jPSBFH3xXPvO38tSa66eR3LclNSeqstLiLfhKwcnBcRIeq59IzjlYICSND1qKB02i5By7e
WJ4I+LwC32bSOHqQz5Ss71k6vtmG27w75S8j07x9MevuR3rRHzK20Q/IvuO6Xn53a9t/SDmPV4ml
KNRxHVa1QQj7HAmoRCgJVZ28M36h5mMr5nMPgPwmbNwzgqBmHZtp/1FNjNKt3PNPpWZ2Hz2AYNU0
74acf0Knu6pOvCc6EX6ObolVE2oOjX3OTn3Z53sboeVOluGnB67sTl/Of4w7+TzSn/xw7DHYoaBk
ds1wDz9zC9oMKnE/4q5isFvcIy36vbQ3ogYigB1HxYHjvyBX2rAPvR+cBj/InxHRMZwbonBXaOKn
Y3nyw7c9fRe26I5rwfk3Sq2P2tRt3oDRPrWd87DsLnuqpH2cEtJGwGM+f7rcKGdCqcxuiT+EzxMa
aoEx/CNpMb92dVhsKXflj7Jv3jynaFelnsqHMTX1F5srfhVb40cdSP9QFRw+7jwbDQNPzR6C7sE2
YdDAmAzX1tjs57f4kdfDeDBtNF0i2hdDW37UqfjjSaO6I8lqH8fGeHfncz5ZBDR0PBxSvRnjUZ/F
vMgEt8R0GQCSTRReE7GIU6/SB4O3sso7xFyZHjXICqzp7qQ2PvjsSTie+4oz62imYbgK0ndzTg1t
KQosWMuFcknAaEIX1zcpbpE3upCs1RJCOs3baC4SvqNlx3KbPmeXIgh77WPmgNgc/l383WfOYHaH
RFRSH0qUXS0pqdOUnWthn4B91Pts5pQu9NEFSbos0ALBJf277ZvUycgG5p5QZ8TW6gwcMf/BtLpz
yuvfzWVtuXPWmMlREQaLoFsxkmXRz8Gx/+/mcoPWobs28Xkvb+3vYnmZZbNd3t/flzXEYzUn2w5L
yG06037zeeEvGbjZZtkj53TcpJyZwPNtyyZFlGlbEafbLcG6GfIbSsG8YSTVBO/+fSbO5+6a1HJ/
1c/gwwUHW83Mu2Vt2bcsFoTs382/9/u/HkYQ66Gak4SbOVPYt/Vqu2B6M7cz9G3gt9nJuA5zFrE+
pxIbxBMDhvHJBayJLNZm/PDCIG7nf8Cylqfl0TNJOxbD4GH+xCXKCRE7aVK+twll8aRqKmJ6Engr
hm0ZM8HKPC1rfxdulUkiakheDucMZiPNn7Q0006pE3mbghnESnKKPPKCG7nEOI8EOguZ+UdhGvF5
oT4LYp/FjF7k7EkUhjmHQreG+YGcyNgB63LWKDjMtbPESLtSl2tbQix0O49sTnNiqiENqpcTEjIC
vtNbO1mwFIz+HtXtdGYwOiFvE79kCNgKPYy2CeqquUZBi5Yw9dQhQl/10quZbM4V7muzwoV6oLBg
zQDbTeYS7ozwifKnZWl7NxT5bsywNFEgtR7bSkJFLoV9XDarJH1HmSF35lzxb7PwPo0viD69G+qI
4J5nndroQe6tYhvBS6eNPKGLa30HU8xkhv9HFaGDMqxy704DoFDLZLszQlEBDhPBm8pGtakR0KJv
1eZ5jkYgAtqXnq4aopHoxU+b8ZJIh0oQXnqdZAGTuEL48vY6Es4DNqqAN7oRwQAHvoWOEcnke2W/
T1as70eCKan2ak/kVToHTeufoHNviqICpht/66Q8Kni9U0rcmZeG+9Hvw109yD+KK0mDU+OcdvIP
CrpMWyfGCJtWCZT36PM734iwFc3ZpePOSM3pRMfkTbSzc3Jm0iVq0FcymaXrtp1cOoMr2pDY14Iq
WIzy4qHAdVKNIJnoJ+IEcZJmbzCi2WRJZa1JrimOxWS88H6s00KoDkIg1kAfy7BDWY4ll2UAmo1h
lhNom0Hyei4EO86+LABNJJt6die78zMsT+Mt9/abX6jZilXUi+w1KD+HCp32GPTeq1D1m4OE6TRi
GL81QBlgkE7+g4vgcG0LR23/UmUN5PrTOme6hJ4Y4FmLXtFrK1r9klpOxJcQ2CWAI35Sq0XZG3lx
tllgsVDhaLu6FurfFohMFhtUkWmp40eamTKWfjenojojJD1qeY0m2Q3TTU0hg+sgNh5acR5Nl7Dd
SgE2yizOQIvN7Vjv6bmsSK0E2RWk7SGvcJkkYkhhc6XuxpvkIWl0EAgzNOzvooXAdgqKHBEXv25t
V/Wpqw/UQ9WVMp5BZgma1E6Tj2FSJDjXBusEi8rgYrg2AydegbV4DNoCVAr9k7lvLDYL4Y7jMD3J
9jGkXr/VZml6Xjwgz7Bn/QoLjDD48cp7kpnOTrPFGwyVGVuGfqn282PqpSMZUJ6Ol0lmDCm0+MGv
SCqaoLM9qkRuu64ZH5YtqxgIPuitI5UjNAfzAiF+epHjfSrpK9jBgEIv+t3YVvGIbJsCm4eBPjW2
vx2qQB1MxmNidpioNJvkkQnFG5jFNXpxbMEkQK2ZVQe70ecP5feO3NhhhdGjpqrjyG7verk6ylni
PrqDd17W/i6qULz0lAJR4nlXaoBIUgenv4ds4T63N9Jzyv3Y+i+l4QHS8rKHwKFwwTlW7h36eogk
dLUxBkRbmLWjE/B5HO++9jMtg5MfI3VzoSzoTfgTwHUakA9RBx/l2Nj7JEn2VlkivXZa/wOv3LNR
IjnD+dA9CIhkQU32U92TRlWS3TlTSeJ2L2f1sFZgStAbJKhFAuGoQYVFRRFgFef0hIuUBu+hpcFR
kObQGNTkqf4d4z48lzUgKUdWL4UVY5QMqAZW/Iw5g0I8HMgtqrb93oWlvx+y9LsmE7owQ02zmWuu
geOLjx1c0CR/2qIUmzANfUYpHaAB1z+5Ag/PgFp4zV+0PKY5+Mk6w0qRN7exHZHYmnbOHNhVl7Ho
n1Ase8+aFqwSTAMInnWN2qw2raaypWRBuOAWZae+duA5NeR3rVOX3YL6IcPlVd38btAMGoLguqDA
TAx7Yd/M8FmGg3hDOFlDnciLg1/P5BNg/gH5F8gKm3rbpIgVK/q/QTJPWFtGosuf0ZM2TKGmhqBo
AgCa6uiJKuZIi7sBO16a8c3EI54W6CviiK/PKPLXemZpe7PEx9k0edpQRxoecW4OtudeqQTl61xB
ieu0iAgr0xnWjh35B5VfPTrLb7HW/DToq51Dtu1X5Cu813RHJdIDwMzJTDZau2qwfYGY7+N1ZEbh
FliPRtuEZDqmFJbExDovWoRBl268l62JwiWVCtOoTcgQkpa274g3yEtO2WnprXEfPnOsgksg5BfL
jOHcjch9DwLbOWmqdu75YPzpEBagQLfbU5mu6ckT/J6TT5CIX31dkALt5e9u3cuDM95z2DsgIDFv
op7kMKU9s4rhl5wqkxFEo9+J727WnA4R47TGD9GNcu9hfNrUeHS3pSyTVxfE+UoZlFmA6HRrQDrV
xcDnSXHRP2IraSnUEfbq6cg/dEOridpGIWF0A65c+9gT/J2ZxhPhcidIifJhKGvjCRKdPIV2+idN
Hg2sUkOqiX3rag9G/lnT9X5Nmmw8xnlJp8nQ+n1q6NSpm85F88iisNtH2daARWPzqGSszlVqEucx
6D8qnLVHEgCsbVsE5s5ibqRLRs112jRnR2FqdrRkpQAto5ip2nVmjd3aKouAensAWsxxP2MHHGcY
ZSh/CmMbGD4kgaQ54KwuYXahqEgpFKySsaEFhjLymMtqryRlPyaNtBzKg1aN3QVCckgXiZBad2gu
1RwbOFhGgDt6dpoqr7l4HIm4LdzXpqtJ9Yy16tEezE1WpTDBe71eT435nvpy4so2RpfJxshpSVqu
/A/kqaerdogKa2vGxpbkC6SWmflcDh0GnGxEauIMOtWMZCXC0rwUMlQ0orWefxjIgqzq45Nn/hrL
GPCdg/g/LPVuN6T6wFWge+9cqz7j5D9Fs+Xk7yLxq0mulu0x8Kodz7MZp+mlEG9hP1KwULTncig0
+FZre6vGHsZBekXcEdyn7rFCJXWFKXL3qw7A9RiqTVfzC02D1e4YUgBmbOgl0EvytboBha+dxtwx
TlkX+88+Y9dSwxktVJ/sTOuVeGQUzF3vHytGnKBUPY0/cYb3UH/QpCc3qNqRDXv2G79OdBCwLCWH
3TShL0KPcnb02NlGIbjdGiyOjkl6X1rRa6vK4TSOxp8e9tVucQmmISA4Q/jJSlPzaRYI3SoPvss2
WSubVMJQYIvKaYyudTR5DH3lcXaU9sL95TM6QnCeEPjhlM+EfIybfGL6HtQ/ktl7aWM2XQVVR82z
u0grLC+2W79nqF/xjGQXObc7+pQwWT9gMhqrdFrpY0QJR6HOGZC92CJIvwUupT9F+OoW3HL5XpNr
Dl1pnTcznycecbHPJrCvNUs9FjC2VkY2du9jnfz0VNvdCkrxb1N1W/ai8zpg5sPdZqVA8vUU1VSo
6KczCd3EwAizaXSvC+SoMPVg3zbWRH8jni5fWqWqaaNHPlBIsVVh5o3s4uZKkhia0uOq2uAZ78ZM
vyamo1/54+n0C9j0C06TdflGZi9GDkf3NrkfI2oXwsnOaV3jPhDDbZAfxdSb91Fl4JkczwQFMv6w
gyY/LbuWGx0fVFyaJO7Gpt7y4CTdtRpUszaG0NygVhvPaEwakeY/0WJGGyiSHJRe129ax0ye0KqR
BT/SuGtTa+tbbQXItnPXulWU/8XYeSzHjmVZ9lfSYo4s6AuUVebAtXYnneLxTWBPMCAvtP76XgBf
JiOiq6p7AoNy0iVw7zl7rw1rLfnjGnc+B6+JgoukQegz+BZxqQyQdlyWiOYMdCs+A0eyqg3jTHdT
tlH2OOJiuVpaAYOvzR47w0jRuyrlxix+dlobYEAcirfS034obepswyFoFqrAFFaUiCISpdMPXeXb
9x5UxpqoCIRLZXFMC9RE9ZDbbyEKeEqowDmK5CSZcTloyUdUiWlX70J+TLchpMORRIwy8uSgwsfc
gwApJ405I38lN9b8GqD64LZZyLr3LuRt7FyG3MdESO/iG+oJAKu1J1oHV6JUZMcMaGQIVDb3TE2/
UD6Vr5YGds+JA4OvdzdSFKiokJKFt0LIzu+3j7k6pwgguG8bzykpKSsM8/KB7vf0RiBAF0r2DBIj
JzwTrWc1BZiPTWWuGDp4+9JTlS9FuDDy5tXkvv7MJBGkYmKWt4Rp7p4SaL8yIjJrsH/B4iIZ1xm7
9MFFs4VKxu3zt4B2hxbUyrFlordmmiBetMp6mqkiZg7OJ1bb5zbM6LwyGiKYr9CrY9mgOJjXKm6d
R5PvI743GtNY952sPapdniMHs8xNZ/j20aGYe7RksfZtugSCgQmgxfAL7RRj7xOqgLSktx91Pf3e
eOSzBDqRp0HV4jqfNifMWRtp4a5TGfMwrQR9Fk85M038oIAkvQ9dF62MEd8SE157ClYrg0zFjZwO
JwLQpyDaRUnwwU1JbO3W2sFL30buYd6lKo126zvHRA+ahAAb1C8w+7Ubck1rNSF7Dl3bhs+EgR8J
MxhwU1b5bj5oqxF9dSsMnxPVOBJTH17qWXedNtGrOSusm1J7B1fd7Kxp+FXxhuAHUMC3tURhzQvK
z8nH2rw5MiYMYgNFjRcvO9OQN1l3JETBIJ9y4pQX3zCviL+VDY1495hlS8ApSFJQcafXwct1sIWq
c9KzwDlBIv61aCBgGPC4Dw5Mk5Wk1UDnCCkR82hwL9EJiK5zajFvoJJGkbfqRONvXHV0d7HdeOiC
2/CLRmEMRqtBYqvZP2Z+7GCJNhv1FGi4aOKBDOGAbyEjZTXc+fE0+2PM5Slxdgn18I2BFl8g6TRr
xdR7uit8sxIJUNpKYvVlVPq7EiyQQ8Fb/eS8RFlfHsx8Gsk07nXmqSVDMhyt3L+FqtzCck5ueW7J
o+Kj44OTt1CyyZwyrVEtcVZpEAErjV25L4wwuEN9/z0oTVy6wRXOtjhbkxYrMPG3YQ3ez59SOulM
nNLc/voIw2w1/05oZOZ0n5ir5cTQXby2eM2KNDjM2B6/wjKPHtHZzCif0NmEymBfwIBWV+FRVs2d
/lhz+oICf7yfTxqASx00BjfRkDv46hj4XirysfODDBgcwd7IiTHvh+LoTguzzZ8KNPFbMza141gF
+rFOAJyYtvfD6kfBCDkJjuOQvmBqFLd518gwSXaOvNH0zc+jKp8bDz6t4MLOAIBgobosYH3kVbJt
tAwVs6mFhxJRYjZETGlzU1k3wkRe1xhOhiCRUIHUWdOcHC+IkfjFp+8Gaos7yM5+5Q/8fuwB3Kua
1I/zwuheG+3h40NIrBUE9HCPJC3fhjUmV9UXX3TG2z9KqT8xbXKe8zQklwudtDLCc0B+a9zbNvoG
dLL8zuVSLkLHix+jNuyQcWCqKiPL/Dp4bxBLKsiXzKrtPOxPKDXLTeglBHIHxhJSa3gtsqp6sCkI
MsKkyalnEbditiq33Y8yTPdVlaRg33ADhKEiTnkW/tpEwO+c5qNgffTneXM+monqrvZthnAnfjSy
IvySuINGUbAIL3afEI6V8Gqqporu7ltTjjibZKXf6pzZFRyZbNdxQ3jQ6Fcu/Uztf+juW2Hk6UoR
YI8bN6mOQ6W6cCJSXHTtWO7dOvb4vavpC8HUw5bfCerB6ahfgIxP3fE2UEyl8EGRxqu7My5qyheU
8eh6E56UTYaKusFQMZAgHVYoNJ1ooDvVesFeUZXdfP581ryQ0/lVPh7VXCAqHCrzYOnhg+M1+tWb
Fm4U61d+cNyMGXP7Ig03sOtb8Itjhl0ZdmbpQZ0znUGncKE2hzShyDyv/WExIQKsULeTxefhv26r
bcqd5/P4/PAYxYB+xJoos2VXhmS6ZCN4Ha+/dozlySKKgkOna97rSPvaLJvxTm6GdlPpesHq8F6t
rbv36AYiRa0Yfw1udAhL4YO0pVtq2m7NvDswvpQNeKreKt0jAyWH9omoV5aVeiczjeJLSgIqZT/u
owkC5DU1vPapS7xuiZ+S2KGAEKeqNeO90WIcjHzjjXF/w/AKLg09FEqXimGuiyGlb50b41OvU5Un
qqZ5z9wne6zuRWyb9NBleRvrvrwplvWMrVk/zFvzQsZdss28Y0VW+04zErnpKHi9BUF4DGRg3cmE
T0p+dxFT0V1sOTkIgIl5kwMOMqk6L+cLmINHhyB44zF2ER5GOnbgjxCQjNTQC13xU+434qehvPbm
sE2n9ZydUWlHyGh0SosG4WxKHVNpBLP/GDvR19byNqruw9uP2/hk5WCyWwkeFi8hSR5+fu1ku1TR
ql3QV1Ngz/Jw8fFPiy54zby3CgDMu28rP9WqzV/r+ALBf+mb2cMnKSrSK8Lm0J/udYObP/J0OCKD
rm9SLll7gUgG+WwRbhqtQy5XP+CTil7aUk22QhfKzsFrUwZGc/SGUT1VqXicP8vBcYOtVbjG3ggz
XgQahudWcZ+sIBteybUgdGtUx6MzuO6loMmEF5AifAiiB63WPo2tCmMhI9VAb5RlXAfv5ajYx8St
ueOIpRkwv2yM8iHOjGgDBcqZmmpHpQ/dhS1ysTKG+c6dvHp8WbZd3fRXfKy8sBKOud4zouxbRz9S
OtaPmoyN3dDi/VZ4vq8Oc/WmtdMnT2+1m5nFL7qhAyHBuLb6dcnORmjv9A5TBZF5zXT/KcWZBCSV
WVJdNTi6rPK9Ss3yASEN+DsKTZsYMkCGcrk+JmGKTtU0hy80CNelUJwnlWLEMtf9bhtolrzF00jT
+Z6JQbnOOxBKJ+vOjX7QUg9OGAuCk5gWNlLxRdFK4womJ14UXKPvTR69DbmCKRuG617aAOncAmqk
C/Y9jR31QlDbVIkPSkVf9sy9NqpilgsC4Pkwy2Xa63wg2rg1y9DdiXvTcIlUvqapNK86lSik2wip
cGZkLxW5HBD0/I3wlGIhkgb5iPZIdm93gfiZWN6JPiNkRlPwKw2ch7TlVZiugdQB3d1OfaXXbwFW
QngnwrtS+5sSpOwtC7bDGOuPDfztVVRgGS2Fiy1lLLR1PFjOsh0RNAZw+1ponJuujCjoI2cioJpx
FBWyRVcRpVX3AabzMPtulOF71+gqAcrih1PFxzFz0W+MY7fpsKi/+vZWdXSqJyU9Dca4SzcqVG4Q
Qtkw9hHrvJHxtQ6Vn0ILvU1dhOfIBJo7Bj9Ur9RfMq+/mU3xbGpyeMqqRNkXVfE9B1+5jyOjP1Kx
jZZqiapQE7W6HnNENI5sdPC3cXRLR+oAo6p63zx6hWWwDTOlvaVNUPnLGv8GgWLlmS5NuWt6ahp9
IIeL13TDBexPaXvrsNnIOsmO8yKkg2fZ6/yLoyX6oU865m8xwqfznFdSdCQcRlmsrXKF9DODgjnU
OOMeKXX/SpnFXyPYg1jcV9o+19RqE9R6usyBs1zVFnzuvLBE9nupD80mzaR3cCjIfyxcPwpWGnol
ulNhcCahZo2hg3AkYfrneFrMa5+L+TRFydce2KGP0wogSR3vQfvrZAXp/TZzjR+6EijHImu9Y222
lOdnAqqVF3a5mA99rDKQWEmt9vbzvvmc+TFMRpRVSAYJMhiarXOLNdWvoqR60KTFztIyNbjEeDJO
rd2PJ6kgKIido5i0/jE1B0g5lDlSCeZOsYmQYHa7SAcqL8soxlBpdDrCqRZ1t+vivfRsO6Ehabnr
kDkWPAtlbakMGfSaX4H01GsJDhhlUNZu60ljXio/aLQox7Fot2HbJofcgGntONp+PtxMgvOPNbo7
51I06rFXu4WaebvGlHa7HUS90bd+moqrrFXvGpadwfdB7IYgRXDB+LBc+UYULiFLKUhhtQ36rhsg
QiAfCAzPsdv3B5PeSdCbl9pGJ9CKNVCChS+i/BIkB9E7+SIxJIYaJBOrfFSDEwS/x3h6zTbjdsbz
BEYWvjjkBejlhLrhUg/K6Bq1vHtFWxyNon7hWpDe2oixtH1PNWZKMitBY4wEYjZc/RNbHy8yC9TL
x5rjjmtrcNSlnYAZ8TQT7LpAExxn90oDzRTbtPxapnoHU1SIg6Y1wxEPdqFdPZ/U1a5vkZzQCmpD
CAXMyg+EgPs+tCC3qeXJSTtuMm4FJA4rJkiLMgIj6rTfCZI4TiSeqxca2YPvVcd+Ah4O0Xsfw/4w
AFDcU5exHPJYuCo0+u8SZvtjYygQ0foIA1fpvFip7M9F6mClixzn6DALFB1KyygPIEeXaDoNQ61X
umKIsw+uAtlw3t9qxYsBSOXu0u9d94tBkbRPDAp7iZUe9Xh0X8reQQhADlLWuwc9gzeFPXyXxwV9
PCnb+BzqPHV/WrgUcuA1FNYHGXOeSs0HaPQwApsOzPuaHiE9xcqTTUrUWQbxtlFwNArm6acQTf1p
XpsXbW8IxNikE3htqz6VmjgaUeSsnBb3YOohZ5kXyb/XfAsuYN4EezHZLMbJZlGM/oBcQFUog8He
7sMWglHgrsae7mYaCYKorEB/1dRmhUJsi7tz0fSY3NpYHsOWrMPPmIbeqb1lidxnI1CmE6RlBLs6
DuDx9r2/zZ3sday7DOx6Gl/aqgrWuJKVhTUO3So32vSWySdHccp9CPyvW9gtHiUI+xLDHHONDrzO
N6Qq8CMy790q4ptl0XKrXaDoNpXec1w44ZnBSx9o2lX3NOPI7GeKJIzR0UJw0rok+EFG+Lh0SXq/
GO4PvyTWayxziSxqXqbBRdce5+fiDVl6FTnSTW7+86LFcL1W0bgSUlrcocqWP93CfDC6AS8qBr91
HPR38ErDzaLI3SFHeVA0SzzA7l0FA53pJQ0qWH7C7BJEzaMFBMhBIaGJx0RtH+cJ8DwVrqsJDK9W
CTGnlIYqoW39CfgORgKlpmyfCGbS4uKpiwUg0qpqIU8j9Agp8Bwc01kHlVKd513etL8X/VuGuWsZ
m3GzsRhtLIgLdi/EkvSnPhgveiPyVUXd57sJczc1F0oEORo0OOPfzzXf/RmKIXpJovEeq37xtUe9
SBO/yPHlM7oOw8LYRbzEDcp+QsLCEqw8WjJkGETpWg3tEB9RBBOIL/0I0BcJ4F2bmjYZBfslSXT1
o5kykbPsglxcRf86T2ezcVBuarovBbzYMmmHr3UImstFYn1V4rG/OiXN478ciM3U2IcgXyGVUYyd
AF3RZDmwm6rBoXBKbXy1Yxn+hKzWnWVMqc65F8OEy4wMPOImqdAQWQg20QVG6GHc4t5VVuidcDOk
df80ohmZintYAC1cTJ5AZuH8PvZdywWicJ6kwSW9FeHV7OvumfgmdZdFKKgBJSway0/XNACblaYW
xa0uMYTVSb00mibaDZ3ivNY01xIZcjsbdjUQtNtg5s2TulBzk7BWHdTOIMoM0o1/86XON6ojO+lk
jL3Y5Sr2mErT1VMtFLhmbXVuplgfkRbfBqKctvQgq/O837apviqYWNdGrTsPkaIpK2zhzXrAsBIt
Q4ayVQKDrnIGfsE4a7NFoFYKP+06OPYxlpKOicMirrNHciJowU/XuJwCDbWQeuT+wR18ieet3WgJ
RYDa6UcYtzlOJ2jW+oGePrMBDCUDWeJnskLwWSZYGyR9NDqEBeSysSguhYyfpFZxbYgJwjMYTeqx
kz9Qg5A4WUgM6zrxAGQ23aOaBhHqeSst08q7njmYpZukVXfo1vubIeBmRVa6GLiJHXwjNrZtRsnO
CxN3H1Be3hMTVZ88CPFbxzfktUiCZu0MWfE4ypQirKSaDYPGXMixqjdepvUbYjCst0w3D1y7tl6I
3idSkvEJOWG6H4uxXjaNNTzFesDFskruFUTALXZ4ianFUU+OQp3eAIhzcuGcLTQ1s7EeCYFGNW1o
nBDH27oOCk2395Cz6P2uE4xi0gB/xWj22YMnnDW5twVWTLfeIDYNHwar0XbcGk2aaaVxrB2R3Py8
YoTs2F8KRycPKZYjUqHG/gLh96kTCqR/t8JlpGhryYTitW2cSRUyYP4lxIYpVEBvlgUBhdTPIpIA
jCy412buQq01zm02cbmm7sG8aAJNcvdIw3PeQC9zE8N9RmJ4Y4qv4P3KzTWJP49DWEVHgxb20fbx
GhL2QZNhxH5oMd5Hq5/3BNojzGTccNOiHOR4BiMqsOXUk52SbEYYRrGOssKIq31AGtjWCyRCxrpV
QXko4ZLGd0qUckSjus87SBOy3SiKVazaOtTBzrdcracrgm8kzoY35pExfU3kVNh80G/0QnkcM09u
k17JnjR3UkM527HAOef2I0R2Mt7BAQIR3lRd83XoRHkkroQK17Q2LxIL9ILQ/d28f4wmH6u11Jij
4MZMavc0LwIjyE5+wZdGxG90R4BBM5/ER9dcnN59a+2GoGI/tl8aLV5wT+g3UsRcZHI3vIThGF4+
1vo0umQ50b3quHM6xz9HEvlaqjvFNY3XUOyqnecMSrjQLAPJ6xT77jYP83iIt+F7NfjKyWqk3GWu
hVoqRubBZ2oxjOuHm0sYVuNN2Ljp5lzSN1zFiJD3Sa3lb7ELGYloku7aZTjyDS6tyBcYiPkqvy4E
caYFvyDT7Qe/N226TQVNngokRshbk0EEWasuFLjc8+JNnfrxEQ11uakpxj5pGQpQ4WDSHYjuKJ21
FyiLEIHZgQ8LBNho+GcnQTWZd9bR8tx4BwUbAjG0yGOtt82OrxjTSXDxhRa5D65FDSQ2AeNTg+oR
jMN+9W0TXltxKwEZEdaqfUUPSWQV8Mu9lKa3p236UhWh3AJQG7dtWN8wIxgXzOTQ2M2ifSvaflOZ
IHLxobw5MdUNEhyUDUU1+SzHYu+R1VEwTXoDhtlshrJGvsc/fgpR+IO5z6BMtuOengUdP6nnb5GX
PxryHlgMRWqXQAk31w8I7eiJ9cUFoj+caFHQ5qO4QBygm11IzQUHq+Y/VUebpk3xsqEzcOxDq334
+A9FBNTTFmN8snWqDhGDAqSh0sVSWMvzqDGgIZ9t6rafTNWLaNNMwxQPIOkewgVl8DQgx4DbyCJ2
7H6V50huwHViR1ZdH22OZ1L0KpIXQRdgpUpkmzE2wqUpGLkzOPquzW1Sr7R6lCM9vwrD7zY0f98+
tnLoB9MnGGrEAnQ2f6fDmeZ0o44GVHEWUTSmr9hoTHCMlvkKc3yq90BvzFyEOtnE32AUn50hsSnY
m/daAzwQnIa9aSxqCGoDPELGZbjPksy74YvLL0NjrXRUqSsUWWD+O66aBHcQ/ONyvzBKkWxLzI2v
IfFntdbShYY5RvAwXVTC0FaNjg+v8L6BnYKQOynrFegD3Lky+2Ro0F2pikc7oWAZwxNZf6XzfzH4
kRR1/WrUSbpVQpcICKAi5TSJLvtW2SdMAfIJvD8vEjMfjl7gLKhNx7eK+cUicEMK2ooV34KmupBG
lCxChTzE0VJR4iBCDtv8HpGWsaqC0XicYqvgfamTIHAodyLzqR1IE23WOJwSJA87vUVtNLSEURiM
oW5GnhV7txkoWxG5ehsCJJZWX50NSGpPMSz0Q9fzYcybJIbqDzhtcQJCfSdzNtv0aqIvM/QcGN+a
ZEsgDWMNHG5RGf7wk3hOnatuLq1K0CJqvLQikfMmKy8OORQrrv1i46PxX9W+Xe8qi1DIBtscOQuM
TyvHz7dmOoLTnTY/F21LJ2dU3S8oPQgBrBW++4UmtlqT8AX2R4v/M1VqZRc7m9j5TlAe2mfSsK5S
8eu9YQdia4wws3O39NeWafYHLSuGg0uAeZxqwRbttAb3FstSY5ARZOeudywcbdxYivc+f1LQhSlR
aKvRKIytbaMS2PQlQhfDwTa48DWj22tAzGNL/xHatcftzPJuuY9ZF/TDShd2yF3af/INzzi7OWAl
r4ivlWaR2OWokbGNS/ytXg6Up8EE4k8o7b5iuld71NbBHrUU6b9FhMcvswTYtBHX8VIkSn2yR60G
c1sKnprolwqlhWuN5JyhRPkqbH783latrSpYosauESZ54SVN6ytfI/Mr4VgpAqBp2Naa3DV8yQ3j
c8o4rzEH4HoGKzEGVvIoEW0EbvW9E3q510eKbQSHHwBfEa7Fx7mEmE4A3xSVUxkaDhuw05WiBdck
BhSDmHaP1ozhshNYKy4lQOWCKZYKJCAxyLm6SvzK2iFCey4blz48kb6xVXKHT+VwNmX4JcXMd4gq
2RypfQTbpqvDxdzdq7F7rTwkrq9D6gIqSr787zlrOlHnf0winlLWNKHplnAswrRgt3H8Dylrutrr
Wpv01h4qwK7HIinIjnzxyto8jFZXrXJLY1pRKyBY68E9DmFOl3so+CWNu4D5J017xVuleJK+Klp0
ME2KkmoR5dxxgDhFTEPPhvyVDvcfP/r/9N+zG3NMEtSrf/4X2z+yfChBSdV/2fznE7PpTP7X9Jh/
n/PnR/zzHP6g8pH9Xv+vZ23fs8s3+V799aQ//WX++69nt/pWf/vTxnqOun9o3svh8Z2LQz0/C17H
dOb/78G/vc9/5WnI3//x27efNDipIdZcXOrffh2aAuVNVEtkEf7HH//Dr8PTS/jHb5cm/dY2/91j
3r9V9T9+U2zt74Zm25oLb041bUeQWN+9z4eYVf3ddlSwThoaGMsyxW9/IyumDv7xm2P8XSNN0LUF
twTmdjZJzlXWTIcs7e+uTtKZqqm2rmqa0H/717P70+f4+bn+LYUeRbe2JmVeN7U/B5zzfdSEaXLr
0eF6mDpXkD9/IYGyEiCLzYwqGLeiofFIJ2l0y4GAlDoHw+p+LRAc+4xHp+2Pk+ZD8/bnSd388Hm7
bHKwujH0/RhKE0W11l1/1iw+e/jz2ufiL6d8npdAEl20KtLJ//Hk//Gxn4/4H5/L5z/6PFmVo72r
VAOuRRnTX5yozdhXWYppR+La8V7zqMVNW/oUttrPRz/O+Th/Pjaf/rF3Pm1efOxEJVy6sDI7YRg3
mXMP6+1y/KU6gALk7nRynxbz4a6mnoB/gL7Uzuy4vuei0Z7cSn2BPhZcTCo/T46hMNpqasZn00Fp
5ycGa/0uJr6Zfk1dMKqbhnaq5hMrLHxES5OS4vNFf74RfiH0gsqxTTxNT+JMlCaxv/p/nP758PmB
k4AMWYv6ZTCV6HFeoDJmBFmp0eZznwjsV9B2iP+n06ShDTenAm4/bSVAyYj4K9o9EjZkLW4IZTwU
Pz//03/75JnMbHSzf+l6MzlSNStXFiVu9GOFPM77rGpEBD6vekXAajkEZJflLbfjelp15r1/XZ23
A6+p9oPG6GA6sadfJz5W5z8375z/0cdf4xK/66kN37IXkjjy1y6switM7fdq2lJsXJepoLHjpEcl
KNTjCNixWpjEipyIwLajlY0GdzcyVv3Y/MMRtOf0nwkF+7WoCCtwrPgw7/r4O7x/j6M35Gco5um6
ShrwWSRePRe5S1x6NxV0+jp7xhQAY9CROOOno1Eb4ZxDOk9HiaMySuQJynaBxZSjYa4TZRGnr/OW
T0rXLeqL/bwFLSN79BCwaXShFkaNfrObrieOmqgp83ZwL2DDSdqqutI9JGJkFQjcv1b/cO5fV/+v
c+e/MJ+l+/gLbIHvaf4HKgUawnOQ1FNvOQVIN07zWjdtzmvzAr0mGTVYiLFJKr/OSzsZIY7/90NU
B0UukOz5jL/8OUg2IXiq6Y9yIw42AdyjjxPnx6uk45TIal7HEfIyhdefDfqWhdF3+h0vQQfYfApV
a0z/QSBVoHNZdj+Vq2Jq2c/RRaKEKlC/pWCx94Coiq3jqsFT0DK6j2KM+2NWayeRan70De6ivY7q
od+Qr8vYjpSzldG2U3gWpSPmXiR1ynRYOyJGoJiY8q0i1mM3dzkimrjYjqxTmBK6rQjbOEVMOYEP
j/Y2LpL4Zg+CvhH9pNeKZLeQFLmFzZRtP6sQ+iEZN26upst5cw53nddSU79VFYajsLTap4Rh8VJU
zObDKZEdayjuajXCPjwd7XBgALH3wXZMR/3WHB7i0FjNB/sJJtU0mOak9CFT1HQvJykaiMBd52fD
16gTy8zRx9d0jPx9VjveWomMp16luGTj8cXnFdlvOOv5ctjyhzAhRIZGr1zLSMuP/NFrZVrFfvBt
8LIF7JrjvGi9TqOhTlOUQPFf+wwlwPc7nUJDm9QGwlfSqgOYKYACHY1yrXFjTzdIlEa9cu9lrhHX
Sv9io7W2/pzZza/NAQIMvgu33Ma6pe9ESwnUR54cLPse+tVft1ElgjwSTrB2fAUUV+qqp3kxyzYI
MwBDSnWjHxxlL6nmjj1JvzCniDmfFwpOBAS8/mHeMqQbrzrTB2eAl8vcN+ow9Q1DKY8IF7kG8gU5
fm5GvDHUgAJuQ3gbCZUntaqZJG7CtqpHTD2ozyvh7+bN+YAfoG3Wi4d5D7LXdp+YAzNax6IAnNSg
mmJSoGlfCw/sC+Ek6ZTKJofg10L0+KmImkmW2XfgAt19bmyMAAGXMjWTvWEZ1h3VRbeXfOLAcnJA
ScZbBJyUZoQR70DrFOePdNZ51YpM9yhoOM9boLCL87w2L2hE1IRREb9ZF/wUSM1VcGY1yoFOKS3C
eTuy5S6oRrmbT5mPavNROZ1N081YekVEvyfovnYJJi5ekPqI1lw7ebV4MrNulBTo0Zh7hiQKU3f7
TeDDq5JMEc4JEddnv8cqOtAGnbc+F9F0MCyRq0kAR5/7q2GgmzY/3osylXq4/S6tjFBIP/5hFk2w
nTNMEYNUhwE1ul3UjADQXMWbQCUbzJUhCjCLxnozCv9WE1Zym9dCtcMaQ1N797nPHqCn6WQLlNNp
4HL0pVdG+erjoj5fgj+u7J9X+r9evVs+fGkJAp7mS36lPtVmF40vRGp/n39RMhUVAnttCd/sXz9E
43N1Pmf+/Q3cONAB1hbSJUwNtiuZCCnhh8Vh3jUvEgE5fpGNwXlEkbZv7YGBk8ttYUGnn7vtFB+p
5ba3Us18pE6k3i2U6+9e5GKUtPuvdDwEmtpWu2K+7PYGJTjdiowF2eL5qQA6jWdMM1kS+tYnKyuz
GKc5nVjPJ6QOkd2xnYQHqsndIbfJszWpHL3BzP1JuFewlWbIj77EvZZZU+/Z1wm1lX2vb0NkH0up
iuJBTgzFCn/dluk9zDAlyCjmIG0ZqvbK9AUyY2bcC1fo96Axf3cnhiWK8G/6kOqkJBTOBrpTt1co
czzYIugXlu70Pyot26ImAMgjo26dd2VF1aJurpZy0PzKvg66kd6sDGWebwzeEhpxelMQ49zmtRBD
chuW9/lfG60e4mH08r2ltTwJpTL3rkub+fOJVR4EHdXbaENsro3MyKdUavFYezat24EXNE7tqXlt
XjS1uGtmln0cjPWchNb5FGkyvqVq83FgPjfJPY7GUntWK2TNudJ49V6GpfbQxq66MNsUAqCHhn4I
DjI3/KcuxRsaRkDsi7Z6Ghk6Xmi13gInrJ7mhYe3kO/WW2K04Xb0cOrRX3OfmGwbp36yruMmqJdu
NglDJk1nh7LygKwDF14qMvTc06rQupDv8efe+YT51I/j/34koBKUnxS2rVVhY4FzpgZCRyQ8FEbv
md609wgubzVvDW2lPgjd3YHJqHdM5OGc1L19nQq/V+kQ3yxt8qcdPsBpTSEwZBcrfN+j6az51Hlt
UDVK2XEjN385kI8KqIKGnr+ghzc3wmqp9DdtcgYAG9dX876hLGi01PYKX3azHfToh8qYfpNLEpDL
aQHfx/pYKL2pbTBzAiKSpBqMTjfci8olMtdSqCWrcEcjrf4F6wsR5a96yMVhSZIWDLI+24aEF54X
H+tWYy5RYqYrt3HEYxPhw80CTf9Gp3hnW775exlHOxvpOpRwrPTLOPK9K2968qOHIT4GWffAsArc
OVmOVT8CHA/l3RlzcaqpI66iSBprTLTBY0CN7THJ8ZWUrdYfYux2E8v9ijokeJgPhpkZngYlf/44
1hdg8ZQUeXLpjtW+L9EEG01qnZXUoXjlDg/zIshd9Qg8dYsIfmlyN9gXJPrMRu95kTjkgX9uzmud
FXgf+9IuuHtKU+Gtzsyzpr17atOfItSAZ49Z6nnePW+GbYcW0U6gPk8HEr/slnkTYUGyw457ALO5
HeQYwp4HDfGw09BByir1YhtNcB9UcRSy36ptSMVsTO17XGAHrbPIPtoeCvh5IS2vWjBRyw9mmzsM
b7BBzwJM8ILdQhYxUcKiRY9JkIZplK9QGsMLND1c8FoTPycQcXHBmKP/u2iz8u4x6l6husJ2Om0G
hu1iVgtvKpE893mXpFcDfhDcUlw5xT3qpjQ3h9TjPLroKZ5t0UE9tLvwYyuvQ/mU+7v50LwA1r4b
bM25jaJznwhFhkKBAoegIniQGlA+7IGL+TmPmtKeAEZiYZ5egjIMqPJsDLJJI8clIPhyS8hu9lVp
llntW19LQxObOB6DXUFz8QsqyAVx8ObXvPw/fJ3XcuNI12yfCBHw5pbeylCupRuE2sF7j6f/VxV7
mj19vjNzgUAVQPZIIoHC3pkrybUvreJzRjVrF218krKFHGvnXUaaKmErKIqUEihOWfAJRgFSqvxv
SXkCC6Z8CR5WP8sD7oito4JU9dSxYrPGJELLmQzmkbSWeTXHBCw5YijnfCf7tSfnbkO557eWeYRe
BhsckadpBDzKxaQSum4+70x1/iwDHKRBa50kJTyL65+Kncwrf9Sb1Rgl0UuB/yAulTdnsJsHuvwT
bjh7JfvBpc3NJI4Q5818bPS9rbjLwp70HQ6dAWCyoSDZazoBliV53W/t8hxhb6JzzTq+KrdelFSv
HjqWfRj0DQAX5sm92vRR2L+ORutuFIuVjV5ZW1wc5p3Hv7rW3bm/YAcwlxCEJqraQ7WOLZ7Ose+g
IkcC48TxaXTNGR0xU3mvpcu8UOZ94hXqIYkanv6rGs2YUr32buHAnA+aezmFm62Bm1xc57H0Pjmm
424t8U2oNPpQt42cQzNSbEILGqsE/pokZh3Tof+OeVPomrNvBPEFy7Kggzr6CoozGOxBbCoQqflm
j/Wq6CkKi5SHoLR35H5q75XrdislsP0zZXnCvnxsKUVhJzzR83MEiJ/oYJOfpPdBcd/56vw40NJ7
7OsNFlH1Uc7EInazbhx9AxXGfQDq6j04dG+A97f3cspXA48FoPFJGGZ3kCM5n1PdAOhsDpvbXFpF
PPR5eF6F0UNZsKgaD6pjflxPEW8eDvlI0+BHN9N0CfhebnqhgGyEaBJnVXSWw1bMTZQgF0CY0TL/
PhD0IfAveY6cjPoUT2hU72+nyL2/3s9ezUKtKl+Xc3lakQ+tbMyepqeKw3jEg16gieCTWPDfOkQw
uSEdqdxinR7uoFN/041sgP3CyG0hisu9FFn1eYquA0vttHWh4R6Wl8u5q344ZmQQfEvMAjeCGTQT
pHDkY0IxnrU/LHFUnvvHUXnhnfT8RxECYP3raK2K3NFk+sIdsHgIEuJlSZG69NRfLknuWtsUmvF1
Th6o2gB0n1YnezkcxXn12hq97PoaovOaZZKnPbmcY5gfc/E7miCzD4tE6H0bIdrVI+cNZLa7HRQv
2+Q5Pu6xs4yz3CRSSOGmMLpweO9vB3pxSjYHZIcM5Mw/EtkxKE/E+PDUDWqDG4igoF93I8FCv6HR
r5Mx3/MjCx95UOvRsheNTc/ChhY9hmH2Kvfm33tBqKavRZB+dKy3m/emyD6GQW1fGt9tln/tFQa/
ph5ExYtVhe3/PKr6dvMizyuCyt8alQtpZgrDruRXA0ygsRw8ZV5MwoRZrOHHaM9JXhHb7Fbj10bJ
t4Aqa3w4NYRMx/oaQkoh74ZNkVYpwbNB+TZ1Y7HLUrK5dDHsCbLTXEzkhVqZZEdrNV7v0lyp2tB+
huP3aLSyb5Fno/ZOtF8nlDjWVyXRihB3+b1g/SVIdXDGB7iCDnLjwFjj6IneMdxu5EUm6y0eKKqP
yuuqD7UMvsRa3n73NaLzEpum6ujTTBxH/CaYnTOztn6YqfqIYZurv2+QmIu/6a031GIZpVb8rAFz
WFlEqS2GwMvuDdKgi9JR3m2HEESdNu2WIhrD5A4lm/PFHoNoj0pQg1aq+O9lUB0HK1GfwypzjgN/
qWUdmOoKuRT5CwognNz3dHpZEbVRCgFO5fePempoz9iXl+gfadvTndvKnJJEtLi6IeBZJuLKtnZM
ywKYw6TSRGlyPSkIS6x903SQL1F7ndZfQaqsRjeEsktcUOcanIe4JfMqJoJjiwk2X2II75QFLBUA
zaXBCjcwH7qfc8PDjdoBpWxnJV7yWXEOWmfGr64hMHq1i7pYDKGrf4ObVd7JkRPWD57jYS0Wx6Yx
3s4ZNEg5aln51CZGsSgiwLGG+yTOSdUxezKDfiX/LYy00WOZ+kd5rDMQB6BhnREVwqslFWL+TAkh
Mhvde6lt19pNozJthskKPxr9XR7PLHiDvWXMB7jm+ZOe1h+uYGwOdFohrQzGfTll/Vm+YTHUTzx9
gLux1MiBQx1isUBZhzMjgGRQJ755HyoTDRhyvnZeA82Hb0iILYbUCqiL+XqA7EyduoaAYpNrCINn
MCHRi+QdsL3D+ar+Kxul3MSug0/gNmkKrbUcKwlqIrSmyGJRN0/C8KWKjR+U9Z3uIknwfHLs5RyM
KzA8hNVsdaMQk1Y2HYTySR6Vm6n2wFHysL/RoV+cBidPdqGfPhhTTldEbOS8mkbgX+SunLyOc83d
zIh197cDmt0jQVcrHEyiDTaKWscA9zZ9mLHoQEi1QTxErb+2+2QZmla/b4eGhr3YUEaIjrbY3OY0
NDrEvfyelOfcDssDtzkoqXRsSr3lO/vP2/z1WqNzKyAEhkiaMgdtgZII3IjdLJUpau5quxm1ReQ3
zZ1rOAAygvrlel5dGs2dPIdrWb+hRw1kSJ6diLPlET0Gv+WLZwqDUu4i9NvsxaOjcjS8oPs1HPLi
LvarL/JgmA/uQ6Dl++toSq0npfssMG2+yJkUSrYzlNOTHFkzipGYcrccFZOKUXB4ww+NoEckOs1B
66GLiHJ9XdVzAG64gSYgD902c2kth4w4LAxp6GWNplgpSooSSO+JnqRLgeJBBNPdNhO5XSfigda3
KXxGv85IA42QLD08yoO3easry6WXsAqTB5D6R2dd9xCjdlwxwlwzABCr9qbxuOkkYk4e8HXIGDhC
uQW25baLnWGL9DI/xTyZnnJKAM01xQNM3JvSWtX1qDxFZnrowsma+mPxU8V1s4NGInjqCqAIw2im
ncefaZEkkORXjvHhqhOPtVxEFySkjGs5TL3CORkJwhgqA8mGYAizwu5h5bvCSfGG8woTWs6KggkX
KOjz2BQT11ups0vy0IDajvu7wVOZ1ELWVbiccUfey1GomNO5x20hR5EQSyYmFZlsPFQeIl45zQ/l
PxqErxF+1XhXSaU80HmAOXsdKJ8nXISN4n0EQ2jtSyWf6IKU1vr6g97GuRY3u0JpflToc06Onpsn
zXLpxswxhqSh48+PXqQnTt3hiNyVZxbi9N6xjkFDUBZ5kY1OEVPDYEA6yTTO59hTkjs5o2XIrqop
bnkgM1QCV1pac41KD8yYc3cVu8B+IlOZ0Q16KdZPCNDgSoLH0ne6s6U3ysV2+2avmTr4DAvCl92E
5kGNceOAvn3Wy0mh8RGuKJ5XFzllRcWrqmtc68SxIqaC2HslRhExtPKgRkeaKLCgGXYGCcaVztNP
HHGXphD6EmCegJwaOihheKc2olxO0etLz2p279SkYtato39BUTMgO+/zu9Hq+mfLVLdyvk2JQiZg
GTWceJVtIIpp/EC/7/PQvjgjKQbi5bVbtlvhT9jIIaroN58uyyNqTLgarv5mTpibMrUF4mjixo1z
QhL8zAregcdT2qSY5s8OKXmwtRdyPoWJz+Is6tGJ2+mhLeZyaftE4YIQ6Hhmt40HufH0QFk3wDiJ
NPhnrphrazsZAkOlBWvTSP3zmBnJoR4HFZSUWz2WjkfKfdbMH0rUHOh1ND+Tjkz0bCw+Ux+PXFP3
3aMLw0c1lB0BttUGJkr82b3FrV5/FkBjAWXbxb6B3/ICHuKEdLT5DG0bAmPk4I333pvYApQ8uUDt
8D9H/FVP6LhhqYuhMpnaBW8eiypGVmlZKzcuwV4nSKz4fXwLrSpbIEA2+RRopPqqlbJplQCRPXiq
KUh870sWzD+tuU8vouyNKG8wt65imU9B6+NW1tr4O9iZXYkG4cWDsmqKq5zcALLjDtkpw+I2F4or
nN5n7gnQ+B/nNiQjFq6mbyqFZa4eBYcxwEmNxKHaeH4K1iIqtXeFJgs4Ye8N+eq0SRSSrCZ8M3Be
pw/q53ueDbWXwPQBbP6eJytiH4v56N/z4vypdIptpmL9gFAl4ns9BQd9N5DbpWUvfQYIsrXy5iUr
sDfaeD5eBBAMHqVmvmR4uJZ2kSgvdOiypac0ySsHyRjqh+oVHwXfhPGhET6QJmc9HuqT/QC1OLjT
4xLTAo7Q0eevP3LjJ43KUA+tX+EGMqFg52OLOheX3I7U2/XU4Olc+Lq6BVXVfEXtPi/8gcvGADBu
UMOPGQSHt1I6T7+jrI9jGpNgHj/XmFNfxKiO1fjZHHN6LiI+xO2M79T7ta96436Lc8qiRHRle7SO
5qZXGuutnoZdpo0JJva+1I6qS5sMLap5wTPSlV57kQN3FOphLucrOfQmDy0nPuYGf9ePjt7EHMCX
CILqSxFkJVwsbkbkZHCXqonajQ39qA82/BozeZYRYUNHvqAXRKR8jwQxDb3lLArkjqfQnOvTNFfp
sjO9etUl7nyUG3sAYL+Qu2Xm7NvYKA4koqxVyi2PbVJYiOZ140C/8IepQD0jt9hvtwUehOXQP7dZ
V7GwrY1tllnpk65r0tQC3Z0KBub/rLofuHz0WGCX0GDLjZ9bVUdnc87O2dJnibjg38fIIvokMnVK
znE/cHajr7aLPO95WDPV8ClNUdt1Vr8zuGRxfcqSc+1VPEAgj0Oxyr0CuH6I6hhOQUsl0PRckLmz
d49ir7tTkTX+9Q0yEVVtg4icxz8O9K+1xh0ShzDR1zadmmpizbTMe4ISWy66G6fSP/TEId8lxfys
hmWrrtRSadu1WZONkiwMpf6m1BQOY9deqPQk1i735IR3XWtz3+IH6+/tJP5sC5JVLGQjuqETWJ+O
nzMr12UYtC+5g7y4Td567+sASSVPlIcos8q9nbok14P7pa75M4AtD3NA/cLSHSeMNxhIYEPCtzMQ
J3qxi3mWqosjhYqVjTkVopSogVfQ/alDjTyn+35dLCw/esrq9qf5DQhfezCiAQxp94RL56Sind51
BElh8w1gTbXcoOb3ccpAgfZPwtfKimwLsTPbt9lPavpvczljVaCsr5F6ecJoS7GP94DAQF0Tr7RT
KXeInMo7t6MZ3QknT/ipdQXKUSDMW0M3l31dLRsHFW0dnRXqEjsnWbQasvfp1ISgfEYq87FDNrmB
IpwFlbKYIJl2JMwanvfWEHIetSTWkR/QbqC+Cj+0BSj1ZKvMhk6+LnpvXHDLKBfuSJHbhqxqaHuX
/IwVPtIFxrNqxQIuG20KTTG1PF0/xSmSDUKJwLyqsJZAlaKBryh8wEK2zv2b7iYfrmZ4q1DtyAQf
HAQee4gbb65rfNeAy3sDEZu2Gn6ShgjcC7vUGF5Y9T1kgf2TysmhdwlPwP1D92c36dX3yew3g0Za
jq+Xz3x2rVVZe8FS6euT2+svcZGdg2DajXp2CWbyG5s0+sxnYiyGpNgYGk+blZX/mDqwFG38QhPm
HWffhxl+x0PSLq1I9ZburNzPEzFopv1DV5rHYnBeO5xJbqHdhz+1gHsawfLTkkSInWu3y4y8dtJz
q72uOpfaBdPjAc6LEoVPkqsDCQv49GK3p2cR0ilGsbqwHL4WvF9HhUX1Z2V+pDwNrhQKgz7Me6eJ
c9AJUOWQvFJ/jBFqR11+r5VVvrBzXePWHlovmgsSticNKSw66CHWBxSC+jkWg9Y5zVFjXwcWknpl
LggV5UX+0hOtInT27Uumwv7m7AgA9HPDA40Y+F09wqS9vjQfCAZT4V26iWO9oNjTnszG5mPCO+V+
XjyBpbj+z0SZN5z1wQBFUDeILAtSLBOxkUM94Ua0kLuWDZmn1iHKtoPKsiVXWRt7Y3Yd92KSQK+9
org8wgcj2a5wnkrXu1PT/NemNkbvznX0n+bY9zs5uh3MsVFvkp4vwG1Ovj4evPpu6DZyWr6oFO8z
i7rVOIcXAmZRi83mU4u3+Ws5u8Wi6f3oMitkkdhIc6BCeOdRY4Fvk6a8LCPLu7KrJMCqnagwT6nO
z+bgGIuxy5yDyF6TqFdllBGAMIO+cK4va+U5GFm/2BVfTZ3muEMDtjZObpRsry9RSfiAd5iGq5CA
TigX4pyW1NTM04vD7V9HZtmczHTeXV+W62W5VpMZg9T8Qy1b3IqAFodoTE9q6mMC8Ew6p7exPCw3
Tl0Fe9eq97cpeRpBYLzi9jZOStU1izM6fOLm6RZz5u4bcg8W6tA2667VcfrKQ01oOdoGWzvRh3NO
18M3udDjZcUl1uZ4oDagef0N5B3nbFhFuRo0DQVPZXXz4jopfOhyT38084CIpzD95xg/55uam8VV
FANsJe5XKJUR5ZXB8aqRqRu/Hq/aGFa+1ZKymL+6Tv4hovGAyu0MfXglNbG+6mcqVQ/3KApfwr43
CZt3TqofBndyFBh1fCgbk9+sOKh0bAbb6xbJpAcHKmIMIWLeJWp1KjI+cO6AY0/lRnQA9/HmexG5
zAHK+IfIiS5Bn+RHOWpDo33QiIkDIYz/N3SmfmXYmvDDeF/lerq3yjcftuwLVkxri+Sj2hVJQnZH
xzOFl2TOs+ZrFjho/MBdEGLt9MvoqBN9ckxrHm78KA/QO4zTKgyLaOulhb0E6uJDdwJ8EqhG+hzm
zfs02uNXhVwk6ixFf4FRiKvZ0pDd8HW5fttqLskTJff1bU7uxRTwD4HuofjlGyun5HdP7o15c7JI
eUGwwMHbfJiO86qsYJzK01yeiRE7SHAJfMVq4442xFgXWtcfkvZfovE/ReKa/ZdG3FVtwMK2raH9
0zyVOLJ/a8R7v8+8sTfjp37Esp7oziEQ4nC55weWs8+qrwBFyI7zrPiQJjaBgQoNUt0rL01utU+j
GVanyB3NZW0PX3HkT5sQTh7K02h+J/Zzg43Q/mazGlxMZLtc6Ph6OwL/SFNtrfEZJv03eUbox/f8
wg+TmrkHp4ZfNlp++siftqFewM3fXvPtpydcZ8FjFjrKgwECYW1mfs3dmaHcjCaXQ8tgmZ7/Pm+a
UYgpbns9Q85PuLS2aoxpzA6wyssN0av2da9Ne+twG/6vU25zpngDle8ycNuANLEQBsRG+pTzitYv
ETuU0ESkKWTcy2TIoIcZudpE2O3RaDKoKUEEtTdtkONUvc46Uh4KMrLMuDyeh1bQ3hP6mJ7jevzR
sa7Zetqfa9PYyqnbvAPup/K16l6dRu8hbeibcEWriQesewUrPWmJciNRKxK6cpsDfvycwvPhWsTi
olahoA/BcJw9jJRy0wQAmXnmBN0nx0rk/rMrxwTSOeWxE2f9z/Pl60tHvcz5VG2j2WR5bYSYk5XB
hPgkbLRWC+w9rZyn2zy3BCqf8pQ/XoLEZ6gJVVAUIqQoCCpDpGwtOtgvYErJ1sxnVFilxeG2017y
0c0+qihuVz0Kun0x4MeKfP/UqBYAKXInSC9tTGz9ciwPkVMMUqHoe2vVm0G5RMDaQaYUr0qdHBBN
HPOAqQBHoIXtbP/7a+liAimvVh3pTXFRBpqOhnSdWziLU/MvK1FklN6cgE964X54r9UKodU8Cfyx
uc0lApW0uI1HbLEH8sFh8crX/LF7e4/b6dc5+R63w3Lvds7kEGMAA1YnFy7N934WOduujvoL7Hp9
MWRZ/GPFkiL6EcKFxgQ4txelNZ1tqgOndPqse2jUrl2qpdt+DSBoQ2Gx3nMNYVyl9T50MVGJDGHO
nSuP1WkyKnfEjIMK13jmXRBr8i5kq3t5wBkz5U7uqXONKNOEVnI9T066/EoPrlOcbidPdg5YX4VU
mVmIX+WB61xV5CJLmGTb6//CRAcCU3v5lYh4S9mGPGNOQ9SdHd1R7mpy5mm0kGa9/O8/tiX+mP/+
Y/Pn5q9NGjmRF6r+1x+bEqhdT9S+XmiaPQ6lUR7VhJjikMXMdaNk/+zJucSZ05LIMiZJowBS1VXZ
Mi+rhJW1Xr1S21QOqugq1VFcv7IY1HZxMJCimQz1q+qr6oZeUsiHF/AEMU4U7irdRHPWIAHBBviq
aTR9DNaKh9imOCo34e89c4JzNIShdkR2ZC6cmqRheYo8EOsaRdTrrnjJX6+7vVfvWo8tq9759b9/
m97/c0fTNN2E0ONpfHlc6rPiu/WHDS8Ftwglrmmfvb5/Ry0wgBzwvpld49HbZpR7/f3Qzeme6qgL
ol1sYtp2SqQ6G+x0M83xkSxorPk/0I5lh/+pmTZ8s93plJTQU9gq3plOry9GGMVr145mUmYY2nnU
XKokfUBoTjaxGKHKzFmVz8+xOSGfV1zh7WHlT2LFwHMkQIC2t7I7u3XMbUHNO9+hZ9GWcxLSni/L
Hn0mS/OV1avOr0lxJLDVTl3QJqR6a5FxoolJ0m2njeug+8uqMXwaXuiUPHQgiyxzTs6G2Mi9BrPp
rz3bV1c1ZZXlXwfcxG6hhtU2zk+T+5mUpvtuhgmhNXzeUA/X6NjRxTT+/FqioFdU+9ugAC+vKTNh
5gzMQ0YNcgPIOblcf2055Z6F2mNvvm0IUvuPIRpNsjOFSQvyinkqf29s0SOwRTtA7sVR7R9wvi4N
a4K2ZrunoP7e9lTrGtuYHlI/f27o87wp0Fp9layurnLq5TTWw0r+UKQaQobA/rP0g2I4YbEYdmXa
3UEPGU5e6/cnOT9Avl0Hqa5uWj2raFmX6TGYsvJCYuXaRWeq17nxYpJGjboEbsjwQAkdLajlYPtJ
Q/uux0x63RjkcKhcWw95jvRNGHQBWyymGeNJRMJ5kRnNnupEWlByn3BLt90XyYuyFZXqbzqOCESH
0aKo5zdLXRmzteS5VWA7NAKf5UBy3eSe3NhUuo8lYvFgnq3DgN32AJY3A9eQ1zMLtIbWU2Ud5EYT
exQT0NZin+/hSY081aFZgJdnohQ3K++M+tw727/3NMG216lL5L7qnRuL9JAE78hRR+211PN8OOjJ
3tDyYa21DvwpsdHg1/EZKqfm6Kn6IgkBkN+8CtK/4MeYGOQeUab2Li29jWY73imKpj83t7le52+W
ayt5wm2auJwP+jvqJujL6uimaUXyu9iVmxuZWA57FBAresPO9RSJLC4LwnxyylDgqJq4P2jIt85Q
3YGXa8W4MNumOfudT6pi5fFTi0+CU0T2AvTXryFxfWD+1DvCWtpLZ2nVRV2H/pidE7pofKeakXKQ
q73zWPdAkwtmUN/QTHf5nbYWLPbAdSeYeUFxCV1WPUP0KAcWa+dDxaUVKgXHTNq0l8EEw6mDK3wz
UiO9ZEKcmJSju/PGAKjCxVBFWUaAL7kY+KsqS3cpxWoupdNatcb2kxReYg7CrwOcmdSbt5oFjXfV
UC4fyZgRHwErQvkBvckwvOhL4cJMrpIOzXBq1Y81wueFhhHw0zPGEMpXCCA/dmLqS4Oyoonzasfo
qu7cYHzVK6X4VMlyYLX4ERmRsXETs9/xLBC+lQ6+P3E8KwjKMLsMWn2k9BdN6b7JeRSD2ABDN7kv
taHHdWJBA0/MipB0gr97dwjuZwG7R5vXO8G9nJCbTgxr3ySnNw763e1Aj7aZPIIwWfu17S3/OqCN
VXWoFOB54q2B9SwQS7aAyKb5yOMxtAlVBzL8x1juRkEfbCdaJqZVtSRriXPkiTx6WrCEzDc/Lvsj
naT+KPcUtMHXvb/m5IG+VL6QcKxu/r+nObmt7gI/O7vEvT22DgIoCT1t8OoTu0lwSCjK6LXZfp8i
feCRrWThPDnjlzaM6lVI1hSs8hL0CGA+UHTTq+MU7X4g48hsc/MOZdy0Iyf6uy1GZTTTTG3yDVcj
4oLoan2qbyiGwq+GkeRrp6ftmUQDntEEzIE9m+9mBVAU/1K9VavSehld/4L/LvuGoBBwt9u0TyEx
YqDPgB9g5dyYyCtfrMl815MqWdVpEx/6jnxer9ft7TA55XsnRN91Er46ueceh0JRl3I+M5wjCPJD
Znv617xu11TrzZ+jz1KKDtuKWszXBMjJOTW94GyOCfYG+RVXzGdUuuYRW6J5lHu3TWupv+aAGppU
vnOKrv8+rxNDOeeGkE98mkRD/U/B71r7k2VAWRC8HpLjMshMfTllFmXCsqaCznVrLZxaoDnHi9yg
GYQ8pJG6e5srGxoFmtafijJNH7jOLZvGGO4DUIDEmHYhms9mhLOJi2VwPuPONw8SiosX4DqdW039
mBZ6vyYaKNiYdhSdaKt9jes4euoqI3yKJ23hR+SSV+AKRg+uA6646eRo2rKE9vzgGg1xitCFtk2r
jBe5icNLqoTDowFe8hLa40i9DotJzOp4U8VDtJIXq2zmw+ezAtvJobyKQTSjuuN0D+qAA5XXD0i9
wnpZVtsuMmweRGr7MrVk9KkD90s5lAfy2F5HZAfcy6meJSE2r+59cpDtdcaw5UpyCUUCzm3j9oF3
HYIXA/N4OyL35OEZ4KEd7Fjm06HGJhZsCBEMwRyzAdwPPoWlQeIa3VHTiTDwnbB/yjK7f6Jcdjfz
M9yZZvkBi5ScGFHqGNJZOdZ2dKkMI91NxCos+7R+6L3O+DI6VbECv54cNG6ZrWtM955T5ff4d+2o
pc8sZuRenQ/p0f2Z6GRz+kbX7UoeaJ6GwDD3U4WtarJwLNmqeojJWd25Wucvw6kOXqs6fi1JrdiH
HUisEA/XEQbOB8mS+cVN+vzSOBRUHX+q1pqYkwdMXXnvnBQ+lU76+u9iSwVSdeGGXriT9Rh5wM25
AWtdVa/lnK/Z73HYT8eO1c6SHkC01VDIXHBmEKIqvm4Y28JtSKDwF2BEQE70N1v3wpMa+gCcyLDt
dYQg0K7xVMYU8IOpWOkZwnB5m406gnmo81qnuOupDOhtvCUnwForZUxScteqqbDjvmiD0pxs4XPk
cc8+l3Fx6oX1MevG9jJulHVYhmCOg7QB5IpN1dQnbVc1LShE7ksXYLKs/WMirReKRskElFpNFJP0
01ZkPHtlCIAy49qloa5fOBRWv/H/suT2SQ5doF0Gljz3UkjuRIF+Vxr7goqjtShikjTo5JS02xtt
WeVTcAyVgELllCQIljyfMLi8rrKNq/db1WujHcb3Evskd/VxKpRDaCqQ1skGwQjmvg5dza188Lu9
zwUXy0GPeFV4XVNoQ8ssCil+uFW8Cm1nDUCXlc6cRx+1bbwNs1Jd8n7oz1nPp03Ogz7+SGv9BMDi
oVPScIc3ojhFYkPZN79u5BxxDZS7Y61aBen8UvZN++gMRgjmwBi+xzmYpA7BIyn3bK57g/uhUeDd
ylELL/o0ihQOOZzKGC9lOe3CTuRwi6DrEARtBRrpfdJIdwlHOCsBffnH3u13noWkQcHaGxEXQ7ZT
tpWjUth7xwxQ3pyljx0h9E8BYeJmmj6XjZU82wk84bjO3WNRR5+z46jjHUJ8KLFIHxZmkOjmwhMY
YWfka+2aHVkWmX+MUIQs3Uwd3hPHp09bl+W50gvjCQnaWc6rmRNtCpOsZeok4zshC1DMYJjVYztu
x0FL7+XGGH2cAlwIFq2N8YuS9ZuOSbyOeM52ngZ1VE6yBDUM/JAgbzRnb9bDjmwY+o04bRda43xa
o9buwgnXwOy27oqcAr549NiWPKspfBJFXoslNrpmLDAM+wdzmJfBnESnoTWiEwR89qKyxPAuduVY
bgAO/gB/CZ7793m5tbQ7h3p/7jkEMrRv6m9bT6K5Pye8Jkerx/fDymXrmNORQNPvQRXmQMqdYu1P
Q3Y2ZuSeU6U8pB0UVOGmNnRfvZA+u9LFSBMjFQBAEpVLw46tO7fywToVtcV1tOtXmdfUiwakBkst
8Ms4L9hNwVEDHX9o+MsK+QxPFl3XPthi09Zx+8AD+TZ0xvQcGs461bi7O3pW3FWtm98FejRuzOkB
LW+4GHyFtqStt0fgG0DS5ZjW5aOp2VMNew0PcsrakAf3Dnjjkhpu9zj7jYPG5JlOLaV7PuQXxCva
Jfd/wojMHuXMHHlnAtZm/4St30SXqThHTZm6bZI3T3JUYInpNoqnjjtklHf9WKj3Jheybe7aNqVH
hlHgjPZCH2m6j3qurPo6ZRwQCNiFLKo9Tb1v7G46Rh6QKLkBzBduehw+SznE5H4e9AChJCi3e6Rb
wDt5xiEpQWtOUitRJiw7CotChByqOes+36JsJnCQ4VgER6LMVlpSFXcBZPVtTCPduVD0I0bZ0Zuj
ITZklY7lQhWgYVcgh+VGHpHnyCH832nfYBmoLWPdAaLa143THiEBtKAzYrMEuvDPWO6ZQ9Id8Svp
JfiJ8jFVdQy0ooEBr9Q5RHE5wPkMFOc6VnPfpTuv1c80VJKtRwPmOPWTe/Sx+dYUI9iVY1ijlxCl
Mm6Z/y5PabJ0+69qn05lyiQo3YIOpFm6+e/yVEW/lgqVXT0VXIjrnEQHY+bD1Yp/Gbb5bSPn9IzE
pwax2yL/fcpfJ/81lG9wm9P6Cu7AnB7+mr+9HVk92QGR/dbwSEBqNaqHlmkbJ8dtT30TkGJpaMHd
5KMGAxaKQ7iBNry3UufsyqE8nLuduBOH9rpSwF5eT3TEC+XhskLR3cA1XXuq1QzbhsdYTJXoA2KM
d9pKvjsEVB9O2Zt8BbelZBNg36YMgPikrNtfm7+GrT7rKU2hfw7Lvb/OGTTiIf+aCy1dwVnFlUd+
hDT54bp+xK77U6z/83GTn7TrWFWHiSYCGby3j58tPoNy6A+DsWuL9C6uAbDAZ/IJl8yL19nz43Vd
R9q2t8RFPzDBcpDVu+pqyCzyGqcP3HkHMZQXQHnUoExLhjBu/T5Q24dRbMglpZelpCf51ZXzQ4bU
Sa3NZHX7imvTqOLoTZKVYzvByhHcuA49BfoaV6vXqg+/RFWXRYz3X9bMHJgT5UqW1GRxzXbcboPX
D8yGKK6RooUAV+42c7v47y+Fof/dhdRIQnYszTZti5A5VfurZmvq0RTNvTYgI9e+qUrItT3L8x1U
e3tN1la8tl1SzsewoNBtmtQ/XZvLDaSJBUqF9F4eZZm11GcsaHKqD4cWY7KgUQsfupG1hDupc7i8
mdErkXV1O9rRMroeRZVp4juhJe416XQZi5WKrbZAcUsqbutjdedDax/qqvzG87xD1YukLRN57arC
irOSw/9j7Ly6G7e5NfyLuBYJ9lt1WZL7FOeGa5JJ2Hvnrz8PoMnIcfIl52KwgA2Q9tgWCez9FjWB
yLN7UT1knUFe5Yh8FhB+zggrpmfVy6UP81j7Nl7oze+FPdSX0c3qCwe6GNfWvNqmQ1CQozdwi0cU
r3idRDlukxoLkT6a9M9OXe0GtFI2aBxSyURAHZy38RSZ8fCKQg1k5QwHbL2McTUNBu8wUIJEea/C
lbu39TcPqNNKA03+aPa494wUKvZicncwZEA7SrL0OHQFuEf9oEaLJFHXmgNCeynQYJUrVGMWoUP+
V0e/d2z+GEWqLYi5SOT7FKb72IwqEjwBys2a3a38bikfvCQoH1LUAB7UsMgeoGx6x8CDVTgMJMDj
sTDe4o4XI34eWB2lPTsVSvehjEtbKYdk+FNeTdVDBqdhRTbUOKHBLVa1tHMYsJxaCRLuBzWc3cV4
UL0irvZ56/dnP6yMB4hbxkOFMCDPs2StFqi4Wg9ysjziAvH9tlT1Rh8v7iw1TVQ+MHKZhG5CiDJa
ExtAXHs7bMDbA9IS/R1uK6gAxOazj++EKAzOM5MbbPVO9+8wuGlsnJWtYjXwwlqzKUue/IbsfDX3
MIsi/QJgAV/CPOs/Tw589SwPocLJ4eKmzRaIA8eaPDo1fsbPK6C00ZrY2Tvoo77amK6SgEq1o9HM
1bq0KUdjUA86QiPRhku6tU0MGLci6afPna8Y+MI9BkU04BsHhXfurH7TTn68HpMAoEnRf45saGiS
v4mTrNN9RhmqQQZ5cg5q1hp9hErbYDrpUdd9lrQQ9JnTBMXgfdewlUT9B2JBTnEi9BIIcvyn+bj0
62ThiSZP9ZPZkt/Awaqi0rZ2Og06s/S5wo14JfQg/mzX7n2Qc3qXPEeV0i4KTjAJuofbSdEeb3nu
MWrQzoQ7sJVv8gu+ipHkmyhjPB6G2GU6/sQ2A62qSf46VK/0W+SqvRJ5n9W1r8K1bXjwLONkHWiV
wVnaWsdTUW+1oCje8tb5hiVHJOU8KiQV+CuHfZK/kSMINok+l0jPzrvKzIqTZ3j5iU3rj56KdXn2
m4t5+k73JyBXKmZo5M8M9jBWopFXl00lM+kdtXP00HkuhKb+6IdUjCDxzvuwJ0HahC5pc6MYzoXZ
xF+ccTxQBQJ77s7YWBhNsKrQkty0IQaH1x/+EtbbcS66Yyy3t84yGbxwZbcli+UDnMTvnWLQA1W9
tzlzwzPe6/Nz2wTpJbS9R8PuOZw64CeDpnD28KJs7K/Srlob6a+J32lPiuCfkK/D4hi/BXRHjzl/
G+eco8VZ9bJFMJQx1DC6sxpmk/E2VmmJZcCfoetV/+tSyOptTN6iDn3zP4rxlA/Zkv1lywY0xvOE
5eueLZAL+KCjmI494iP5oj1DrYrXdjH1F1M2xTAE57jZ3SKqp5pWSrcjG9JfFlPb8fpFS3ap0T1W
sdsSHFN+Q6bY3Ku4ukpN3oaYk/EBDJdmG83jdCewRXGWrAHX22YZ7jKggCPHz/S9w29ln4wQc5XY
qo6RvYFcg4u7u5x5t/J2Jae1FNy7vJO6cnTF22i3r+/21ddN0XWPHZd9kO+ukaHCzbydtWZtTRTN
UZEy401o5LgStgBIDEqSa56Iyb3pieQ+UiVKj0LgPqVwz19p70781dYlqe8FxV8WqiYdrEhsyLCs
cr+HjmB3+U7naXBuM51PsOoKObbxZTgvhrkPeJseATfNpCj1sl/Vi4NZp5pWC0eBKjeqIe1WxUyv
e+B4ox2CGksMTzaqF7Ua7gj+o9DS6exXS3fRtACVXbVCTWI//TnJsxK5KJaqJaqnGvah2nkw8uyO
0+eqFhiLHBWmpZTAFtVTIJYrnkWNQxFpG9wBdIl7BOSigkVOdQCZlN7a/Psuy3D/BjQwLc/0dEsq
1ErQ1wes12TUBRrHY/mSAbXg8yfu+KiLO9VTTdsudi4P/T+Ct+mSSsF1oYoJ0eirzEPt2Qis5FEb
cYuy+JmgGZ4+qhAiRu2+aUp3pYa3ibLuPmU+f8gq1MdDf7aM6F4EUKmqZXTAgOjmCzIR59yuyzdn
sMRuXNpury2k76yO93+OVy+9fDhqHU+9bNa++8Hs3QfpFH2J/Leogc0zzgl0Kge3VKezfjfccP6l
lHzJFL3wC2cGGxjgISS5ilG1yH/teHhA4Juj1dFCzoKyA+zwrAilMkCPHD9JONT4w5MRmyiHeggn
3pUUlsApboD+x2+x1Va7adD1oxu3+UuUjb8XwVJ+KcGIh2xQcB3NvstO4s7Z96hy1qWrD/fqPK0a
MB3LxiettpG+HdK7dOrD8pI3fJiheujxznZmc9WUqCFWQVHvI8tB5R0FFgFIt9ZPXZ/skajLyH3m
y9GQiXKrN3iriQQSu6wF2rIWCEsKd6FucrctVjwZTHTxnC8zxt5JXj6lE+lKZwAHDaBPKRMVLUm3
vJ9RLxWVhiiOoGqYfHPIuNhdNX+ZBKS0YuLFM6A7uE9EL+BDW4fE6pZffVwZVvhmepS6yMUippo8
epnW7xGIKk9+l3cnPzcBg7GLfRypdg8ujkSVkdUP8I1rynj0XP93Pw2je5RB6wdcjvF/6LKH2O1R
yWgz/1TA5Zvnsew2ppYSE7CTVU80hr9rZt5Oc7JAQ/N5aX9UHXunDKgEyG56gFNcti7Q9nj6jxeK
+7fTjifQwCOrYVrC5ND14XPo9X2vO0MVPs+4qN5rzsFM3OyRvDUU9dEPf5nLfrmb/M6FYZ56j8XY
O+vBN/BHHIv2GCfpdJd3fnFKvYj/mjqazAEsyzIzo6vehJpGwzZZOSa6P6q5LVFyFnEPbbbvx+OI
jQeMC6cKdkucIaoqh6OXzic7Jm2kelFQVX8GpyXV1kCWvuJqox3wjLUcSloiX3dLNO4iVK4f8nSB
wNL4+lMNMfdOxVRjYWy9rQXmAJWGBKT0ibmZX3URSI02sDbjoPXR9udQrShUbjyvxusSFVPXKxyE
WitveV1mkpC71DyGLT1GwBE8E38blumvvEx4GA/Lwqovmx4ZpH9/yqrNwF82C0D2HHgOpq6bOluG
D2iuuQN9UnABtMNDHhjVkfLMvMqk0u0sNW+ThoN+EsXlVSO3HkKEL002jhdrQFnDUubapJFNacA2
UZ3FqkS0wBOorH8aWmF+qqzwe4bIzEUR0OY++V7GIuCzwFweB78J82mptjiei0/97GGduGAWo4ZD
lvTXIcgM89OgGT9mr0M52zo+pgXugOlHxZ6iq5GSQmM6JMFw7MLwk55W5lPSOaRPm/A7BSbna+I6
1rbi6SHrTc7XCWmvoC7Fa117qGSZORBBoBxfycI1G4CGJY5QngNG4FguWBwNU92fZsqx61oHNxO5
QbhbjAwVN20uAL6PGoVKNjLN4C3fvFAaOJo+O7HBuaMyZPzXS1K9BN///vho2rwlUc/WEVT1vA/5
OVAFUZSEScixnxO3Lfn4Pko2JLHpBaKzHFC6ML3VWDU4N/wYNkaJFYIKIgyG69JBXWpas8nz/uey
yIjjld51yU6Z3sEBy8+qpxrIG/nZlQ10qoeel9Lh6oh3m71epmzyVNe0ovyU62/qqg/LAo6Gazuk
QpLqrv1QljMfvl6nMC+F5LrJK1w+/ONjEhXBnYpNcsIq7fzS4oWgRrc40nnarhozbfVhAhIabmK+
HeL4wNcJpS6d6rWoyWFcVJIo1uJ9jzxstJkGeN8+fDX2adNz78UYxEjhU6/Kd65hZQetHIo7gcZs
umpyN6BFAOkuCkR7XMZf4M+J81L48zFHfgqIu9tLTp04Z5j+QqHoZqalaq9h1+1KqHkV7PIJXzPV
va6fsMGw5wxyR+NMzxX/bjWAPpx+VAOMBfxV7y/PqjZgyyrBbZmaNEJxnbzF1eVVwRP75yT06chY
qSXqqp9fD+2Db2no13uELauzJ/39WrASeC/K8TwIqkL4+oyNhrqFmHIseT+sUQsTubpNoO5FWYjI
Nbe5xXu7/j751LcGWXh0kr4+W5WzuwLH1FN00s36nFF+/PBgVnG59t2T+Of1KqZuqXqt9cu/P1At
mfv76wcSbX0qbZYOEtp27A+5wWSISZn7of9Uavwy4RoWlzZDpqmEKEDG2YweUT428G8JAMrdgpwj
kIkIrJMXZdkpig0yVsVorisrE0/gKS3czP1hbQDHSutJPCFdOm/weEo3xmzaKLD1fiPNcTnY5AC1
xrT+4ciizD5GM4ciEEe4QskNrLTmIGFnvA7w605s68ddAW5p3RYG2Ita5wAgG9UrEDXd/cfP6K/W
Exb7CUnj4HVDRsBge//hpWNAwGnTePGeArgEeGsG+Z1qXCMvrj0SP+lRtPFmofBR4ETxOfKiGQFD
V98F2rz8Ys1bSmA4iNSCMr+P0qfWPUMCAk6YpIdYQ1im5baiRVLe8XBnNvX6R3OLGU0ZbLzQgz/g
TbhHAWF94gCaXaiIQxeMnOAXUTaf/GXRDlHRFncWZU4SM8Nr7rn/gas2HPNvfzmubtu6riNK6Zv2
RxR93s21aZBif9J5yRzKyquGld5a47rohg6ivm8D46fxOfacFw/gbz5iZaCGYVRyuAFFcACjjNJG
G4htCZkXu1KBYxX7HSrsZX70BQh2NLtjjMO7FFHtsN/oXfaINyGEUt8ROzCKDQ+r4FMYZmg5dxog
No0Xl5f56X3JPn3l4eL9NXDb70XraLBXwrBDntArzuQkvmkCifkIAfD72YixGG69zz5aKEZXD6ew
MvXPRRPCLbHMx2KO9D2qpmKdOF50wLY4WqkLjdrTt3bFZh8hvelSVoIkebjNx4Cjhj104gCE/81s
/eRpiZt4Y1Qo+MPUTJ5UM1UYkWQmaHE1HH3sAUM9ZF+wdOVDXmaHadLHs9lpGIRKZ6JcR4fTTF7a
btwKmclEIQj8c2tWIeZ2DdJNg5usOfFO6wzp+52V9eUdfzkPCzoL97HDs3Glup1ZPfUQiShItdFl
Nr1163fRK/KvQF2RGL/TkUh/rbIRHINVGjs2wWCjkHjIAYUVuCEVOiJLsDXhH4Y7LACHTxx9QzSq
YWxWtbGy5+ErMuomhjIyWRLWSbFOUTPd+IkgobxYpAYHpLFQR0D+PV28erfAQ4MVJqVGkihABijf
XzVIktkMEUrFkavUjeRQtAj4AUvKnrWlz56x0OnWlY5/bFs7LzzFfChKEEkuNfIeFy9oKG12NX9F
MoZApbHPxuWbCyrnVFo9ukNGy9+jZo872LvaHdTz4BJEEMwbfU7XA1qpu7CZg/tlRmVyYnMJ2AMJ
isg/2BlCC0Dys09gN4Itz49oX9s9fkum98e/P4f+lmEQZMhc37YQOTNMYdofMmWRW05tWznOE0lb
4xxH2nCvmlD2oOT7h8YTX5FsfR9XKzpEiDaVnWYbNWt01Xgvntg69xeragep8tF+wyzrqYIa87rM
eXCEL7dAlPObb0K8OnCB3owYtU63wsLXD8Pky9DE+8Qof7F96w6PpQh7cy8sT553yfqCM1RQ8eyX
jQq/W6HG6OXsIliCl7oT8Sk0sje3tsDOqWHMMCf/h7I/pFkMy/4cwva/Lr7OqqGdlG8KUReJQQqo
fbPloSwLcYmsdGoSUl2w9Z2edFjsr2sljyBjIMb+45loyl/AX16mBnkLB5SWcOH6kQti/h05oiN9
EmB31j1ZscPhsJq9p76EZTkWzVGh1HS3CrcU6pBRC3tAawhpWkg8X0jor4xFFw9KicEqQNaiNmQf
yngI2emPR63J7QcNsfhXhA+SjeEhHYXMxvRJi/Nt2LfBkxZkqIwFMCpXlJ6S07Ub5DCVmipytzhs
JufIDd83lbMc//1v1MR758OPgMwY7zVeClBF7I/vyjauOk2HN/LU+uS91RORk1N1MtxhE5bNdIll
o+IxeNkdqiHzIezC51RqxnhJ2+HwHDkXmxzsQ1FF5BblRKD5v+caYLkERN+pQ2N6o5d+t4kQYGrf
+rgck3VSN8UO9hncxqYJTsLqn9VoCPwfIddon3+YBcgV+AY+k1hqn+D5PP/7z4FfvMwzvP9jMDzE
w32L8w44BF6UH/IQcxV3hodx2rMoSoSLBxGBgLOLPTJbn1sbaeejirUNINndGHRfwtzJ9p1cVzZm
EH/pfq6+LomRJ5nQutXx8Gq+wNXfeCOnnNkRJWUgiauFposypW9FfyCSpW1F350hfuINALqU3Oov
uTIeDXSBcKL7SsX7ASl+4xunzlMZ4WmzWrqvxuJnf/hx9IasjvHV9OJxzeMQgIykpI+2UW1m8kYI
OkJOpyL0o0lt7Rh0UXK+xT231e/yon5Rq27x2z2WtPcfDNmoJT/voeKU5vBrEG2/NzP9CyhWEFXy
WO1N4kuJ7fd1JOduIzmnVlbQHWyk2EWxuOdMJ98zxsHj8rPx2gfNlra+0ipOhYFlvpa4V5/UaIgS
uKaVOSIbZGESVafAGhuQuQfF9gFE2F+idn5qUw9fH3vTdRJmJzF1qml/9tRQzQZ48C1RLvZ5VovN
ECYpagYJyt5oIhziVO+eUX6QLAVeltXWLjC0l6V1w23K+2GGmtvambZTww9Fdgw0O7gTAAxNzj9m
JTKK3J4YZSaGlvKgccid5cnr2uxyjemYQl2EXSVkG4GlWANlDrvQzU/+iIKzGoL6CuZVEcKcKnz7
ez9jXzBIvwM0UaNHXFWwJ7JgmqqYany0Lu8dqUcml6nGDKpHs8w5q2c+KiQp8K2cfH66nVwdZ7a4
j/dzYyOc6E06GfoFpwDqGcM6GFGWU0gVsBQ/4DGqN/aDvjeaKF6pWVyboysGpuQjdRA1zMdhCfhf
UtFTDVKSbDI4+5WNkQ57iEkBAh7Nr4vbpAeRgjsosmDYlGh+nrxprnGxoHdrPsS6lu0ZGAkU3BQl
CN0XYG45ldCrzpqfL/sOUmOrC4BFnvnVbTSxs4UbHMayN1+TGi0jTA9+NWzQCkhPDI9jqWM9UOjT
ZsHw4FdMHcx2Hn4hN+uDbIPUAhvX3EWFTbo6TapLUA2c9uUw0v18W85lstbwr7hohh7zV/vXhY2Z
r3K8YOE6yiVy3fXan8MkTdqNcEyMoGVM3f7DF3JlNjg4f7j6tlJdGFctdoKjiyzqh2/z55fyI9/g
mGZdv8nb9e++cw9QA0o9EKRu3+aMIvIRo9ZHX+71UovNokGp5ehQ9krX83gqMq16Crw4ezb9Rbub
XfE7ujLZswphKFIBFKqAQ8qYmpit+Q+MtPy7CMmz5zLNu6coOarbqwgFeowG0xQUavFQJcvwardZ
/tKKz0oUWzVQfp47tubIpvf2U5FQ/pW+onqJ9Um39JxR5TBGS3gPl5MUKcLbkg4xOv1X2P7ul9RL
C6jUkfWgjWbzI3czZr8iCzlvXQeTFg/j689jCX5y8Odf/iGuBLpcuX4h8wI7v/rkWzAUs8F6rTXb
fskib63p7vAZlO5wDgPOLPK3kcSOjexBmV+HS6Q3h2AJXm+/EtVTayGh3dVVILDY/fmH9/M3el0x
SeiZJwQGmixRv341oYa+3kgx9yTZTZhLYiVNOqoubLEtQvb+mJwDJVVB1dzW/M+YTTFs71ZYMsv7
Rb1tXW96uz6uF9jkQ/GpJ4lLdiHCHEY1VeGKO9ttfww/xHwNKau+s4/z4KcnKrbZSYxDBmrwL0M1
8f+IZbX1PXJd/Lvlnf79dlkMtHX14av90yXIOmY6PAgwLO0p5zSwavDI2YzeNAH/JPdESeFnN8Sd
96QaWy5X16gh0DW4gGqsZqI5+3EjNa3uc+01kjSouteGVGqt3bXR5DTnRuZc+THjMd6PyUkNy/pr
G4UJOglNdUg6QCqYro/HbAGRnsmhl9rWi/5b61AMU4GJVWt7dHkcq0T9UGRi1SGs+isH35Upcve7
p5Gh10tEGieSNIdO1u9UQ+HkG7RAc9+WOo+uNEHceBizt4YN5oJGd1c4OwPRUPOPyTDIBBj2lj3l
b6OXIROjUgdXBZlCZhGytvd3On53HUKIz6HvSCqHSLcjmPhv4IalWln9NtZpvAeOkR0GoB1fQMPu
erlgDAP0akIrOuP+Oz9l6Dav1JVDhSddUyzmI0oIFqgoXO5dYaNMVwgIVRaaRuiKB+P9nLeXaOj9
ao1iQ76qsaw59UExvHRlExzqEfJjlDr1r1hDskuYcCUmi4+DMpri94usQC61Np/rObjSEq9kHoF/
vMjIxym6T6XrOVDfqJieZh7V5KY89z4Mffe+acENTfEJ6NtAMqqff8SRcvZXpTf0CMjFf85QX/vd
mBCz7Sfr0rZ9B1Xe9x5co/QfXBd2fa4b1+Ir4kfZARA/+5zcHO+Kkge2gmC2Qz/eOa2VIr7viE9g
ut8P8ap6P1wKtJvbvBQ894tlHdhgFhNlb1NJlGEkN0ocDFbjFA0m4nsmZkOAYrqTasKk6k+dwpZL
l51qFWAgmh7VnJWRe57EtFGLqL7zX2E/AM0xeE2yztlmnt8flGN4UOirGZjcFyvsU7Ka+D7ng/Ml
w8lzG+HHckrnARyV6k46Lj4rD4zZSY1LQGHXnoq9m7521TwadbAb83dX+AOKjSs1qdmmsyVHFWFA
scfTGzp8izn0GJLV8OXX8dRa1c3UNwIIOzpdux8XuPICFXw3E8r/gxoj+TMcQKXv360rIQLUoXmw
9QFCVTHY+ypKYhgiOqd0NUYpHkwhCA3bLt1rozdFhxjZz7HwNecuwHj+Oo1Jq2Gtb9NqRq1Rset0
XWJSUzgGBxBu+2HJdai+yu3eTh76IMTgKM6yWK2aZI6zS9JSca3ZfnyIZ3IyY4s8rqrcjHe+h4OC
Ct6uVb1bzG9d1PmSOdgW6rp/WriQ7kKrITpCeD5M/viI8Km4R8gbgDzkWbwq+u6wcLp9LSdc4NLe
jDZqdobkdp8Z3ou54KG75oSL7Dg0Py9rtDstLzinRagkC9uXFB35C9i6SZifkWFtn/060S5J05xE
YXNoqSegsTbSths1qxrIMJ9NLUNoUF4QTt31gmpquufrPbrgk51iB6d3OOEEnAE2ttQaV80SJ+E5
sJZVLZXIb/G6HH+sSFpkZwy3AMzFRfo8ZvPq2sJKgW8AkknNuAt5mqmwSFE6v2R5Oj4XsjGR+tog
F2vu/FIL87VdmuuwqQ8SFJFEnfelNSIW6B2Sg3DSnkaPjNSiW3dRTdlA9VTj9WSmUPwgdyd6lPuN
yX6p2E3hGR66xzDw7Rcsu91DP2r1OpXvpsi34hfsHdUcJP1i7fl2t52lakghzwVFXRfVSnUzOY6r
BYuPsRkwM2Q4Dh7Tavk/XvMv82OBTtngx6/qvupuQEhzHlbIu50q9XXVPT/Oa1WX7kY9/t6LDoaO
5OYAF6ECT9VkbfFz3nyYUEvcWqP2ohaq8Yc1eQCJFvpJicCC0+wzM/G3Axj1L4Wf4i1oxuKkhoM+
7wYnwfXG95wnM6JOLldx3qjuIKRQBXC/49HSAzxI+7Mol967VFiieaF+qmzywRs1kcW8JcrZ+G3W
235b5DitGpLTfxuql8SyzD9mryj+n8NE2O4aMvmySstlOltwgCHM2OU5RxDv0Ngj8lhq5l130qvp
7BiQ9Dh62utoCHgoRd/Mwh32SItEUl8keg5E/DA4FKfUiA+O9uAjxapGKLFGz3bTmEceyy2KoyFm
V6Rhsm1T2c1WrcHmtDlqI2bFKA83SMqjr91zwOf4yNBMWs/YqW4+xiNn/LnqN4UYfsw7EebsatoF
9IAMUWxuFx16LELPOEv+c9dFgHZjiQpsnYRUuc5IyVIoXuP7/iTpjtfwyG6jcPo4snnBSX2pvBCX
KfieSzZ/5ubBPVQBy1xFpp+uWuwKJR558jdd4zS7kTI2HJhi9JFCjT9nwm0OcQkhJekSXHP1URvv
b+MriLhBCHprVlq9mdF3PEPZisAYlcZr4+fls5FPay0xjFcVyjJz7wnXRn23Mvmswhpt4nKreSL8
go5jcyxnhMoaqVRcEXeyNHoX1yUyrU2qbY2XxzWeiQilRLle3ken6IuyLoVu2x3nV6Qyj6Lqy0c1
SrLQWmWWu3BmYFJHYm9rtFq5U0MgVMuxA3a8rlt/fiWjEdzjTfa42HBX15p5X/dItHDGl//XqmH7
/WcTdggUqmH8s3eLqYnC6HBSUV0jn7/h3VLvPizhhPjy71lL2/5Y1DMkQcSkNmGAYQSV+6HUOSez
h/SO1zwb7MW3lEaTeyV3w3MQfM/cIyNu+4O+UjPXRsJRmx62qFqYKICpM9nmHllo6PiVlNVRU8ts
3I+5XvJJbx3ybLwIV0WabOCae8ck6XPgMnIGdx3RH32dk5c5IHYGD26jJuLG7thZI3p60Eguv7uN
6tZzYmYX1U2dZtmlVflrbpu+/lnFQr+VX7BExddw91hUJuuIquaDjjz9tUG020OCBRs/FbvNRj2g
vnnOz4nej/cI9433rvQ44iMD+zDKe6RsiDmVl4iVWlMaTrryI4xCb6vZSULzzWrzLhaLs15Qur+Q
080e0HaN1x5eSL/OvPidPtiYTShwdfAM6YBlHYa5b1chgO81su8BOSWEbp2pz+80mvtArzOq9F+V
lLMt89mTrqWP4/z1SuJW8034puZNCx2f3m3uJuk/lIl8Pvv9974ZfvgVqbCAbHxRsbJbvO20BJIC
SSyMUoqe+Rq7+vpt8cVj19seOXSrvef4v3DgIZ4PjbdCM/pTbiC2+U82eyrmGc45BuR1vNnv2X2p
rRvXgs4VRO2lnxCdID/8CJKuuzbVQrWt1IR+uE2AEusPuiS+TIFTHfI0Fnc6cP6zBtcYfEE4fALn
RElhqn5b2qX/VLpu/FAH2osaBU3QPs7mcJ4RddjGmVWAs7a9M56KHgUTn8K1QC+XAwcpHjXT1zXB
d91JJ63QlNPm3UzkCIygqi7xz2rlFAVPYwezR41U/LrkNi6nId9MFaTAd/fuEaOZHLO5zLORPrij
QH+hAosT1OnDrTG7PFzF9rAcesOeeGipaX+01ppBRT2yIX7LAzwHUTZtlj9xyJzSZIukS2PfTTqc
glmOW+UdWccwniMjo7ou7cV/NnOHk0phIIighKqiROq4Tf6LBbUTx5B50c/XGQU3+jn9LqbWaFLb
Si1Rw34OwwPkvBcVv+KWVFfNqnXXxfGPL/cuJL/k7XbXa9X95Lf1v2/lSTjUz+/v9q3805f969p3
/xcx1IOzU3cBBvHiR1ByYVrzHSGcBvZKXaju/fMr3UK3r/nuup/r/uf3cb0zstTa/udPLCSjuhuj
FnuMssVdTlvSNXY/Ah9TGjDjGFG4bFGXMEqwI/gzpmZTob86XVvdqTiO4j6vxsbbRu24CyG2/h5X
OtyqwPhWLag0a0YrTikyQzuztZBhgjimj3l5SRHHuA79pcQTrsiDrRFNzZfKwfGln6PmpBaDtD7G
OD8/O1WTvJAKOagwZtRwDGrIBRo6M2JsplM0Lta54UixXRJD/6QLnFUwLuMEMPjl9bOXBPZTj0jq
9ROlPq63z9L1syUK/IXrIrLXtw8ihRhvGySNWLvQALbjNKII0SPSYdQtoKammjZu6XV4dhQNFoAp
4MuqfVWNW7fnLpyHh0KGfA+PJncZkqOaHNy03tsLwqIOGs6vU5WZd4KckK6n0QqQXfK5XvA+bX3p
chBMyWf0x8iIFFG1VrNBW0THzogS+KQsRnNI7APNCZEGYRi6UrpUeDBkRPTgFraFVsKQ5Q+WnqKN
qjnxQQ1T4ftIPGj5YdIsfDP7msy5m7lIyTsWRL652wHMQjku7d3LkJbaWaARdM8uRlz66osaLHVg
4SWGhsFkZ9MB8tdXRO6XEwITKG/IJqz7H71bTPPHb5pu6/3vCdr5a1XnFRgXrBrsx/e5S55kY5TG
BNKEFA2vynvHGrQHcrXNfdGjt4A984MKqQZbVbwQgJKuP0y0TvKSeWR0b/HBLmPOE8ujClHQcI52
M2cXFJ+ncDOGVba24llbZ5Idqoiht+ZDzAqD+tin7f5GIvVBOuCz6VlbkmwxMjQ2b+/CdthUYt+y
mvD+O6kZ1QQZ+45r8NpV0amYS3JDIRm2a/fdMrXgOiVvhSvDsGlsWGd8a8FLXmvpQRvR0iwXM3gx
gTI8+iWmeXKy8xPtJdftX+Ox550gQ6Aewx0ae8N1RZ9k8wX7gk9hmmeovGs7XK7Tk/IEV2h81dzA
+TeE/m0dqjTFvveyx1sIG+7D0MJUd2VRcZHlREdVG4UsPxaAqyiBnKdrGVIuGduQJ7WIOcrjtfGo
zZ614xSBureG9s4APvRgj1N17/tsvwx2HdSip9+WXIjHKfV+q7sqvgOb5wAHayEjDsglbtQsXj/9
f+A42Ov+Dcag66DaLNs0HMPEaeTDPjjQXMfTYdk8lx4wjujVJU2+NqVULLSR5k71ZrJw2UqN/9ZV
CxDnivXrVX5Tt9lKRd91/3bZu5uptSOF8X+9wz/frFICtf+/O6hV4JrYHjzqVWTc6Xm8mwxUK0KY
XpeSHASa9AxV406eDdYANDrEq/jg9sj42uUi7kIpwtz1UsVNT+ytGmbS/nxE8OdeMxDtckwNZyO5
BOeUH0v8pdHYc0XhphkRpD7CoV7WMAC8XVMgpjbP0zroxg1O5s0ZpepgBYHR/IJVKVTgyhZ7p7ft
s25F3gqG2BcYhMPThK/Fo5Gaf2RAxt7gd5dbQO3hUQ1xFF35yeh8LgMXu+0o2M1TbjxABW+f2hLa
fgU26oBEzEjC2hP33RjlGMPNznOSd3x7uR7uh2jpPteG/9AJ/n5R5Mt5w7mIpcTTJpu7ZtligF1s
ewFq0IM8Uy/RG7Ar5+gsswtcYGne+mT83Shq4xEefvNoCd4QWB60b6R7pTbmHN/xUTHQZ9qp5ZD0
32aZylDSoK3oyN6X/AqcYPohF7rgbVtukqDSz2C0vxoTnAzAGXekBccTMmXhV8mTmDnBfupGa773
e2pvKp62oN58FMR28TAnl2jEh6AuhvI54ZV5DDOqes2QlMiRE4NDaK7dqC7Bs/wZ0weEF7LFuEdu
8nOkyfSqFN/OqCeeEtnchqrXGlKgO+sRKI48nBJvC1VPrdFtrHISAAsb1HjT58B6xBAseYLInzzn
+QKvyRu+qVHVcASDDert+fGYCIT+FsjDFSCT7H75P8bOY8ttJEvD7zJ7nAMbABazobdJMo2U0gZH
qaqC9x5PPx+CqqJaXV09mzjhADKZZCDi3t9YhUvkSW1XlgBHpacNZ/MISfsm+9BMD03XxK1fE9Vl
gzwgFsOzt9tPbWvs3MhAnRhATr1RR7Tx2iJcBGU9BQuNzQOyu9lvGC7M1lH1O4qU1XKYRPLSl3az
zo1RfVKwZdt1ZtNhzUTKycr9a6qlwCots9kK3423htohJxv01troxnAVWPF4zb1uvI4pZBVVt7ay
69Hf2MnnpC/1gxIbITD9Ol3lfmfMMUedMH/eo2uMhhIgykXQ+5TI7rorHJCh0FVmcrJI8GDd7Abv
fKdxnFR9b+c1jr31MkyE3VneVRWxdRrngj0pMcU4PoBVjbuF7LtX5UT8j7qt5odfH5fJGmJKzH7c
pmxRQLU1XV1l2bRKtDzAiTLT1IWoCJ2gJmE+A3UCNGJb99ZUI3aUpwNbMAv2TNh15vPUGs4u6GBb
xShEZQsvyNyD2Ygviq3HG3gyUMllX1jDglrKqu8Pugd7vHMPP/XKITdNV27XprcJzbSlMibVttBF
upbJe3NSs00hQMI3Ekr1wKXf20FkZxuzy2aSIMn9AU+6XRjV7nPvmrvR0sM/slLs+rky0pMhSPzH
vwxlXutczLjS8VBqcYjqi2KVtbHx4bgorUXp9wZPriUcc5sYvkjPPKexdEvExUJe7pio2c9FC1bp
qCNDtR57UqVxM6L7avRftME0PfiuigYAisini6cZ2vX6VXaNaqwvcIEMd/d5VoW3NXv+dimHZZEo
cFhhj+5wVedW+XwrKzFPSR7mJzmj1fDgFnlq4zZG/nVQ0U9EgZZFcXZ+6uainBzISXrfbwWo63Vv
lPrW7fsYUxsfzNFQ218KV9taStq/ZWrZHBvhhKuh9cSXKbNwytSgkXaQ8cFwcpwKKmVp+IqzT5Qw
OoLpjY5iLrC0AvMoOzVP/THyaMLGx46+192NQH8bEp7KC/kB/J8GEQCjL6r55Cb4CnXFBxm4TR4D
0ih4nQqtg2+aMbs3tW71bKXN5yEkm9NaiQVFvZu4Y+mDrhnbBgZDGK5VC8jUqAzIIok2cg7VKOxD
VdU/av+xz/xrspxiA3neZLb5rSqxUC/YgyOII4Y3f0imjRInTzEwpivRx/zqgj7f12X/kVjoP621
SHwFRx0cstrLr8VcCBO9MqOE1yovkJfKgcIiaepOBOLnabI/SqGOdzHoExtfPkQdweJEjevurY7w
AjacprJwUPd7Io+8klYJD4eEOq1XShi0T7Y1PY2O8tTMsMtoiKxjrfcvEoT56Krs8UWCM3tIzFfO
PMQFqzMclGnrq+33u4WK7CPPHeK7ArLNHXHBvjc575TzE3Nsf3fz3F20k4fedxW2iwi7943D0q3e
O9sZIZaSBVuXPDOXVa0GT/fhqJljXlqplR9Q5ttlNe+LxzF+txqy3aaSTXjbz31CVqWoX4QYBHnd
WeSvSKN4NQDHvwY8T05BjRb23OJdkXyuRn+lTb1zY9GrkUWMk42ZOc5NnwsWfPgNhhMdZJ+cN3iY
TNrzeW6eMeaEj8H+3y9y7cy9gZ0z96qNQbqnlGq0THGuWKMPMOEtW2TLUfeGQ+WiFqkVHL67hPCf
wDsS/nVlXnqMC1/UwjyBuBvfYxg/W2+svfXwN9NQ9Ub+yB3fc2O25Z7xtY4r8ks/y6HJwkm/NVHa
PkWkeICnGQRGM6UkhDNLo9nVpF4mJa52UrtFXuB2erIirA+REYb3zfcPheiUq2yEfdI9sX/YtCj4
h8u66UALFuqHHLSIYN/yqPd3VlqHS9knMju+dK6zqq0ohImAlE06H3x8XhNxRgtVhrkJ4ILD09Im
mv0iO6quMQhgRNmhnU9NTmoTBRasYverIe1drUpshnxQ8VL0rZ3Kmvua+Ra0Ssu+NbVivQ6D9rue
GcFZjllqPS0zwgv7WqnEa4NT9lpBdZrcFTGJLsBkMigXrDXRb7GhrBn3v06NZayKSfFOXVp7K6SW
w43CFevRJK4qg6wyBCujr49mVdhfkUyKd7IfzkG6ZrtmsPEEjFkHbbmLDJzlijEqs7UlUF9pLWKN
onZjtsZNEp+Hjlw1Erqs0rW6HnQdkay5yL+XViEOsi57EwQ3yS3NY49ZstkanbIhEe0j+5KI1+ST
EnnDa97XfDBmeDErvbwQmrJex8nWiIR57kEO6sI2VmbukRgzXOSfyRACBHAWYmyKk2ym/EhqB2Pv
tEJicshdZCaZlWeNucd7IQFz3OP21sbqiugFitt+MtzC1Mhv46yYFJtVvuHkUK1ioyIJ53igS83G
HXaki/1nWaiNuXVxRH+SLQ+52yddaFvZkjfxLSy2MYE989BPl5qmRRc9qH4UQSXig5dHzxWep9gi
/zWAexRyik/GPL2vCKQhgkdoxAu+WLChD1rFttWYizLE4o0Pod/Jpm8YEatBai2teOg2sk8WvdpB
Ly5UkyQAl+HXHt2KSIm2AFiqpbxMDuhhke+DBj6Km3KydPTiU4bMzJYtpr8Tbmgh7OhcjKrvPoYY
b0q917Ur6KYBXfBcAY1YIpbFuUNEZNsw0j0opj7Wi3RM41Ph9/FJdSLasvoozD9nP7ru87CoFTMN
ZCnFZksQYNGoOddyxhT042jttbhvF4bEJGBH2S0rFS0ZOfmvK3zbd6+y9biiYyN/zQlPt/PjJEDi
YONjjsuGedanbY0y2ti4wP5oKyXjsi2THQp7k51XT8DRpPijrfUVaiDvWeU5B9lVSAVIe5YqlG1Z
qEa2jU3rHSIDkKsZF98HwxpLB/27MmXgaUHwfuprkWMH1tbXDIvabeQXZMUIhC/vIHuDeLiWidey
GJMrOP0vVaWQXcBlD6HZ0L6JvHyxWyc91ZbVREvocCVf4ltiNvatxaXp7IbKSbZUuyGFEFZ7MEUl
WxcStLLWzTWI2hUM2HzVRV62IfPxLVR0e40Xye/6zAKRhYa77b32aJKx7EgLz3N+Gf7/9llDfOPo
FG3lBY9C3g65s59f0nTObv4qs2pKXOI95lf2mv+lesHB+Ef2zS3MPyZS7fsSlRsyQEjyzBIZJ0he
o+DcXxrnVkRLeZN7X2QiTZM7/tcszsgZaROpvZRs49Ca+RqaffTWFJmP2yFCYpneRm8a5u7HUk+R
/IhYhltI8OuhS7JLLkR6yQz1VOJUdpQt2Y/QSHoxWG34kaHv9eiTUww83peuz3PU61vbXMhOuwsI
30XlIjK1YYl9IvaCtuto59wnxKpAECX6G6db2Tc1lTkuZLWch0MAumDCMWFwfzfrBOAPWPUUblyd
I9Dcdk0EsTHg5G9q5yo1Gc9qJ1qAajHW4YDDHcjjMj3qzoiof8C5fG4Rfk+P4wwbkE2ykMyTbTki
O2Uhr/27SzJ7jPdFqmyUpINHQJD4Ns3PY6dKPCIBcbDVvKACdIAbpeMF3taWuoyq+6H5PFU5XOyJ
f2SfvJjQLwSs8CQnYP/+ve+17onfDqkyi2183qHezX/zpGKfmsOoRFoNjY92J0ldgY5Kpt4Ne0Ov
xCky9Y/JzIqtbPkt+URZU4YRKmqpeR+5G36eFKThMMU2VpOBe0itiPw57I3fkZQM1l6ofNddmJwJ
Wmsv/WiKXZ3gW5KVjv2Gx+Fz3ZfpfYaeuuWLb+ZiB+MWTRXHfWnEJGb5yJFvEWQXZH9HG+tOkAW5
qCrCJlVyHWvzSxTiUikZcrpKMHpxr7dmOyxNZRyXkiX389C9LnlyDwadbMoibJF4AnHrrEskO442
jsdH4t390VN9IPhz8cuAbD6KdrD5HczXPgpT1cNykVT4cGiCz69ARwUESY0oJOYC876/NndxgVKN
3hT+dnCJuSGGEL9Eoms2uls6R91CjtjpZgdVEz2vQe/dhaHo/gdRCIwXioWWIfrQRaZ3CKvBW5it
Fa4a2O0clxLwN6Pmf22IDK/T3vG1ZR5G2P84gYX2yi9V2RZx/dJnE6qqZtUeZJfW98DfZTutZlsC
WfXd+R6yep/w6+26+QY/vdIsJ12ZffU6Oc5vviqMW5NrLMkDmX6JKJn7DbCmN3ePiA2Z7OOjSFLl
R1OvORRjr0eadZ7yGPi7yX/X59rlFrhNtP9/XKr5Trw0TAzhSXH3qDfXzitQhoS9RFA+DUiO7bu0
D/YGsKUnGFzRWg3caNEW3rhq7MFa4vlkrNTMgSBLMvmpb8fdPZ1DbFBdp9AonlK10pBgJJfY1Z6F
GdncqaAOdaocvCQHsveCCAecFKu5lnOhhZW9VMPcB9pBUybyse9Uj0OZX2RL9mdNbm+7EeVjV3Te
cBlQ1g7GUX0xEZRfF6mprflVqy+QfOwnzSpgyKXqi5xBnuH3Cfz6jy4z6ba9P8QrOSMWvXfL8dGT
U2XXZPEN5/Mk/jTLb+fzVieZNz1AGeJ786c+Vd+gANnvZZcswtACfsLvJ42QxMjnIsQTEIxc+k22
Hv3drJQRWYkBmdkQRDBQ/Vt5hDWWP3X+Oik2RoeYmZus5SQ3aOtiJW8sZ+re+JumZ38Ynp5v88Dg
mDbAfx4q/xnrQuNaQ/OzpJmI4fQbvRbBojFabdFFqyIfxme5jkaWh77mrLd6X2Z7D5II6cWuaj4F
vjFtCoyn+Zt98ZpayjM/0xA/7MnEagHBmKqp1FPXiHRFMCX48HINYcnUJY5gaGuUCMTBmAsfTQvO
YwmWwo+22hm0e18toH3PE8h2/Zgqm1ZT+is3WUUcbFbDrOgThmr03OiEknA+UXZRpHeg7FRM0APP
udxHg6LBnbl5kS1ZTBZqSfImpg9kwgWIuC67mnPR1BnaURa9F2uLCPJXjeTvWY+ylwABxRdcJP1X
MkJ7tCzMi2xFHYjUiIjPdhjyHP6ZG6Fp0o8qyw7+FAfetH9M2la5N2XtP/bJK6ZafwpK7BhD/FaK
aYD0yq8KMtJwFPNK7vsFW4huXqdlW9bunY82MmP9UY7IwmqWvt1yhkm9LxFMCFIeHvTrTviYhWSe
li9zFROugbBAv+pA5yoTAUYJ4o09bKxM4EBeeb7HXrAXe9IQvt3/FIq5VxOo3itlmpwlEh9f4Wtb
G4keLb47CdD/KNPI4/AU7RY9esxrjfxadp8hVBRSFvALpiVHgGnZqq8l0iiHegLPeHemMmeeyk9t
tXH3KNAGOy21SaCWeUGZy/JeL/s6PHYzvB6n8CEKj40qFrlqB0vb0O1liWSht++Moj0Z/iDQxrXi
o9Pq3m6sk8LA3goxt0x/Bgmb7eJy1NbF/JtqGx2ww6AXFxXV0BfL7g4AGUbcQphmNyxH0r9n7Jx4
YSt+8gTAIZihfOaM8XsUfY9c96PJbgKMJ/TK9WMy2hM/psg+Py8alqu5U45MrZXtrMp8SZIcVRE9
9D/nnkuqTR1fxwahkbCOzQPSSO2Sp7F4aj1kvjlarYVqW9dpVnBAmVZbWlXR7ioQq68dYsH7qKvT
pRz1ld5/dpEHdMiPYHcybGUKt5OpWzxUUAEK/eM9uXvvlClfOakJlWhlggcC0GVvzdpOUHYmAHYh
ozcuC6Od1rL5KEQTtFvLQ1HI9K0RVeXR2rlo6/WL0RsabCTcLyKe4LQo1k46PP9UGH5z6AW+H2GW
Ze99ccF6hpTZTNCI+K2yDUxZBI08xMVAbWBY1hAAmnT3zxhJQ7N+IXbrGiA519VtxL0NYdu/SOb0
ttoQ8i/Um7CdYZlWxfiSqLidqKP7Uet2Xi6FFXPo97wzdl7DCyH/fjPlPns2G9kWJXXaL3kf8ez1
3fQqwgilWXf8Q/aHVamtyKanINim7D3Ub7KbVJixc/RYJ77E1Xow4j7f6s8EFYonLQR1KPv7whyB
zuoc3hUEIseq++blrXsePcsBwQz8sM6jSxxepzT2zmEg3HPZY1ABT+MgW6hkGzhjzwOpPWLZCppg
mSjKn51yZGxN6xRo32Qjz40GgCBiI2o/dTviPSzvs8SVY/TWvUitjLXCE9P60SdrSWoT5Jxddea5
CV9YOM8z1jpU19Hceswvu4yMyjhs9BmCgZFOcJS4C9lMC59V4dGWNaVsMw6483QX1vxmMCHIFWZM
lJrsBACCult05oCEIdJhx2IuNNQY12xaEbV0kj/7Ci/v7nNKoApbd8DZZH55eWf5So8CrO+fb6Sb
oRw/vbGfhu5vr/7djxxlLxv3eb/cUTblS/3tsLwwfvzlVRtd0p7TUK16oyCk83s43/9xF3mBbN7v
d39Hml5sYuzAd/KV7n0/vW05//5R9gn2LPGolevE7JsJEk1kn3UF//TYFB9kbfwd6svkN93UbXaw
zt8fM0SMNupqnteBmd3JASJGJn096Yl5Mt/YPsDZzL3f6v4ajVHfKsA9S3Ke/gJhiO6D58lvA3DG
l56M9r5rAyDofaC8dxECVfOEcsCRqy2U74VPKFmd+fM6qHDcxVtMKOZmWnjI0YxzVRNeBER3ROV3
JpHJ4sEpk9exfcJP+nGdvMX013WyiVvqUnSG4JDMocqcn+Cy1hf1U2EPINhnqZlH/2OaHJDNR9+j
+bhMNUJnp8HJegxm82vJZtkp6j7FbHmoRY0NXV+fS3jfoz8GJ7tMRqgAc5/eDANVjXBGP9UIzRGC
vs++T/IG0iCehxd47jUlWAsxXkVWjken10aCWBTdiHxPLnrO+X/1FXYyzXIj10z3p/u0rPSQvOjZ
d2JEmHJEsC11EXDnU5CmP/fJYQfs91OIB9ackZE9j25vHhv500i+gyeY7yany37ZjHv/VOp6fhBZ
8SVwxbjJJlc9ZKhH8hHUqXaQhewkfqEdZK2Qw2TRfx6WEx99vzTldbJP3mZMal7gcVs5EpmK9V9E
E8W/yY9pFnhje1YS4RD+b1gkXCBLRO694QaoffyCOSW79XaIT8ALSOqM3ptkh8v+0vAFWf3wS9vr
Yi09vhytR2veK8aLVlSsbh7ZUKvjFDeLWuNyqR7L4ubgLVlNlvEkCz331U1Qk8qv+qlqFnGCcp09
WXWzyFsOWl2P+ZGBapCveF92feJnwIRqdDcnvblrjWM8txLh2BweyuN1WOnNQrZjkAOEZox9HmJL
NLityuYaxkyEuMIVHMvNcK36MOpjtimdtj9ZrmEcVDKxBLo8HTpdyJe9aCBKOg62sRRxAojwn5/z
mvNvn7uuwvFVTX02DJ8Vl/5VzSdhs5UYqCfeFAOVbEMKhyllmp/cuZASYhEHoE2ccpiRTY5Of4qL
/TRdDslCz7pjTepsrXs+qsGtNlRH+PritQLI8ItLqj/7peK/Em2mEm3jv9xTf5qHoyxHW4ekIAT4
KcbXDOB/ujYhiB9qRSMzPngv+Pb15y5svQULbPklKuN26VppxXm5ad9q8LZBP9OaR/gQIhsuRo6b
boUI9EF+faLy4OHi+7nxrBCgVY08foJznN7YLpjK1DlANx/f++AQYBvxWXHNbusG2kqpE9Qm5qKC
H37Wnh8dUhTAmYUCHn0jfLSliN34x4Wjfuxn0Qc5ww4aaN2j6oZ/3udxtYfNcbsyOpGxw8jXLTiC
pVGncIEfqKNf20XRgLLM3qBHIbVjW/VyxiCuZIxVFnLg0fwpBCs7lZjAu4eAuTkEp3uU1p2rsn2/
gars+smojjKBHw24DAkR9at48uuLLFBhry9lhLLiY0D2ydHHQDMjAORd5ECD7kgMW1zdESAwP6Mh
2x8mMQhAcqbxGd2wkShMmKPXLkfNa+Xn5cXso7WpokMC3Kp/etScpMEA9l/7HqOypvVa/5Q16d/P
U3sBDTSxyEFVQQo1CM2KfhjsdwvLZBj3bFTdcWcTVFqP0g4lU8+kUcRLOKT+uYeYtpT9pY7lDw+J
+CmDDv9f0JzOv+3XCTuraDjCajJcx/1VkkpHVqlOm7S9JUqywZbGey4su0EhT43fjTL8Qxkj/7cS
I7DWtVEoF81HrjUJBuHFtJkccuBTUn/zB+cjmisAID/8WK2/sfO9V+QcK/bXhQjFWszqY7qhXtyy
Nc+yBYde7EByRUtNRrXn0SYWBrqNI26/aJwta9yvryY+GmvLr6sVhoQ4sFljbJ+M1seKhlEYesGW
3f+IvIcXn3wVC+hwLmQzxF1xUTlTuEmtwYeBaKdPRd/nBzuz80XbhM2zO+n1c6+0xrKsyiU0rvGM
HLBY9a1RfTJLsAKFkXu/RzoO9l7wCRApJOQQZUAdHWtd1Q9ph06g7JIFsfoA78I/+yACKDt1Kp4e
XY+5jz5tzLpd2JV4tVXf/3nJvrvP57jG59n+t//9H/hmuiGErUujo3nx/kWAreitEAFAI7uR9iWX
aUbaGY2BbFljmM2/p9EIcVjqWQ6kTtABmf4a9eMAzerPAkMI7Mb/c3uM3tXKnw4x9r5Lu2jBtU3V
zjE9bx8ESXiOlSbvFz9VdUDC5Cx4O0GDJtGs+ZIZ7jWZCxz0yn3hoJlUvPeR2QCnNpFJ4oswE+eI
Tpa4VC60Brs8oSchzuxafR7bqj5HsZ6z0ikBvyyaciDXrI0gn7INVFN5rfpehX8Up0cNI+o3O0iT
VR1FF68XYhVn8fRSNvV4JCASo8LSTy9F4UZsqHkzEmcm0WVq6k5rzudiqcY4DYc33TH8Dwzr8vWk
GO0Kq6ZgDcmiw6pYid7LCkcazAYtHu15vWlRdlzoJUgCGG/W1ve1d5tk9MWJx3BRF+5A8HK0iS2L
320tPBOxd1aNG6sHDejRxTPbr8SMe81InyOvSp/dov2CO4a/sHprZ/RB8oI8bPCsl9MZ9ZmrADG3
Bof4fYjiBPpuHm88Y9yWMaYGBI/1S9D+oc85dayo8L9wRtiamMcMtmFc9TAyr3xdo13t1/rCnJtZ
N0xXEz/VRWFnw2eNvM/GIMO8FRqOir6ZLjxDb/1DPzOJIwD8J68yy7VaFwapjZuFpseLWxb+m0k2
HBvj6sVXOTcltRHtta52NsgH1Mi29jg9jUBWjsClL13JiR1OYb/AqCq+qLX3FhISJw7lWORPWnDY
qRl+gum4HJR0eEf/1d13IXp4stmGFmZ2Jal2P5hT0CBBbUItgbsxA45RhWN5l1bEykXWGpITC4QA
YLDMAzlibYVnISlSIODoB9hIyMLz/6y1YcP+/TGixfark7Rii6ENvuzIEpbn2gibpcWjgah1/IoK
erbNmgRhyNpI4o2sxl2bHxtRoRnZwL+BnIMkmt0Zw0XVsU7G8+DmVUp/kC2Qfpkg2CrIkzXVOatZ
0BfolC2sqhxuqt8nT2No3lBkyC6RE8N7GcSIkKxolkFRI7ENNOs8/VXch5XAOhoV2Dk5EIPXXYgy
LrZurRrsSyiMKMgPvu+wB6H16JfNsPeM8wQOHu1tlBVtLBVDcmFbEAPFEWDOk4p4TK9M1pHomHEJ
Y04ldo7L1+RgFo88QrjPUS99jhR0VgpLAZNMa5gHiwqMwuNF9LLdgeBDDaUnmTQ2Vb9peAjgCoNp
8CSPsHMRSzWUUfW7pRuUFaJmGt6xlb9V2+RLZ7VkigPSyRHuerOK4FxUsFcWCKuEm4aMS+TY4rMS
qfF+MjQcYnr1EOg8CThl36VxxxoPIQfPBkfUjopdhe6ACPR9Ao1zVDdQhmQtclvlo1LiLQnpfJum
2fbhThAr1TfNq4a9ZKQtrKg3L35OiD0bFyXPmIuR5b+RHIk3Wlw6sC0Ua1taH1MXYiMQTCJbuWGb
AhCL3XrDid3fhmmJwzlaPuewzi8RSO9nTi3jpiptfCjzNl1Zuok5ZRhZcNMReQEG+M0UULcit0OH
s1V76Lpx+o7yyYz5QruH/+X33ndJM6O3i7fWHMzCTZe4QbEd40K5kYxGjSNj353gv/bWaI214jsU
LqZsMJ8sJ/42aF5xDgvf2KDzmWzAvrzGjt4+D4oBlXbUuJHScrwpCWfKWhMb9kqpTHfZaIO+gXup
bSrLf3ERKLsraHbqkOz0lsA+WnzucEUFkHiDPcWnuDKttd2CBBvSjlh/LiDi8i/jIIgQfAqTf+fM
IgJpbgzHZkTr0KxOZWOucDkVVyWMs2rdFST+WsPXkRXokILzk2CZ+2ReAt+8OO4U/zGh4QeHmwVk
mLEr8QxSqW3vwwxbLDFSgMyRx09iE6WFA0yzAohuuUm8Bh8GJAt2yJiWHFSkPURd1sPGcdxvUtxA
1ypz1aCgaGAzEudZuGgVawZYKSK6THkZnoOELPngfh69jldAUji9DVDUL5kbHSZ4cC8Ad/FFQSPE
tBCIcWd1GVw2xSEaSLXHMQS6+4CuYYSUo5AHblxZVw7iKYWhu3jH2IugLezVODuESufOh8FnY1rT
ogtNZS2jQjaTD5rOPmf+0Q0FK1+mKTzuYzt9TTQb4FfaXmqjTV9Jms0PTRbYwURCYZErirIpye4t
WkuPnjOW3rUpMAa1tdK8RKOC2YhiGghLJ8UmLQqfrTEPdn0avZ2l6VfZYlX88awvkLhx7OLIv2BE
iwM/kRQlaN+rtrqBLRpRaf+z+YwzgrWvGvQDhiFyFkoB388O1JVdBFCDB7RHt4Xd79XAEAebdfyA
oGm3ANGureQHaRmJ5q4HR2/W/7xVk0Hyf92pWRzYUYg1CdixP/9lp6YOI8t/ZdY3o0TDDG6gcxhm
J1lZhA4WeyRBO3Bqtriocj1wcQK9abW5NQHcgshS0509EwhloYvKB3Wcgfekq5yphGk5nhstio4d
ILmdSFFmiWZLlKxItI2wMPitnRFYMSL0b52WGxs1UK3ueQjgnqHBFRhlhX5sYT7rfIe2caDgv1XB
FcV4W2z6KtWWad74NwuHmdIVK5sY42VGond1oV3ZvqtXc1Q1EHDWBxFM+BwKmzgYHNcuSspry15/
y0Lq8NDUP9QqT3eTD7ZsIqe0wVSc/zx/wFqIIWIXs2sIsviLaoqfsRXHnyD183XQielQ68PEGbzq
9aWsWm4+HVwrj/9bFOpXZQidT9o0iYS4iOEb2q9ytkNsek7iA/8BUL+3/Wk8PAp9LNH4k+3YssdD
OBeP4b/tC5z6EFsBuDvHxsxRxBxkzL7bJUManpLKG4gma5h/W5G2S0SCXRQnpl05KsaxZgu705Dc
RX/Hd3dl7EAlmojxR6oZYyA9+ejZmmNxFOxooBGo2Vr2mWaZ4E+jFcXx17bstOaRBJeefKrjTceO
ZuOZ5Ih7ghVP7Vw4ccI3Ro4Yw9KPLe+quLPceRpcHPxPb4PiBbcp0J6hL6tHYL7BrSd3cfrnX4/G
5/1rEorDrIGXq4HPka26v7oclQrigBnCBzcX8qc74vcxNd4itBv73Mahg7ULNWOOzmtzgXomqRMr
Of7SL2fofWqti9H/SAux1f3KOYWD55xsU3VOw2ANUPzmaqY4INAbDvRzyyRH2aHUSRXwR7rL/RHK
hoF4hT9Y4xZhJuMtjgpvZeXjj+ZjVOuE/iabj1FF51oA81HYvunYbeemOb7b+AbsQfIdDNS6edKL
TRRP5RoKaPZmYKi263uQ9l2hpm911SDYl0GkkaMeAYETRpjhQo6m49BcBp6dcrAAF/2cuth5z1fq
cKjfhvtl45ik22T0PLRLOthrW5kSqORK4WZACghRPxIE8jEgZzCGZL55lo1sUteurqR7vnBa/xYo
ZrMLbWer5INxMBMXTcpKtG66uNdlt9rmxqGRvT+P3ev3EkoR+x3DqDdSPxvkubLv2Knnhlpbh9Dm
CCqbuYtJkAO8ZcEv2twp+Fc8K4iyswXkIwpmUlVYFShKCA18GowriFNEhk3tqCW2dcYAIN+HgHcj
4sRqg0EapsbO1sfw6+ZpFGOBbbtTxGCG/UgPEfSbTiPfpFXop3tLdWzImd7YHXS2o8qLrZI9d+ci
T1b6CHulr5WXQZjKS8Hna6A7cZVd2JWC5x8HcysHBYqYh9KNjYUc9QTP+vRZDhnRqL9EgPT2kdfa
NiEPMDbEoYwTCRdzJxr72KLechBlzg5OVmH0K8YSBJR5SIk9b/y2r3bI6IPvltDtuteILg/hVjbx
q9bOlvoHa115ilkc7oXe4mnS6lOyqqR/jBy5V/nekcCYKk4EItW2ombfHsGxA7JU/4Zed/pdRWJA
+E729piAbYn7gsLL303w6zFh15p+8mz0MX3WRgx6CusNoSo40Ns+avxT4Zpfx5lFl+RBt8jtCegN
OZhtOZEwYd2pX41AdGeRR6TJw/pVFmp2xD63f5GNOG/iReOEs0vyPD3s43UI53QjR9nJ+gfVsoDq
Nb7g2apla/zlkl3rgCaoIbw+ZwarQJ752W8WJlN4xSTfImdCQkWp/SduTBpVYcPBs2rRctq55J5v
w5Tr7V3ak5Ooa4eoRDPU73pnvOC2Vf8Bk2pZjj4Soak2LdI8N1/cOItWgeutRruGI1ByoAfhWm3t
GjF4+OQNrD+rXRtYgl8cSwMI7SJANgb1QbdLlPD8ol6VMy6zy9IrbqPf2RHEG2XCzyDwrOiTXmcv
kfoUWXW+9NGc2yIyX92qvK5vrGoDYR7T32JWXN8GO1lyEoJdxxP+oJbo3KHdjdQR8MW6Shys98DU
ONn4BGGcYyC8dfyS3yNOrvceOea3sPqyIP+I/EA7RaRbWhQnsQo3kK0HWWQYpKk0/rHnflbpAacE
r0y3sOAus9whYEdnM0v2yFocwD/TVDCb0vsoNO13c2z0nbRTetgsyUG4Qe//R9h5LTeOLFv0ixAB
b17pnSiKst0viLbw3uPr76piz7BPnzl3IiYQKAOoRyKBqsyda+NiqO9k/82XQ87ju/rpfhVwvWvi
9Tz9SKihZBXZcZkT90GrHZ3O3mMomSxm19HYgY/RLsm0dJ8S4rzYaa2xN7HiLxjEbJrBbX9gavs2
aHP07s6Plk9lkOmnzeM8DNS1wex6Nm30B7KPVKu9193EWZrJBbOV+c1WIo1fIw8+RYS4o7Sr1kXc
LSHuZ+fKo3LM023rC69DXlJ69L1wc/DSaTQ99amV7UmsdcvBqy+9qrgIVquJdZNi1qvQbvVNWADo
CkXleiZK1SfjLHIkjwgEHMyPUlTkii/mihny4E96dokjZjDN6YgpNSVKp3kVQOF/Lbp4jfy5eFa0
rH8d4hN1Kd2bXUfDUzFXR9lyWtV/aCjDXSgo2d8UI3UOSQJpUDZz3VKIHXnImBo7IIxUiGIbYyx3
ShqZZ9bDfc2nPdazX+4xhUU6vY/hQUn3GHmo4746DHr73WkJTy2d1vVOrR8c5VWG8KGxU895nMbP
U1gqw7ruPEFTp/RMR4jGNqncGS4i7kpT2lVmhMlrXVg5Fel+tJTNDkHZSddHgmhi1BkK97GPtAfZ
8tmmPvO+vI3JrqSMF6pVZuckyvZ4hAwnXxy81u9PRLZ/nY0s0EGWZhhX/kf/P80t3GJeZQ4itn+a
/MePkDcwLQjClpke77eTZ3JuGVj9EqFM0i+JbYXPCcZti6rn8yJqtyj11xY6L98n31HCPeujYZuP
ffailcTMCyOfDuC89aU0MbAbyEoV+hnZkoch7KN9nQOw0SInXad+m+ypqi3ONXTqQ5OOC7W3zKMv
ckh1OVP8ZKPu2lCh9D0Wun9qAbF9x89g2TTVz0AdqIYhYvFB1Mo66WNXP+e4xe1a/vjL2Sm6ctmG
5iKy7eapRJe9NeOwWvnq4O0Ik/RryjqrT6SZ33lh6vihz93jOKvf9FhftSZVfUao6q/gNj4TOKVG
SnguUPH7SY7dWwP1U3/PlGODG4/I0iA3yMCeg6oSLcp4vEf80nROkk0VAiPNAw06pUZhckhp4qNS
Kd819HiEuui69+P2qq6oBG9QmTEAMJJHut09AQDtL3abjVuC+BS4Ye9ykX3yrMyPY4NR5r27g4eC
xNJDPySmysOYaOUhaf1PsmWIOyb4AS7N2CtXMagTglo8jtbpTODddj3SorEgCd+GmopsNtVH2Vrr
y+lIuhcLz6YMpqNsz6JTNqO2f+UThHWD6Lr3B2p/LXzKZ1RZEzCQtTjKw62tp3W7cTMLJSc/MxSH
SRCN5UGrqNADL9Gt5QDKQPGPFXNup3LS7d/52z9ZnsqhIk9JVA1FtEjU8M1pgYPVwhELgUF+MmWi
W57KQylG5HDTqCZvcT2C7dQXK0fAeXTzEsN9vKBBiC4Tla0XD33gujSoyfLZPLD18r1NpFHDdJ83
+DB9pwH3YNknL3Ns7EXUsdhj80KWE6/0NzgG3nau9Hgtm1XkxutRHd2tbBowRpbkOZvjbbQu3i1i
rI+y1RgWQE5leIlNr302lRSKk+WvE4pE1hIygBE5aoYClysJGUg1UxBKrHrrR4l5xp2DQ6vqbOGC
bZf5PIvv+oiqaUFeoi/b/DaSa55+DHAqk/MatYnxmQi2Q1iGW9dXorfIzq+g2epvw9T+JP5gPk8e
XkoNGItt4tpYqDnacys9ossMP+gswCj61pansjMRnf84rJsh7tJyXE53lebDa4N4I2enwopant0P
VZDakPnFz/rfw5WWO1uAr8ZzsOqA+nzhyeCsSa+Ze5w5+helta6yX+91nLKIk59Hpx/OpY7AVA4k
tf9EXSpa305V97GDXeqc+Mpn7NaC3msf5ELJ6E3o3oNa2VsrYWVxWzjpGN+sPaz/llHJzDBPslOf
8uqU/uHiIPsTMXjvc/qaIv7AONy7auEXf28iU/tZFHqzlZfL/vs9MFcT4CmCoFP82SYjem1N17vi
41Ss2c3p69bWqyWesM3S17XuuR+mL3BhupNscQEoZzUxlmFj2SUvTF6min51nLCnfKivVl1ZITkT
V4oXy0M8FbdB2YXBGSXbaeccbxcofb/T+C0tQQeWl2KYl7ctpYHL1MK3OzK9uKbCH0dYnDlm8FDp
CA0WQFECFJy05cGLWE76+rC/4VdlnxYXFN1mInok8ruwDsIHFAj1ti8QNatt2D9awVUXj0VVHOQZ
1dDYEZPc2N77VHOeVl1dqHu3NnFTRdF/qtNA3xpF2zwE1lzCuNe9B6hc4PWnsD+TnuP1hqrjMVOc
jHC91m86Uh47Lxx9wm0TTiR9+9rWhvaS2dskcNtX2QNkJ63r5sXu+nGXZzGFFOkMxTFswOxoy2ge
rJ+VYn9U+lh+WKhel306ddT796vMtBX8Awt/F3ZG9JSNFF0CcesfSi8stlUn3iKCHtOH/lrVyvRT
YPjaOtZK91CmeX/5zxlmrY58znEEEU/8+0O9qDvsnWXbNt0Bb5LIXPqTWSwiD5u5rsUmqI2wCRrN
DsMg0ZSHRpylsTvuW+Irsgu/gZLU6bFOxjlayXV3oPCOsClNbzaZayPRctQexLFuHw2o8aLhy6WT
OPPECuveZ+BwsGytqn5olfIo96NJBxW5tjL3SW014ERK0m/yMPb3LsKnBSFn9Rx5+o3LIp+R7LRH
YK1FC5SIoIHEt1gUVbt69KvRNdmWbI2yrIy6XXuUkqzrsbae0SJWud0/y4bmQv7JFCXZB6ViPkMl
nPYWlpULOcqDhV2eF+5G142wdRi1a0mp/oIHevZttKk5hFn3Y3DLDy9JsvcgjZwV0WXlwfeq9qA0
lO7q+Nlf855AUBkr7lcMnqadOm6msvCA3TneKXJGB/CTaPvOfG3BkexmpapryszpG4vSIOTV6y3l
m3y242j6daFmVra/od5N3ZR5CpBZtiMtoqjbCgsKnQjPxOlXCDXAQFwlIccYqU/USgAoCbTka+4X
X4POrWG24XGbm0sZYK5ElJm1xL6bee1YrQYDJ4h6iFW4O8tBkGnGVckIZlRerR06vdD2ehSRTyJf
f7THoaLyPQ0phA0+O0avPHGV++BmrrKQ/QPxHjY/W1WYbU3iMOMpdfDc+SkEE/VYRpb3WHWgMsI5
AC3h5WiqknpdeZn4YnRzDKxhozbow351eaOyzgWBQA7Kw9z58cWCkpUYQUclrbi0Tap4FxQWDFVx
E3mYxFLYLNh/kXouMMOoVDTnjssfUmaIfF/pjnOpjpAufPVp+trZyvxDBFt/kHKNNv3M3w1y0gkC
BsE+UaFZaUC3SId8mlR/XltYVh7QsjQXXiu/zahLfdyleid+7VP9FPGEWHrU9mw0t8F60FIN3Myx
fSQhSq25JJbIOfg4VYvWd75WDfh6Y0i6YzWAyID7TPvWOY5GiduyOCr59GsWviDzBrPxDzlH9lPN
Oy2rwXZWw6ywsqjwRk3ynG3zlF9mkDSLuZuDo0RfO/B1Fjq2m5BsNe1FUUsUvjDjtnLUchEPBdRD
rIZe5Q1ZwFaQ9H7LDVdwxr1H2bKdbthlVGbNJrCam/udlXs5hjjtg+GT+ROElFZwUeSZRKlgKJsf
nZzfxH/238gp+KlgIa0bh6R3f44DBE6gMIJHWQDlQ9VerPyEumnftmEbiwMliPmW3NXMmxu4DdGg
MjsA+73emgB/zYfaOKfBgQBd/SIPkxm8FUHhPrSiSwsGsrl4OmzlIM8pDUp/o4mIHnYKwxg8Yp94
li1C0lgqQN6Mpkx9KsyYCR2rC/zpZmodGBwqP93YbTqs5SjAp/mYGjY1SGKUIijvqo7f5M1St3d2
SQSZJMmydycums+U5PHRpPD6xfG6A0LwfRTN0bkvvehs2EV0ls3c7bqlpmKkYKAjUxwletZCOEMh
MdmvdT+spiZ2vmYm0qrKhQxvTfWJNepXomfJKjTC9qhAbllT81C/15P7mChOsAxiL93lQ6BQRg1K
cxclzedcafJzFGv0yVP4d+gJsvQNj6wLFsnVzrSGeVF6HiwoEy7uNoR4srCzrE+3poeFUm4Nn+Rn
RTpA+KTWVl42Jpt7nxZ3+w7nz7PsqskXYmcG9izqlYToWaRt2l73RCI6ecs1VGxuUmZUUQffi4m3
VwPG8ZV4ypdW+0jTA8X/3rta+T+TjtUA5mLtxtDifoO/Hqt2X/OxjrWtnl8mh7DpgyUerdW/ZCDt
/zLrNFWb/8igWGi+TGnm+ZtZpwamcwiHrnkquj5fxNnsHZvR9Y6VOMgzeQCUlm6skb1SZjRGvWjt
fNiYQ0clvt8hF4JfiiI68/kAjCzuCOC/pwCcHbP5sMqEbAigj+d++taNY/c1zotixTtKWyV6SAGQ
+Hb14vuHaR3P3gGsix9QZCwH7EATFCMxR0Nc01fha9TX6ltZF1uqpUDLyOrt22kQ+NHBqyg/WlRq
nVzzGaTinHmXXjgIOeUcryPPJqslmjpyzceiUw9q5BbQkjKHIrVMm94KC4iMLnhCY64b21Yiefrc
/DG0uXYoBLxHHho/2s3FFPOFc+t/KbCy/vsPY1m25uFe4oCVN9Q/2JtdKxYC0D+fUG+xDs7Rarb2
5G0t4ohXw1WRUmwMcU5h8kg+tLW24FwHlCE05YBqQmw1c0qbblMaX9kMRrD1rEq9ZHXTH+1EVHj7
0Xqy8N62U7anLKS9E5QYDdl7C7VbtmtAL4d4AnDgJmJAzMni0vA39TxsYy8JDpGaTVuEvc8TXses
LTpyIGzSDMpDT7LLiPs1zIkRqQkqgQjr8MNoVOx9RTP3sujZ8q9Tr2rbTu26feSW33SRMCAe9E41
WfkveliSh3/mDk0He1rTUUm/a1BO//gFF+psNqwtS/gzTveApOAnQr1hK5NKf3i0ymZi9T81EIq3
GVGBgavsB7KXLTqjTA4uqoFa0+vrUIX5S5aRtGn1ojsA389ewo6seW1ROCKbaagUD13gfpIteYG4
fOqi5pq5ZGXKsEWsqS8MU9W+pToGpI7fjo/QgswD/hApD9PcfAvH+JpobfxdCaM3oHlnlHAqa8XQ
WsdTy8a76oe3MkawFM+1vm8pwnsL+qxdOG7liWzH8JYN6aXKu/kiB20yIXrmWC8h+6ZrRwriWHvB
RPW5D+S3U3zCk3NCaa41KuXCLm1vlagiEyAspr3QHgAlTx/SYfpuPX1vZr2BxJzKd9lVG9jShF3l
LcyZEvXRT3Y+6pmzbCVjkGH2665ki/2Y/5SprPha08NqWswv7Hgid+mYa6sLeatCkn5Fwd+Q9Inm
S6x2ziYNxvqkIEs7uFja7Zw0t3mVgvY2Qq+8AnHTlrxix0Myx+Yy5gPAkt92vtWus3bHpEC2oiri
kdf+sK3icwfX82PSnGrpYeZ1bUZDXw+q0WwVkyo7ZYh5+TSe//4/z5TeVG6jw788L2xNaEX+Q0ti
maJQg6pMjYJM988n+ZRpluJnZndJfZWsXdieR4OaktZWIxiZTXsmO6QhM8qJ4ow6WlpqxQZ9G6A+
sfNQJ2UpLqlVVVtUYrqNDrHJqYgtOvs4tE5yGCYsaeYmL168id1xHnbqK9vnEnM4gFPLOZ7iRZTP
7k6Ikp2F4vvpeaj5EggOYoqrwToxXLZtlF05C57UEOu8gThkpHgHXReptYgpwoIIS25/n8+2xTQM
ihBXZQfPs+CKqE2QPYUA1EMwso9pkvrPEUsM6q1nPg+m95y3BIDDELMpOZjUzbhP7DJcyqZlF+Gz
3Zw6kin10skgrphRZB/kYIVkaevjsLXqDeKaQ6SjFMzTeNPCT7sGk9kto2oK34l1AJMkToykQhKg
Un28JHOkbG8UKH2CQ957HX7EY5Iuqig2Xi1+zIMx5b8376PZ3EQPoCU35L5ex9y0vlNLv7CtwPzZ
Vtpzh3n0RzCr7lKN+RNO2kTUtSxwzSnzKkJ+bPu7dKjLbOVmvb70FR3Kt2w7ckMVlZc2V/vneb4k
AlYmD71tX4o6ds7UrU4vFMlXy7oN2j3omwlIEeSAoUmqtZzrDXO7zSOH+pw2gF7cFa+VSyGUyoPu
G6XKa49XJu4+TQS/wp2/YswzsutxjJds9vO1qcChtcKu2JeB6+2w9Z3O8k61x584aeKfmvDgMkOo
K7NGEFu0eqdNDrkL6k/B9D5QK77I0nyvaQv7WM/hNhSWfb4w6UukX984DTFfWKyrorq33ZX6yQYN
/iRt0WtHd9cFfIHV1IVsc2S7jagy+GWijpNqGbe83RMyZOSDcfHSEsxSx25rIjva32RSU+W5QLti
cyVVp1SDVsbKtQC3K9aj/ENnUAljNR/y09iQA2v4+PX5/L0cVB0SCcZejR4uZSsXXWY9bsd0cC+D
n+svyKlRedp4Idrz3G0MvSnWE5VNj6PSHAcB7CuASj7rdv6kpWF5dvIBaUEVKavAcaaNJZq9EyEO
4qm+kKOFhmdRSXxh64lQoV+Vvw4j1t2I3/i0F6adnuIE0gK4/f1U8yyTcvCQ2g2K5yvjUUdyIATi
8oA7Tn3RipWRUxHvpuZTghTyzbviFK2+NYNfP9kKpdGilY2ucoqCul3IphFW5b7WTJb2YrQbEJ7X
VO5ssi7R3uYx+QS17DR0QfZM2GvGNcWa2LoUzdrFtPXSQZbEKr1VzylUf9LNefFQpXW8swGxHFsr
RNta+BlvRv72bWA9TtJVOWqLdtt2PgjnuI8xPhs1k10hIuF8hPY7Ku3eddOnKZv0JfVS7jHxcvNV
YAyjXOs+hXNYb6OgpXg6z7tPRtrvwnL0Xqxm7E95hFW77MdUFQpkw1YttJX0GWz4YyIuj3Ii7uAJ
mp1sDnq6sOZofveMDAVonPnocev2GiVWcRlakHvisy8PaVXUEIZa47e+vjLIeYxdcfAd7QWv4fyg
llnwqIyZcr5O4lS27wc0wgnLiizd3fuo6lfQbYbTuuFZAsEigoWsJGZx1G3UJhbukoMBfIYCAL05
BG7mLZO4jlcTmTyMsEVEFeAktr7WYOyyvjoHXickCByMBAHNvSnPasuEQVh0L2FlfotcNmTCLvVp
BtLi937wyRtKA1KZ3u5qskCffP7yETq8V0uJppNdjaiV0QSWpDr2vdljk2n0/ANbc943qqu/pmlN
k9iWNzvGY+eNyJnFksiBdOn5sfoFsTyQUjuOz6apKEfYP6gWCb+1MTahr2N9daP2uaKEgyKE+pBo
lXYKhSSB8gv8UeSZ6Ls37Sxe5yoxzkhpoTqbHpv9IfYRCpQIr91QWXcVvxWnMnnS+H81DYOFS+1F
PVDBUF9msQ6yAr3/ez+1WzdV1OdRa7MnyqqusrvonWCP8MJYpbGfXRHhbHTBieFdi3VkzmaEtOus
msusyfONmhaoR/4a7usOU0k5Ux7KJMtXTjhUS8nVjKph3QvCmi7kFZ0QUch+efBil5enVb7J/nQu
9Z1NwcjCgVq/Snj37qLMLt7bPMavLMn0c22YCyvK+kNYTvjuieVhh0DC0JMBJFo9nxrWY6f57zPZ
ZxRAZUMBofu7X0165dj3CJZHnvGHKKCcWZ7p1gS5KiceOAMsKkz1vTL0xxHJ9pM9pu0zpUi72kI7
HKDigLZJWEutgn6X+KmBfo0w1r0vE3330Fbh42ekTbW741tVPxtjRWqjGfq1KZrqbARPCXoAfxb5
Znb2FHV0KcUIYrSlbGNTDm2xNNWmWs0ajiIEFZITn5uEXQ/1aVXQ1ceZIClF5qQGMObe2FWZvof5
fApHgrm9CXdcRT55TfOwXxLO7JY9FS4rya6lFMhduIoakSDRyrestReSXRsOnkL1DB6oKFYISihV
sy97HXMUYO9Q52uMjNCnvCbkzrxJ/2gmSE98EKmApBz9U++YrxWVfVe7c4uz0frGQked4LjKT3xN
3C9uOX5kVmw8RzGRcOzr7bWhZvmXXqz0GIe3W6zzITMOharPV9y2fsYZHwIDh511oxm1uvQUtT4E
mlcf5BlydxIJvkobNzXYh1mOoK5V2ouShcHOD8sBXmk650vU75cswK6jcyb3Gtek2CbI10gFffdq
qbyJjRY9q2IDq3KRoc6pg02fOMgzNxp/nWF71WzajgDqHwP3yWMPBDyavXjTFKnxcL9Wnsm+CLmR
GmTKsiFStawkbdAVGgWgI2r70APSqd1I3UmNgjxksVZ5T5UyA6BUvZyqc1eJ3jGfCU9ynN3VXil7
m+iUQBdakTr9y17A/K+trWPizGHqhuvalq7+uRUge5JO+qxqj9rkfvSO/1Ppa23rQ9GbF12u2wcq
BMd1bRTGrjazvQfyH+tXR+N77iiPadZtSQPYT4bVGq/ALbezr9tPUvUgxoCxlovCMzdyX3/b3Itt
/myn2m2vXxGsSoEBo1knACtj61ORNEtl5E+SOZQI8OBgBHg+8eZm5Zbs/DxBtJeHWBLua7NL9v+/
Yth1VFGu/vsuCWSNaxvo2g1iKsZ/7fq7CbO6iMfIuS0dakasooen2btbM6++ZLbfPciD7Jdn7AZ6
vnxOfih6c3efcZ8mZ7jQNE62vbl3/zF1ombjIbaNlYGS4vhP01wC0xQaVouhG1QtO7isTech1S5K
6FfkpEz7OBZ+dNJGNv+UC3jP81RMFOC0NvBipC5N3fxUQu0lN7L8o1DSYpU6UfeIg4e/a2rd2AWZ
SxWWStBu9NL5QxvMa547XGS0y67Xm29+MGqLxKmm5wwHhbUVWcjp22RnWXr5nmoBL5x2iM4N4HXY
xV9qCyVmbpYD+lnjhcRd8e70pr/32pnvi5g0WhWeAqypd1QLHgoHm7/Q9AbUJUP0mhTWrzPF+Kvv
f46WXRy9isKVJcl95ZpYH5qClVNGfEChQAl9Ny3VSa3HlifiMfdYd9bknpBKEO9Dodwvb23A8DrS
OPYz90v+vpWmJ9tUGRdmgyFJiUvhSXVioMwC/Zak3mIkE/bJ9Jxmo4d2sZ+1qH2J0upVTsh6PB2w
HbV3vJXdVVSY1qNToZyHvFp/STvj5zzkyZUliIGlY9sRAqXfrKyNF6bZew5khLSsg4C/NN1Prv8m
x+shmsj+a8o+Yy3wkqXNU8J35kvY1t3SIBTwkMOqfigxiDlKTFQTWo62gS71LZsxN48zhX2iHHEA
xpA/YEQvfefWB90E3aQ6qhm1GyWqSqrXL73Da1MUS2d5xyGe+q2VT+pS9t0GfAemd5zGB9ksh4oC
zRyjFgFY7QRv1QaDcwwljVV2yrYc+cc5cjgNppKXBPSg24X3a7KkGnY2z6+tpY/bqHPHgwIyGjvA
wB5EvHl84BeAh8U8QseiJUc9LBsxbeaKuoKWUcA7tvN2QgPn6M1RqVK4ZWmhrfteofM25BhtA1DY
Hz3YaZzexuQpuG9M18Yg3LcEkPkQgYAI8ONZd9RG7GTTdaI9uWH/OelmgnEVUM/7tNAKmaYq00eL
H7acZjiFcq7F3SgzjHogBtaqnSnSK0XCxqHc+ZQZVrwYRILHRwL7PI1bOWaJJM3km5/9dCge5HjS
jMPKU7DtkjNi30j2+DU0SzmKKAqLnwZEW1lRaz/gPhHwhLzIG2l9Q4qwwHJHzrXGiKr/rE3WcrQq
dBwetAHX0QiDaYyEDhPPskPeaZDe723Zie5v5UHi3sXJRMzwNkeOyInyFokVc+FturiRPJMHKl3+
GvnHTnl5OkaaAeqCf8x9Upq4zRqLMBOVoI14inqYd90FUnFrWkN8a9atr6yssRq2WRmfjMGevo2p
+wH32PicVZQ06qoWwvKYlAWE2eEVRYCNh/dE/gIQ2Iq9vnMZTReBROUY57AsBYGSDa+XK9qOhTsW
94FTb0n+r+Trb8RwdaVoDrg7kWSWLz45gIac/Kz3IzNNXLxgrCxm9BUEFvCtlgcenJ2PmJF25tuE
WwsADoeS0JOv1sY2NtQYHSGgPlvvfvhOFF2i1DeufZyfZbecZYMH2jgKfLGs9YgJiHrJiIKCk91W
yUk20wEbhEWmNG+8G9CTiyn3eWme2Eu7VuddhSMev9xW4A8c/Z1dfYNzLXg2YwDSjXahh577EYZq
tO7B6OzkKE+682D4xdVvJ/WpzOwnNSyjjwSlws7M1WYtL5K3TorkAvjBWOv1ED+qOSUaC8TswcIb
yd4aohhSjshDk0PdQ5zpowqh5uw+4LtBvTU76hHlFb2spOwQERwLa/zzLnJKm+RLNYc2Lm8yOBbW
ldNBFonKw82VOky9Fp4yjGlZsylHhmLyfllXy3YKkGkxDhhUV1jJtIvfLu8oG0Cegz9TUKfTtSuV
ZWKhFjR6a7w2hNj3uoUnohyUfTa52IWZ4Ksgm14+WJdQ5/9KXCAPjoflpeNhl3q/Ss0wfm6L8iS7
Im1wT4NCwujvizzXGShRyWuU/0WeLVPDXca+lsxvv8yvnTjseJM0h9LptBdwhhhSp8AzPBVkiOgy
xvQbVKP8QY5lHYFb/HHm3W0QvdfGRgy/lqNdS/qJLwUMBnGpPZBs8I3m4JBQhLob5GePoOvVVj9T
dY31fMIBJQ3L+rErD7JPzXyKSJp6WkJ5qkB4U2GlZVV+0WwXoK5bmAQrbPZJshN41jLIi/CMoVN+
8dV5orqbp0GDG8PWmQNvkdVZ8JSGjoIA1kuPU+y+ypbsH6w0fQTKuICSGzzdpybVuCKZ253vU7s5
/WIjIDnILjnfmyiMCHrkYzU5YfAIULTWaaVZq/ud5D/E1fn3pt3YrzTsaldNoRYPLA72tkX1UltX
BeJ4uuQZvpeAf5BfxRtMZwmriuH74T5R9v19F8vXuawTt7lP8YEw/HaX+8Af94NptOcTYy3Tyhyh
EZvu1ddm5SkKHlzFmnJEVLq+DiJiu7d22Qzi9RFTF9m4Vza7+XZE3rpKo4jZJUkwV8/nM8WV7tXL
an8H8FhZ3EZrPf2k5UF1ktfqlu0eehOOy687+z3rk37IiUNxayWZQiJs4/PtWjaFuMTHZb2Tt+7y
sH1Uimj7686+3ay0hnJyea38X1DKB79Wy2WhZAaubphTY/M95Eu+8t+kBuV+yBzqDuZCqff3Pr9I
zH0bDd+kVAXHIpzOhXJFUTqW713e7G8aFtFHfYEh51I5HJ4i3fqIY6N58CoW8HnDkzAKbWep95ZL
qAVPr57Y2de0SA8gAseQZPwy64aQIIvbP1DmrH/JLGjkkG+jt1q30lWmgeWammnaTIFpnrIs1PYx
Qft9KH4MCrsvkDbxGWxSm5Bl0b90TfCOE2D/dVabctFYpfM0RxXFcPM4rRXb0T6bxU85wa69bKWb
gXfqyNw/hiTRl3KArNpO7QLtHcY46WRxazcelqFSHzrfMkUwk3zNRMx4aPyd0vJ8dmLAKQQf3qxG
t7/7QXlIKz3/ZImKqAgJ/AOrLe04xJ61rtK2fxNTHTG1i1sEGuCwKbglTi+4anmKqEqe3Zt9NeJT
J9tAKi6146Y72bLYTumb8u9LrI7wVBe+zf3sZrf72TrFd2rmPOrWOGcseiE+aG1PHYOaWSqLW9q/
DUUaL5IF9Q/a4bfTLNKQbWNZ9+uC3lfL/QjkhF16Y69hNS9sWLr7mA+1MWPUtWj6uD1V4oACoPnt
IPtwtCt3ngqrTgzervhjXmYQfYAHMXlrrFAr9mViBS8n/dNtc1cPVuTjtKWcYsl/xH3ibz+imcpp
YVkJ9qPih9/n6JHZLiwXBtHcKeamARa2xvDYeBnwmTlkOUuD3LL1FwUL4keKX9HgKlQd9aDSEzN+
kVOJlD6bVtqfMbgxXhwXdpA6YlMrBwPF0teGaSSbLHLmJ9Ksh9hDsFQnuvNdg1lclcWPVoXqjn9P
/gwNL98WeY/0IJ5Sci9IPai3LD9rSbzLUjTWimPvnRgR8AETHr7IVktdo5Ik4Idkp1ovWzNkAZIi
oBNqi2fVZBGgDvp7HONOt4xtlRT55J1RBPFuwjNvXeFksbnPbRP1XbbkQcy3zNw7m5bx+3wjtpNj
OVMIBnaFkn5LGJ1VwhVNnhmiqWYBI1WNS5oc+bPdjIQtAzYFKzksJ4LFi5azYe0GqJsvtvbQEEh/
/atBWY3+d2NWq01SlN0iIsezdausRmY31pdB1ygXnnJsmGndD33ofagKfjj3qX5UApWPW8gtVNr/
NtcEeJ/5KHfKhC1YOOUFj4qoe9Ir0mxuNT5nkTE+B3qMuNVRW0jKNHUgLgcW6yh6TD+rlkUKKMnT
0oscRUONSSoILz4LTJ6GwjmrpXe8zU0c7EMmo+uOchQ1V7eDF9Qv4yKenuduJFbvlm9s5DeZpvYP
iZ2rF7WDY9QmQKD9EF/HdNR6f0F2Ot47lZPx6GaYX9nMtp+DbvL81IxHk0U6haYBK1Ei4oSJZLv2
oG147Axvl91uHWPIheHlQl5/m2d5kNTwX532slPenmdtsKlUje1lEzf7eGRPOaJRvaqVPS0LLwFG
oXTOtYYGCAYyWsmW69nOtWSLsVIsvGJt2RTT7G4TKdRUyAnRBNRBUXA9RR7R5ss+McBMY6cmfwDb
BXU3RlOy7Gpk9IEoYyFEj8WdqOLEMsBHBC/a/8fWeS3HqiRr+ImIwJvb9q228uaG0HJ4U3h4+vNR
rVnas8/cEJQBtdoUWZm/GSLEiheyVzpSRHHUrHUbE+sc2UJrKafKkQ5gEJZevapAhgkw0KyFdQ2U
Jt4NA2WYCW8T3iPRRuekjvCqdT0A0U11NN2iOeptzqiOnfhSUT13Y3mTeRWU9q6+o2dwccJsOdYq
XxtdAyzuPeJEfIhMNXzUzCB6NJygWSqTW+xkHwFEf+6C4RBRBUMU7O+onFzOo5C4b9fLC8DQ/O/r
//4FuG+8tL9/odDRUCMQbK9106OkDgzUeA1ygdenlmRrKLeAwyY8WHM3QdpO79SVNgKRUKayWQRa
qf0oknSHPwFWSgJqZdqH0zbPLW8j+iq6kC5a5ux5QoCxNAXNUYvre3PQ/iS8k4e0BlwocmTXJVyo
H4rg6OfgdZQucupl/Ydb+Y9yTDTYGqVwEg6ymVDqvV3pdlGIKoMNwUegY5wm4p04TZs/AOcADTom
6aSvZH8JOWiL0myBT1F2hQ1vbIjX+0U65PFZHoxIb1SsXqzyjlLl4d8DtzkEkpRiTt+D8sw2B25S
Og+Birr+9+Ctf/4LpOCAbSsYzd7+zPcctc1mYyPMD777bnO8Imp2vWl+fA983xA13uquFGaBL4zN
77lSrfoAxi2+96biYsXkMskfokzuDvnvnvXULMw/oNqeyRXUb7ZQAuSeCBTqPNsHCbUzYEyEb/LU
71rchHDxedPsot2g1cev2o+ZFHYGJUAqvpRTG2t2jmuc+qDNh6Adgy08sycp96+m9ejxOEwaUIjI
/yc9dqy2LeJlyVfmmjlhshonzUeCh6Y8MM8jvAEZmP/t489Pd0o/ftxmgGO+TnEFAjmcn6RRfVXr
R9K8AjwYk8amCNjEW8193sMCkQNAyvB+j7J+AwAK+5dlpWnKEo8gf+Pkor2SFGl32fwskc0Eqb+r
WoHaCINyZZVBeJZdcpB6CZxz5DvXsikPPOJRExDxIQ1qy7vdBL+qX5BqrL01/wU5rUoNgLklmO5/
zMtR1NTLg9dO5WGaK/z6XMtHwImnitH+lC3ZnxqxSqWBVRaZp706OeM11l3lSelmGSvP8I512NMs
cVZC4MHYy9Ei8kLYLlWIlBKTzbErt7EFUdOVAnZGHt7pJQSvXB/7RyKBxdg0/rYGgrIt+BK9ZmO/
m2Y3EMUeqBmqUXBGFQTpUIFibNUP0Q8qCXeIwY0vpat+XQm/gWJqRmYwD1YIKBS/lCBXSU0OGcz8
Mc79ZQsm+GL1XndnZj35hkQ1n9qK8muY+PavrvNWWpekn3JulEThJQ2sZegEyjqL/fQChCe9VOxX
L22njQsTK4mtbMqBjN9RoLBNnq237NmjyyoMBJpkW+iomo1R7Gxw60WjIBXt0polkqROUiKwu5OH
1HWR//33qWzLmfKafw8TY3FRTs0vwhUgTbQDlfn+Xh50sAQdhVOkRAJWsmjYphNsU1SZmnHOJwX7
SURvRq5kZBvt+Eh1/2eUIPCoVMOHm6N9x08peMHcI1iBnnLvKweztVEUqJ2rarIzhik8xNbo3k0Z
JKOpI1XezwJSyEvAYcWbLC5vHenIWwC92b63khJNllz9TY5qWXUpNmU28iJ4lPR/sqS7x+4jOrZ6
F67kqwzml6qp0HaxRNXgP2qBdvH99tFXakTf/PqHJPPzNQ52gFq6ddjC7Q/JIS3bKNoIMYI0n7/k
7N30mTnSbiV05YZfmQemADSljobwdz+UGYEqp7uwNHMny/nf1X1Z7Jd9qRPgd+RV9vK773tyHKnK
HsTxKddIGOp9dHG7MvcJdsxi6eCxt1EshTaubeYi6+LB3+C7RDSbsbaiRGywoSy7V8VCeyiEhYS7
dfzou2BA5m6LaegaY+Mom3VlTsQzubGVzciD7dGVk7YZfCe9bbzbUMlgiMfvcqedFEN8KLX8Bbex
7kkz9Y3qRT7QJFpegmxlooHSjiqre+opAK5VxfTXvRuFj5H2bMwEarWugmWFmwSAe5qKkmYmaD9w
SJ2rYNY1d34fXOAWFATUreyyfvVGVj8n7qSvx4yXqc3UcMoD+hrQoL3q4HYHYds9DqY3HJPO+ZAt
3NWA3wG+pbgRs84yYarTdpsMGZoehF13jpeTs54QDc2aqF15VZ2/YS0L6MCe3INp+NmbpW1w0uhf
jSp3j2mPypwyzxINqruU3DzUh+z8TekdCu9T+mi1GjE5D8pPK9qoCIr8DL0a/SDbnM5WN9mHJIvE
OgTI866myhaYgf2zThw41EbiAEFCtLgkB7m1HGFtlbiZWCd6iI9pyi8sLO5h/zXBIsI5Ia5ZVfO0
wZLCVj7Dwm8hozvGcxZPzWpsyhH8GiiIiUcK5bhzYVs9b5L4OpvmPkydsQfpswB4S/HoG5mxbtFo
e4AWMSwR2LBflUhBm9eq9J8sydvKj4it7fjF8Tt3b2spimhB96Fo2vjK+lmuQoCTFy+h4jLFXbev
ikqc0WhWVoAp3ecsQkvDtocSbfbIXCFNqKxyEhwHd6aq1Q7hEynH6MfQVr+AtAWPnud8+o2K3pzY
homrvLDyV+cY+jMV/MR8tTAl34o4EBvNd0EDxkNxyu0+IDirpw95liel+kFwzHtm23/7AhdE8XiZ
rmPjOkdJQL3xU1MELfBHxt+0Q6kv6bzxg1zssDamAvXIIDRfzNFfS6O9wXWGtYD/s28NzEy1ohM7
LYi7bQsZ4I6oLTmx1qLGlFvDU6WjkuOSNv1pjPVystT1RF3CvjPhJ1qihHoXK6azqkxl34B5OAwW
qQu9wDdEV0V/1zpqsuWFwBhMbWeh6hDP+hpIo46n+2QAqFDBJOxMm829MO3w0ZJS0KZ61vveO8nW
OM9QqL8t4zB+Mbq0uQMLawLSdUTDXkk9Yy0XQ1ednZjkIU5z85BrxsIHyZNuEez8Gmiw5VGcew/u
08OYlcrRhH62rFNkbirT+iH7PWVU0JTgiyQ9ArCKDD6bHkWX3A7CgwQc565lb0fK8stBGywkavXu
XiHClC15kBfEXhscJCS5NqFHxwVcoqlLPhSMHhA9s3/hYPCZCU17NqcP4UzTHCMYjrn5ThTiN1bd
qbX7ahY5+sH4muWLWontnVzcRmvqVwUZAfxbmw81GexPjxOni+xP3v0P1I0seeL9p0cOzXOKqlJW
ZmdAvBaNcnJ5NniTNVzd21qdNL/dEV0ZSILTwRT+rzYsBO51XfhpiSqCbOWkBIf4Bpfmkp13/NJn
E3t3sHUZ7KUX8NLTfdlPlKFpJeNoXkbFfyCKfgIyO61yu4Khgnog9joZ24Qi1bS9OoMZdYQ6l4Nr
hBsn7nZAJ4NqqWTqH23Ik6PlTs610P0Nv0/lOdayF1QSUBuZ0gcX9dAXH+vFTWp3OoXJDkvtRIdP
5qF3HM6RnDUnWhqtUvfEWZAQIlTVZZ82O+8SpBUR5fhc9c0dkq/5Cl1UfY3AgesvvLgJ9z6/A1DL
MW0zi4Nrnd3hMh5QmEJW5QEY17g0HdMiAAzVFqtAwEBWk5vnhnwnFdTM2ml9M6zdxvK30vG2Kauf
rpdqF7iNNXiFLYJtCZ5HMPHxjh+EekIUp/yhQZxdBK5ivpqGJ5Zq62v8G8JbmamrXHwPpWLK+PoR
v9eSfJtn7y00bo4JVeCtF+XlhV94ubYr7HDVLIGDDTY3OJUJYS7YLsVfzEEF9HUCWzmmz0rOABmD
tRshiE6Jzes066WGOLmC19nvnblpZE2KtOrknEi10XT6TZ5N0eP8Tj71arD0oRI/t8NWwlNje7wA
rc1PEr+qt6F/NJzmXo7JLmea0ct93K4jf/rCtApE34P5ogYlKjjhLXgLDCUPPalSUHmd8SybWIPT
nPly303EFu1HM01WERyww9h75YmfUL6mnlW9QP//KYbe/10XvwVWwr9qMBgLHwGOR92ajE0yX8P6
UyIDxjUEE79Q1rPNnQ7jbgqSClyxZ7zm4Rw4JhPTqsh4VSjyJmn02quQUoj+ChJY4DWdbkIIaxTV
Rs4Skzcu6sDvF1MYAoCu/E0adcmdbXntJVNdClLNaHyWCknlBgkCQa7mro7AE2eIQRHLbq3ayutV
anp8hn2S9IT+XyOx7deUa/GWN2ez17DF3lWeyUNrViXJg2bWaPmvATmqz1d8Tx4cdJjrLt1/d8mz
70u1KshWva7yXI0E9r0N1gBTkj56RaD8TlE2xpcw+pFPA+u2r5yGKgIvMjs8WW4kls6sPiub8gDM
D7FqeVrDyQgJETGhqgk816YHnFNi4aTaj4TTyeY4A+IcIIaYoCD58z3wPc+QfsCyDfYnXnRaDOTZ
cpw9fhTKIhQG5DIQpfeErSst7vMn0SG0lzb9Wp8lfaB3IF8cELHOcZtsoT79jxb+M9Qv63EVqBiN
pdCHajSZXhvHhmJeR/UynsGvdoeZ5xhhkCBHEx3hvCxMzNvkvsUZaPDjpyk2MGPjHmK+B+hcIlcM
gJa9buy1ouXnO8vhoFXLlsMm04IQfLycKiqss+gSx0IveK+KUaD4g0saH/RfnS6pwkWkg1i2Mtbb
7wELtZajWaKlNOt0yX6LhwFov/gM+9q4JmV7njKyR6XasFYkE2jkKksbfiWecY3mA4mebu2UgX6S
klvs0/a5WxQHFenZ802FS1Ptg+KitiLF9iqlrJ4Siji7SgDmUhu9elKMqrqEQXBCh616kl31UKyL
sShRW6ALqT70ZkRZ3cnLc2OoN2UhUI+fRws7uS8c9GSyDtpS1mqn76fo4LQFkVaxMwrCPCly5hkT
SMWia0DmZ394++JfXWDfjW3evkUTHAI/Ud1DVxkPhQljWW53gPtSPBcDtbSKd3EhO8nlfMGhJ7c5
UkK2998waTWzz2zWUWidwuIYz4cxNvNjmAzNuu4iAHkFDz2wLXTKOfJMTpTNMIT+kASzWt+sIocw
ugUqvEBaTra/RebkmYu8zwbFn+Qf6nPfk52+gXVe6vzu7P9gniTwyTImQZ47zrdt72VPSGqguD/U
8DHjAcUuO5428VBGAJcYVScKVH5fmDuzd8dtnohogSaTckKSWznJM1APHtDRueoZ2cd/dMkpOJ7C
zNKTYHObB+7Ep/g13wx51ggiEPe5DaWAYttUPcif9u23TN20G237n13y5x2krdlvJI4WjCnFgkpn
/Z2LGlQqMZNNp3825Sh6D8azUqjeNtNCeCyLYtKvQVbWhzBJQHgVusj141wEbIAwqZF6GJmxGHMb
7lmGjwyvF/I+6RBWLowk/9m+8X/02jrlRV7uimjUxUIzXQyG5Gmlm+heeIO/dvtJO+SDFvOA5ikd
OViM4F+prXKke94ROr6T1c0wES8mjp++28Y3ix/vr12QdPxJeic/4SEJzAVVCzziaMoBafzz3ZRn
1N/7zlGO31fKs+9bVoZdrngf+U+lk5C8iqx8esC0bgmgB7HkBIUcj1Lyrm1xAZbUNgxWeh3aFv7A
shOLjNsUVYHyuspmz+DJ1gcd+r92V3sKINm5r0bi8k61wzWblxr+DLmS3sd/VJ2R2rHPE3FldH27
Kzvx6s2Y7ds8ryFlN9kh+Hd5XTPjsgMfp0+9KPYiU7iOtTc6jBSPs9pu7vLZFLs2G4PKy3w6ZSqa
5nLodspDsr2T7aL1fvtaV5E8/s+F8ux2tZw3JrarLuU9yaT6Xze6TZC9twn/nnubIG8mh/7fi5Av
rcTqatkj2bzODGSUNA5bxDHAn9TY9oGjsamv0QRpV5Od8ZqdHCV4UJYtu+G9k0buszvL9I+F0Pdy
8jhggWIZdnU3hS6OmpmxqMnfr1pVrz/gfW0Df1B+EcN+FJbnPRulpayDQYX83TnGKSsjdWX7vvPq
9eYjHiHKJ/bH76ET305kD/ykdwVdkxetBfndB476PuRtvNBTt7xak45IZR3ipjcPOCX2ComfFwe+
cMkLuOh1P/bOMzrYy5YsJS4H5PK8MRvuwkqv99gpNgtFBMkeyqdz1gIPXfZcNV5KP//d9VHzB1OK
WJjOi47rRzjbE/p18Kn7PjabkVYZK9k3+dGnpmdofEhXw7JXasJ1Fzlw03WWnlp1BxFa6kvvt0sl
9cp38BeoNRdKuMmVPnksB4U6igfrNIpz5Q2zmnpSy3cF8Mje9b1gLZuh7v20YC0pNiCQwtKV54qC
t10Xrwlh5Tkw23SRzOGBX/s5ilXIDdQ6cjiRIcK9pkz4LSZA4ZYiroe1NqksMEHGxyfb1Hnq08im
PUh7YotEza6In+dXtxmRPsAJ3lTj/JjDOFs2vVUt3W5UH+TBUK3fro/RlmyVCpCfzu2vsiX9IDIl
FysRh/WibKz4RJ50ayBPM4ur51eSk9m1jkxtM9q/o6I3FmkyqBe3zL4Oxqjay6E0R0TsHPVSuFgI
A0xDuSExFX0nZ8d/L/F1sfGDTjt+38XWex7W/XQyELRfRvEE7UWpl7qbVB9Y3uGYYfgwwqn3Xlro
xcsOZ+IH2zA+wA6+1C5IGn30o5dW3Mv32hpScTZQgadoT1RVt05J0MFSI996Ny3jVdG5xl6ylMy0
+u9bjEkCJkRrzY2RTQ5CszyJpatxTzJ7qZmjt5pcfIrcxgOlaJJOpAz4DMC9ORt9RwDGhvttrKKC
wDsU26KIIuC88Y/EbqKrUqTBLk1TizWy1ncAjqtFpLrDVR5iUKRXZ3wRbdleGjTNd52ph7i4uMFJ
Hii2h6eu0a9D46m7JlDfvQTJqI2qBtT9nahc+UpSnK0x6nZtgc0Z6KcPmetINUWDdupoxzr2qofA
Kz9krkP2mz4V8TJE1tfvhpaFGi9xyyDCdfEbkS3BIxATOIokgFWSpYiyemUN4w5QlLVSh6x4MmM3
PWEP+OH4Y/Eku8Dw+F7vPdRsdRcWHiZ7MYNU9TjVfkXmb5T4xj+oEj8byOi8jQ1u9AJgzd5pelYy
OK/HTNNIlYu4+dQnc58qevmCmaMNfdzsNtR9xyff1bdhqIxzZblwDyXZOejOeqHvQn7NCx0FxrWR
+tpbULB1taZMXEKrF49m5R1kv6/l9jbO1ZXRqxbLZPuVj6J4pfsK7wIdiKCRVaumbi0MssSGk29H
FRBLjxn0+DWnG/Ucxh5U8LInSRi14UlTiSkt11Oe8978PWiYhpnV4zQQRqaIGR8aBZsWReSkNvmB
yZ+an4/uusriS4mJeL0IfuVUEH8kYZKtzIWY9ZI96ItneaZV7gqvEShkc78qGrQgQjE5O8fR32Vf
VpOlwwhhLzWJ/6FRDNTLP8gosUyb58mZzr6Fkq2bWBhou8DrFCdtFulMtK/FpB9DL7A+JLOyyzKK
JEUxnkFCa1vLgtZ/YzF6U69tM58vBymY6gJEmlUV1RdIIgTJ1Gkf7ZCsqB41r8i9ORfZUuOV0Srt
C9g1/drm7r05z3GFEh9Ml3Q3wHw/Qd9DwD/YGGNbb5TGD18RqmmWRRU6d3I0jaYHz/HVq66V1Qvr
lOxtury7aFX9kaEu9tqbGED5EaB9OahGtr72khRlhvmGERXvhTs26VGO6n5xFzeifAjirH8ymv52
UYnh28lS8HAIWy4a0Y/dIZGtoePEawxikqL+UFL7nP8gfmoCui+hnRxli74qC/UnWtD+Q17W/sIG
vPpUCrisI8hqHpMN8h+Bqx0LkLx7vn3tPphTPGUQWBsBqvpK1XdCrabUnqweRJLnWs07CnHvXuVq
v9xpZFPMP4NO+T2eXETNSqgAxG78z2xQKdI5uY8IUQAuPuvbBz8c1LWtZt25R8R8l1PEBCFeXYXh
vwWmMX40o24uFWXq8TCwxgfo5O9lW371Aw1s9hqyr1ZeOdduCPdjXCSnrNedq+wivNPIvusZjsl8
xAsy6TWJtXxcWXzGtzmaKGbcQxTe/SO/0WTwZ1TlkIw5MPI54yEPky+eoXyXawxcEWRM3d45uCnK
bshorvw08VAcqjr3KD1einiIDnbz4PGsubpFhuCvmrWfWcDPWFTtb7XI3tIqsl6EhYBB5zkkTvLI
OxRB4oEwa/rntGn+OJNzGSwHkZ+0ZVcPhQPkhdYU27BNMSSD1wFquIAjllMjF3Hkw3jtf/dC7X65
1QgamBTFIq+V5WAY1q8kNn5WrZK9gRDsyarnpA9RK1jhV7R0K5HtjM7uVnKDYsL73E3Ah1Ydlcln
wx++RpUqP1vBBJl2rvZUVf7ho2h/DfqOAIUVJaip9gxwNnZ9JIJ1OVd7QtdDS4Mf9ZEPonsd4628
WE3xFEm9XCxLWzXPrQ6kgW3eXpSRsRAzcMiREKJ6+KNpAKm8udWagXvwhPpDTpAHfTbjSvoOWYAZ
owTCczi7QXf3PUPtIIYbQHy28h6u4ff3bf75/TdwvJrWYYBfxXdflLE/dIcAmiQvJarsessTwV3K
FyX7At9CPA8tMdnCwKD/x2uXfRkp5ITP7iAvCmOI+64+3F677IozFxlBZx85yJcuBm+8IA5TvmtQ
Hjd5ZAY72az9cNVTNV3ejG9aagKYSOhvEEfTnTf25ewpoZNB8LKtrZfrFvDrYxxZ0y4h57ydKqeH
S1s/NVGS/RwRtZ1yVX2ESgWax++vglrKCHGKULDKp2qbG9bvSWjGiQVBf55bOpYM3y2DCA0L4cha
EaUS3ebkD9/cLHwx0Zh91NmbX5HC3IIqsR5lV552fzokxY+yFeboDDcQ+Fff8wdu+Imr8nWu0T8o
9cSr0hyE6Z3hbcqregF92n3DEqovA/+PSNM3geDNWxhBLdeEmt1bcZ5svbQXWLmXxmrsKwHUFJqc
aDPtRdd6f6fpXbUCQqO+6N4YbNSytzfIsqkvrB3mUoUus5ejSstGwVBN6ySbiKJsRHoeazFe4qHv
HuO2dNY24mlr2ZxgkV5ZrWYBhe5R6G73iNWTtfASrAjKaHJ3PTCsszO7DMgzYxzHRd+CJovdqtIX
ciSffQeQ9sGeMlpluLAfRsXFUCBua5LryNzMLdklD1UDY2IBO8Kbxcz5lVKPo0xSaddSlDWRcDw8
jMFIiaYww1Pftc4e2TQESxVDPReVlaxjiDtPAo2ehZUF5Wdo6EeSicC+0v6kYa30J06Vl1Go4Xub
oxzQVBbSJL3L87Dx76vM8u9JuQ/LMTdhEsxNOZCbyVNMaHZMGs3ZZgi4ohCrkc7LQGt4/iR23YjX
ziLGM3OToWF6GwZImO5mYN9qjMd16oyEHR3YkQa7qdeqhD6RkJC+dwmCN4gMByc1skDPAuLZ9TjZ
miQGV5MU9OkIa46stHcCxYOLpRXexWLTsipgkx6TKPplN+pwCbNoeG5J7OnIUr/2IOMcReluGepg
HDFokBnn22k2kkMeRZQudV/ztqYYp5UnRvPm2j3kQ7yYGrTZ2VvWj21THCSbrnbKZJd35yp+0BwF
uZ55HUVWpN+B7y1vqywmV/3O6xQXjcB0VU5pmJ4AtYN5TLx2nU8dzMBcNX0Q64DnLHsaTrHqJthk
gAHJlPjoRpG3CagGXnNVy1bDFIuXmpoZX69E/YEpyP6r7q0SRzg20M2822diCB97o7xQcbFPskXG
zNqB9o+XESvhnU9ufYUFNmBKK8tveESiy+iQV2gqSWRi0SHhpohVSirRQAaoi1FzDfIL2ot7P0Wx
p/dVFvCZRlEhlrkAeOU8jHNf1Jef8ZSEqFbQlbiID/jYnsJBZ1BelZI4WOh5/J50unFfJf5d3g9s
4LMIya847xZQ69AdtVrrCQ3XflVV1c+QEpfWjayfHayqtE+1rWxCfgGjPh9yODxZ03V3siVK1lp5
Bosc6dbAPn3PRy0IuecsWf5rKkmO3Qj+cackvnvnzQfAuu6doVYt0tvWUbYCE1sVLPIYkPNKX9C2
ybEt+SLkM/0gODuGFpzxcgjOgkCOzwvwhuyTo2jcR+oiEgi7Di0PSFUdQnUhh3BgYYs8CgXJXaEu
ijhWtt6MlVZndHTVFSaWBcMv2ZKHZkZC88fvkwJ3VcqMG6OHfMSmRrNIMsZluHJrnGEMp0PxDMUU
R2lA/5dGuklmqenGc/u10YT6UcZkmmpkFyPNtIUXZtOH0eCKoAXU2Ual/hogg4e7Tq+EsHrSwH5L
VX1afef+syRFUicDSdzYBuXlOfHf57zjckpCpLjJ3TTCkxBRL0LEbhVO2fSZTBSLfTd9o0jeb40p
s7aqkeuvKTrQcgIXYtMY7QIBqw1tSARfq2R8ogwarrUEQyrZbPjm7oaJAjy1w/EJVEh5hkZMisQY
nuQMpByJ/CjKzFeLpH4jBDdOsuWM7NCcOh13XVeyXreBue10C0e8+YCQ80ihfIq8O5Pw+NY51aVG
nUZbFnYONGCYnHtbuPY9UlnN2ilCYiQ/d+6r+VADVllCR8t2Zsons7S7/CE0uwqFQ0aRoc128HM1
SIPZYxZHLnXu0D/LQ57UnDXODL4WwMmA381JEjo1p19bleM8xKbh7uwGSx6ofMlrYpBGRpN62Mlm
1WCTK8xYOcmmansLeCfOE/okJsKb3pGafPyK/HN3UMijL8V8DzWwtY0ZYCAchON26IrkOc7Np6Jz
2gezyZMz6S8LnVxLfQ9HSFaaCTGzHCfzsaqdk+z3RxtxawfVzmYsViUZ9atEQ9s2ys8Ft1x9w6kt
E9MmlBCvskvOMBpRrOQFsm/UMDRK+n/OcFT16x5yRs+MaJ7x/VfkPeSgmzrxAtpYdHDij4FlCPvW
zj1YjmtfzJll2JTokACs1e/suQmXNV8bSatuksTABTcD/lQK1ThmqjCovCC9nFVDg88vfd8DbeB/
TdEDDSDSAGtsAbAOHYK/F8uzf10n+3x72pdm3e6F7yKVExQog5Crvc9z/w+vePwQhkJhZSjak6NX
3T2ouD/Z3K+E8EWoK+3yMtdXcasiwDZC4CJrVh7y+SDPUgzPk408HaIuKxeTPPJul4fWsDSXv6nY
OzOgDjZfdJtvazjyyTlf0/+2b+PkJo/FyB4wYKl9CEJAV/KMQtv/Pgvb2n6AD/O/R4MSsyFfSaeF
TfiHn5GzHLt08J8L1OYW6JCrB8dfNkUSfox9o20dIAhbmYWCCVqTrfxwstn8S1XirUxC/Wc2BJqv
2bIb7cVmDHBY8Xx1C+oj2WpUh0kwgdnlJt+zHRRH3uKmTy/9DHTQZjDDiEu0loGMM+aW7E9gwS1r
yxKbtAGtDIBVCXaYhhsLOSwP+AmV58omfv17mexXivJCLqW7y83MWxeRSNe6m4nnFPO2nTZRsiPr
XD2bolb2bRaWJC8ZhcBA+cdoEEKeR9Usbk+I1fyWgw7+YhfVre4tdWJqhGGL2XZbOZYoGtZtPWqT
85js8tCQb73xyZh7RgWvXmGJBzlkJcoxjPX02hggqAhuiTJnhf1/ye5XgCOUpRZgoE4dZm8OtfM+
gHtYUOkzrvUwVJd6JNs+UPB5L0LRLfuyUo9uELmPvNln2R8jxbEeKLvsk6hV3nha+TlxZFu+Gq1J
fqqjnjf0YJ3JYMyK2gmYFScoX1XqrKsYMZo1iU8CQG3AVThwqAXwxLh3VWDuDiXSpScsZ6cpcfgk
z2wkr5ZytHGi5n6+QLaMeUZhuQC4hHk0J6Tmm8ADd++Oj4qt3+lJrr4FmhPhgN7Za9lk5QypJofW
pWwm92GgimvU1vQ2YCC5bZUk23xdFf7MVL++6qWZkSnN79X5ZqiqFNsyLMZNnwZv6FcZx0gBqe5F
5pPm2jmauxwsNzHXyoD9mGzKATVV/1BWVe7chGeKqijadQI4+30Rfij6znXYSYPWKR7kNIxCZsdv
kOO3q+aBCOyoXWbRRd7bdEL9jg0G8gDjW02hFh2RKL40VJke2X7sZf/QmzWqaem4TixlIjWKUn+C
DO/FDrKl0zvtqR+hlKznphiG/9csAAQskoZfcabxzJ0TDEVmN5TloppPcs431KialFXZn0oqFC+x
+kMmGNh9syZFyrj0ZwxqrvfxqjfylzJBCEjvvbUZFfbFbcTXmTb3VZkHmtkqP4cGuSm5ATWAUxuK
DvQKQsoDvMiz7LaV0aByBeeZnOcvDZF3Ejfa7A6heyvYWMN7P6RbJ9fjX5rBw9UIleaxyItxSy76
FoMlmYWY4jT5Fskmncxcf05IL28dUYUfRbaS67mdxMm2hQx26yZeCyAgr/pB2JRwg4VpRuWro2X+
yUmr4tbEsi7cNQgn4qajnYeGclyBq/t70D/Le+LdiKrt0ItNwBathhR+agpXXWPURUZpbmKU106E
UUBnTK1ds+z1/vN4ryELuVCnFjVfWI6DD+ZvMjDchc2Yn0cjc/GBNcAxNJB9pzHiE236jYSpWr7C
0oeU+ymIzPDiOEYMBINs15A1FvZIVnv0Mo9Sw6gAkm6H7DEciDcyGnPPrFmsFQi/upQ+tlPZd69v
alS0r0htqWdAxuzC5s7U7328/exmLZt5h9401V3lTjapUsCFp25gi2dtFkKxkADi+RmFuFwvqau2
n3i+u2u/9cd9VArlycEKr6PG+WmiUZhgKGnn6UETtfNSp//H13ktua1rafiJWMUEhlvlrFbbnXzD
cjhmzplPPx8hb8vHs2duUMQCSHUQSWCtP0yI8EXtuIjQrthp8E63+OiAyh3d6qwr/kBCRJxwms9v
slf7B8DN2gs0c/FcCn1jRO3wmpeVfsFi9PsQ9uNhsFFWbzUtvIHYdcnQWva2K8vwJmOGL6oVsBED
BTOmyIGeP9XGc3ib20CcfFTNhmZXChNB8nmOnJj52H/n+vAW8BI4RS6qxY7hFBsrsYMNqGz04UE6
rnVuzWHnzNRhEx7PobCayVoXotTQvv09lBQTMLEMyyggHWG+rGI4a+TiBxxQODIdMkALS7bxHJVD
2RATjfrx1yxgqe8ZYKeNPOcR/7eujAlyGjsdK02lN/Wjbte1j9Cftoh0ZPjMvNOPcoAS8T+jMuiP
E9RjGZXjVRmnO8i+Jzmai8A4akHAlD8uK2fL8T5Dyt8Aug+PParOxdRUZ3mUGKI8F12XboMKGrwc
qEmxDUjQ/NfENnzLI6c8danzz+AfM8yRF/+cw5bXkwNUn8Xk4tMSpvkCWmb6vYnHS5iDMw0hMGxc
6jV7AyLWv80QMXScdsyqfRqY4zP2qX9fQ86Y9xT7svRJqf/vT/k/Z/RFf2FraLzKGfX8KfLnkJ/i
gpY9R1rfsWDupgVKybO7pqq/kVeqClN7NQfLuLDGhctFreB7Xjo3Xx2dVz8nFycQRDkm1hBex6zd
R+7YbhtkQShUh80qbMbqOPR2dYQA8+tIduVApuU//YRaGi4biwJJ2peGqsYVKMb3tKdgjulr8hle
3dEqASqj5t4v9KodX7o529RoKSuWoi+3TiqGo4hrhapLK2Znmvyq7Cqr0c4mhMdz9c4eBUJKakYa
QgeGds41zDmrsVq3mVdeUUxzriGmNdfSKkEORpRWZdfRwlMZkTduR34NdXjuNTs9ycZrEEJa8fNl
J21u3MH9D/If5WnUk/AQgO2HIcAOVwR9syqssdsjNK29xRli6LxyyHkGxsHgL73oJueEPnr7Aa21
3IS9CV6Te/4jy7slrB/x2gUDMiI1eEM5rR+jalFwkSv6YdMtMMsPOd/XzWRdunkDyY3Tk70/huUH
q9px7wi25DKal9YX1+nqG74/w5X0FUYG82frjZqsbJZ1h9I3g7ep8OFYq/UBXBZrhsFuLglmTpcY
pL/wMhQW5l40N/KoAEKGawVlmn9mjlb6a8yLR4Ey5fSkTcihpHqy8SbVPCitax7CMhX3o0fMz0E5
jNDR14bfRPXCGjX/VCmefwJM6J96mwIvFHnK1tFQftUh40arf53joQq9qElTrEMUKKe9nCSbEhjt
3VEU7zb/0A0mZKwsMoa7meAfNoN1VX74Ji5Q9zmWG37Ogrq8ZrqL+EnSiUsLOgsX1PFD9ChfQsjF
nKWog4Pj9cpbUPwwA/0H3BsoWHaLgmlTg2Mx3BpbqSjZ9Lo5bLQZJUHyJjmydLhJXZlcd29pYYbL
DPfty6MhQQZNKkQjgLLCnwMxQhMXzaWIb8X3+TIiz7TqSZCzh0oru48BeQ0dZ2h4GajXVGbR6vc5
tdNrp0mrlnLy6ICXXMjDou0wsQaBBol7eo1S29uajd5TdIxiuArzYRT4wymYGw1K91KHdb1ixYZw
kQxOaiWylZzpNa2ya6z6KHu9WgynxxX+vqIf1i+mpkHjmi99v+Djo8JoZVt2csCKvjsYA2hcVkzm
Qqvd9JOwIdGh1tUcZBcbWO/AIyO7j8qYP/Zvmlrqq07NoxP1v7cpjvqjXVlY2wC3v42ZDZzaKS9T
F3xukhYTvrJEADea3A+9RAs7sOPiCfyYerVFVS3kQOmQNmw8VT2pOuZy02B2664wusOjqX2//6Mr
B/7/WDuf8f9PkVcRmNMs3bzsMMt1mlvQD81Nb/ofiTZ5qwhFiGJ2V/3u6LWxm7sO1hkIZwHQ08fw
lMdOeJJHslFJ+f8dk1OUAZhclqDJOJ/1b9P+ulxXVtoaeMub5k6ncFKM25BU5g0QxrSPKeIhl0pM
Nu5Q6htsCt0lCUYlXOKNV8+g8XAjh0E3ZafYR//Q6t0Ga71Mf5lISIM6Sb/Ggv1CG0b5ySKLeUP1
I6CKyUCvodoc5iPIeaUsL5Rs4qUBB+SrM8UfamcD1whBYCQ6eMrQjtkfFGEHZtVrM5RuSpJncaft
XRN1FBzN1mWtNSN5EX0iI1b/apC8gdpmFy9RV7DCfAzIeZ6HUIfmFOjG/j5DDtyvBbymW/kpiNG/
rvroGiX2YTEqJWt5hVxZNLXmH2JyhNN6GKfsIJt7HxAdts9zI4PTQEY4pTiPCYOH4rbvd9sq8pxt
oBQRaiq6uIxxUxxLENllUouLjQqjs/LrCZGZocy29z51K20/Ft4nOWeYTwurEGygoWc/vNQHo+IX
zaqWjAszCsEWmM22nhkXZgswWOXVgYgVxgXJ71EwjMZ9tArKZitMwE3RVHiLyQ7NU4GNQgFBWBgn
lYfNQgzeuKkdSHkLGWSvbp7kUWYi8Og1ylOaolnZq0gRLKqC/d+8I+qPMqpV+q+jQU2ileZ0+GiO
o9hg0PeR8HtUWjID6YTuLrXcGrYpmMNPdViZS2TNT53r24hXKYVyeDSFbf/qkjP/VFgVRiPppDxP
PNlBS4bvSTZk+z4TuIHNXZWM8zJzK+8YDdF0bnQXVFhC2mX2WvOcqSXFl/nXHN36U5yg+GnYavj1
X2YA4pph4Y1NZSrJNgqJv89Dw1/PzY3iP1G7EjFufsjWRYtcaaoXGGPcg646nLoKrVAnm15KT3P2
YRb2J2pW3Smyql9HMuYYol3kbmGiWP/PFIRwU4Tz0pAdNGp/UDfiE8pk7a5MnZM1S/zJOH4igN0e
fTkvDHo0eTpzXzUlImJGGOdnl7QocOlieY85pXrtKl89KK6fXLoZGScZNJWBJkGkKM1GUmXScEJN
tS2bO6EGp7whHbO3fzspH9N2g1wCe9sgiJFmoTDcVN8qpG6uhUgGwcKPj/on1Mxxmeogy4FIQpFP
1Pi7npqtW70mbWBvh8T0+YvQjUp0mNKidzayWyZ2DMuuwrNsHs0RLloEjdCOsqup7rcgyKfLaKkQ
J6fKXDhum+wAUNefY6X8Kr8ASWO+QwSay2SGux2qLNmVhV5/DpocwfkMrZmweZca4NWsBi6btEAc
/BETXR6sqT6ai0dMzsvimKebQgatHULrCG1THFEP+HXkmaYxc0++yNBgtSuS/fB48buUzpeCfKm5
cWYTzNZUyNk7EwJd87DW+4BrhwG3ZecHbrRltkZx3l64tii3Vu3GzqKB+n+xkLHpJtt/MlHyOxI5
PIyQvTLloT1bJHdN3e4Uvz7/7ZVczV7JXTduNFOUlzpCpVhJKkBPlqifKezlN8X51KpJ8ywjOJ3h
AdiNUIjmCcB1xFH4LZBDWJXpmBToSubDBc/N4SKPoFAgGhZctZ6f1Sh06vzykIzPc+Xm3dbkRV6n
A3IfvUciIEHZMbOTszzS5m6c2D9YEXhLLNrxL1SVcDF+s2q8JPCCHsEGcl+ior0O9eY2BnFIPgyt
rqDuax5uyGLJZpyP2tZ6r3xIkhmPUwr51VuCJ+a+G4RF5aylquOGB7vRh1sAx+ucTfDeJWcXktJP
1S1/xW220oBzncL8WqXxqmZPlVRZ/J7Wmk1ix0essDfyrVDj+Ggqo3+yDWvaoItApdxStWOEyMZs
VqJvuRHEa6vbqJeKYDrKrluJ56kj5Sl77Mgst4JspBZiG8U64Bg/bVDza82zZIxatWPtQ73MF2pW
T8NHqRgbFn6Y8QjRLLTMCEzylLP0gR2xlVkYnrcT8G1gZyCWjswoQE9f+/Ca5r1zIecKf1QRBZmm
RT7HC7Qdl5roBl4HabJVWyC/uA5V+Pq1/YuLwNEyqozyBlkzglSVLqvKR6YrgBC94D1f7dtAHZ6w
SsETXRTrcqaEjGMcrDDxcXaYrfiXIsSA3r1ZRRZ/FQrJmB6My14NBv8VoPKhQ5f+q6k6yhKdy/EE
GxbhQgPXSdDR09UeUJn2h/bQJIr1zNtJuRVWfcHkB3WGsjTWGSoSwE6L+tqRR6ZgyxEGGzBbPPPk
u1N9jUY/Ai5cXdTa3LbzndSMafAkj8B+AwSrh2Atu/dmGIKnvo/5BiHCIUOpATXJiitlq+e4U/bd
+4wGgH5dJ6sYTakPUCAqgnVY7g2D5XzKBpvvGSi+srCVDXp+6DTYa4kyqkwVW8EqdjC/GyeAQl1y
0FJrgkVgORsKq9XdH0HGRD05f1h/ylg41M6mRbRpaZoUx8faNp+rytmm5KivQdfRiwLksG0VNx8t
D7JlpZPR0zPFOcjJXo+FAZrLz8oU7sfAzfIriwSUx9BeQPt23uK4cNC3sdT40Muw2WkDpfucXOrG
LJCOv7OY88gTl86gPv5gNpe8HLCBz5K9DCZeNz7hyuijjOqTCkaREzi5doXazlMezBPoPKcMNjIo
m2oo9KseTa8gYEJcZZlsdtDNhz7cT4mfnivKgocOKQm90JOzbNTfR3ZTJ1gPMC3GSwMaddgsZWz0
bX3D12VYhFUFw02z3mw0XBwe9uCBtRr7DrPSxU5uKOUe09XTgAJoBkO2yFZtrcQ7qUPTtBT1JxD+
SAkiS+Mbudi1vNGWsusZijhqPYuTe3eyCypj8ZPUrEEa7GzkdrtswrOLp/xTWyiauSiyDgwMyRS8
mXverIaX8D1W1Xojg/fuHAuB0Vz7EGTuYwC3jPwkgJfG3uQdpeFE6vnQ6UlZNGtT1VuwRRP9YeQx
JsflzPskvU7tivuYU2ugRff5chLCoukW+fTvPrTdVeNX4fou2R7m3nuVUpIvFIF/z9Dh21hDpP0t
+S6PehGbuyT08CCrZuF3IxpxohQGS4BrgUE2NGfzJ2CURQeX+oebIM1tV23zoja8BgVEMMy9dL60
ijfvavDpa0Qdfjam1j6PQv1sxSK8N0g+b3xc/57kBKtCIbU3W8wT5hkoyIud2opuKbtVENkwKs21
7LWJNS28yQ83TV+Hx77z+CLKwwLFvKOO+uXGaOM3GZKNojemBd+D2Wan/dcpj/MAt5arLIUBFSMV
A7tqzM/ySEtrTKYtI1o/YjWVmG2s62LdYkUUkh55LycjP1gDJjbSdIS6e4DWrmacdL+LXlpg5nGl
mYdctEjGjaMWU2DwceTwRmym7TK5yhivguSaq1jylVbUr1AzSq5JL4CzZplebhVAywtHhOVmpKTE
N5Dlzb4t9+Q6v0qEvGwA/HFvGOW1zqL2+EDOj7mwMSAjR2IAVltEhkOBjezc0UDdZWN5Rvjc4uW+
bAbb+BL20TGyEe/3y0pZyJtR3rRGEv2MOnxD5e0qQ49BeUfbPe4pIQodcjCC971sEoxctRk5qCQd
q7JA6S6DqnaXMIZzsVDF+AYSL9jLgXsshcm0tRX/CFXrSZrSpbMznQ4QX7i9xmq5RsyuV7xVIlw0
CufBLnbZwbtAir1a6GjjiHTV6kN+k5PT2jOWRQqpSE62lUzZi5jnmRxFRo9KMawlZyRp31tIGVlK
BbxCKP0Z4GewRtWpXN7pVzKYWcVwBkG/AIst3vTA/DIaQ/E8WAPICoh8y7IFCv473s1xJHWJ1421
65TW2oDpjna9IIlRuCJCm5DGaAdtOXj8hS00uZ8N36+XgYtCLyxWHmiBlm361NJusnHKSqAOb/W7
NjEolGle8sUAZXu8d3ngb6Bt4aKkttoNUlp/c8+Zmei31GxwESPxsMDtB6lzLa92ca99u/fmkK2n
sGTmpp4HFXu8Dz7i8khR/D8G9dL7oNJTbHtUMDaahjYGix77rM8Nr/hfR9XofnVg452UMhQ3FE0x
w01mk7fRj3F+M5XjMDjFOTd1oD1zs9XmBIo8NMlfn3thHWVPXkBF0HivWlO14KEfscPveVcj8xmu
7v3Kt0JK4n63kecEhpGessh/C0R4FWMbPWlIqb74rn/v6Z2ly54+iuhJ/a/e7zGyHuWysfV21ZRO
OHvAjWvU7uyzI+uSzVyirHRospFjwUOkdx+gLI2obVei9M6ryl1hSjEoSxdfLjikWpffvN6YjiIP
/X0ROBvZGzX2hVP3hQcI6pYsDp60LEZ4AxzrroU/cWtcO0JRMvG+JQkSdb3T/CfP1EWSWP9p0rRC
rNmAMhK4vG3c9lOe692n1LbWoDGVVxj3UOYSKkxjDJ4JtWV4ETlWVjRgist2ZYR5vhlZcC7mtdnY
TB9y8d0FIXZHgx6yNhXmGRBrSt4IhR0q2oAy5oE6jtCw7fI/BxwniP4443EpeQbv4Z+uoxh7fCrK
vVW3L8GsADbOu5TIZJ+yMPn3LYuon60A/GwftMLcNi6U9BXGK2dSM+FBaFm3tVOBsGs+xovcnLxL
ifLEy2zTzsuAtMQQi0NmeYIKL92+w1oauDBKRqr6HXGJcC23UdgG97tk1tR57LRyUVgLO5481LLZ
aaGWGaIzupCdLNafNTO0tshDqYjnzC+k2K2DlRso5r0mnGIzoOpVeoW9Z7zW2j1aa4NPlh3jBFkF
1jWl3yaKL+414lBgIMfKdrhNAxmeJDP6s2z6LBjOqgXIDy/O7494CYmZ9aF/ivU0ugXOsgs67Skz
0E0izziiwGqpZzkmGzgm76wUlYPsKZDkboMOBrysfRD68yVkg+WkgUgtrqdVMEY3/DvFNbIgdlSO
wH9o5t1JBh5K4rN0/pNco+mt5uzyCEJQa/wWmB/L/p0MQc4KmrJA1EKBKl272Ui6tWzYWHzN7Enb
OgXSbI84cmFsVB3VXtoZL3W826J9RaLtxVFB4uloo4LkoNsOgDYbzzO3smv5RgpntVhUXW2QKYs6
fWWKrlpCZt/FGHsdjcbiYWXFpXexY9Vb9kkcrl1d9S4Z26xNozQab8EgODtZFZzlkVdVW01XkR37
HccMxD93qjGDdeqT0wOt8avxffB7bVe2akW5h25vIVWRtYNxKSMnw3M+3OUzQKWp/F/TJC7lr2ke
0+oCXZGiYUfce+m2pt649Up/eC+AydloLuJiNvhrpRPBxeSvvcb80UM9i65sQiMK70dJEuSHquiO
RZzn6h9T4nkKqiTLJo6K0+NUfXSYV7fUrSzDfm/s3ozPKlAltNyN5wlYzXOYuOdk0o23kGLKvkFV
Cq3b5GzPcoh/NDNR3Qtc75B0GfuLfwbzWTrx0e0yRKypLM9GugxorfOzRJBnJ1MqdutAVPFndUO2
hbJp571hguXqCoAMxnzzgIzJo8w7ltBn86m/WTNdUfNAuAmPvcaIjVO+LMDIJ4XT/TGatoW5UuVo
60OfzmIXQZCanIyaPCPt2e0nysmgInO6cwP4p1j1FYp4jxilwhtGkyZJpHlagbyxr6nrYb6GvBBC
Hej8WkqynEIL1I1fgtKSnmbKbJAWzxIuats1CNyR413o0Bw37u+Rv+fIfls5C3uCzOE3CAmjEp8d
OhF+lz3V8a2ntm8bbs6lUDWEhudJIZkdjODKbWT1OWJzYbZOHd+9ygZtDfcKSA+hpzI5+aS+jlWt
3dgsJs8jktj1nDuwf+bCXSm4gCBG2iAT4cy+P+C4ahhjNrpnMHXrozY3auqg6DMrHSVxgfqUMxwb
o00/azwv1vnQq2vZrbJmDc3fRM+yd7aeOvyQb1H5jr2/XeeXqu+8ep3lfYnGdB3g2I7FjgvUvSvb
bynK0SjaxxOYfFIcnruAjjFA8LXcYikyFBLwS5fCgohQU0gZgmYru32dHQByP4UNZG/Ea53Poxt3
6yhs6nPUZOh5A03fxlYdXAsF2fqQTyHvodUtKXl3yBZ9ZFrk8sn0yy6LX+sUrpo47t6xGF/0CeAc
GCzaCR4NN5ozcOvnXbaydLc8NJ0VomJp4A2rQDbLNNVcyR2Gm+qgSUBqI1HuDy+NU963GiGIyH2Y
WH9OM1PYv4NhjltlgIO/AiFgnFAl0mfo5JvsJXMoaQJhb2SfrQ/i71ZpL8u5/kA12QX3nD1BCk7m
cp7VzxQsnYRKCcF83aXKRO4dY7R9QHoXUmGCx0RUi3oNJXxa2E5ViLMcko0c8QSsAT/xccV6BOX0
X0FfcREDbvDR+r36lCtSE7vSY6WypJSEf6Xz+yM7lE1spHgHy1WqnDLH7lN+n2GOOQv6x7o29muE
5NWbU4xLPxyUEgVnHdlt0zON46P5Owhm0zyy9kAvjfrARk68x+bzILZwCbQK/utC92sYjWg3rKi/
34eH+UL3w/vHy0DgwW1Rp7FeBbWjVAvRCOXYxp0Pw9kKfUoP9EnvaRZiKY/Ifca/Tq4Lvdm6fve5
SIFU/XFV6hfWpknRmJz/b4P8v6WFW51CnB5WHc5DSzly/4/Kw3welnNgRczkhSg3Vh1E8qUM/n0h
2ZeNHNbUEH9nrwuX8jqPgfvFohAxPV3/BLqoOBeDvUtnX5lHk5Q4dGb1HxEdRq6JScDpMamoRzhR
dWHsMmk6M18icrFzyDzfWRdzTA6oeTtuuGcxr/39KVk/TnuSmzGJ0n8+eUBxU/4wftUBzRtiBxJL
8q3E0HNGoWqXrGm1izzyExTvMi+7KpXZLdEi6g+564VLNA6qb0EmDiob6lde9/22UOx4RyLEeAmj
/ionpAol/MEKzqZTR2ups6OybwCHPkvuCPjMR3lkzEey63qnSaBlFQ5ReHQrDJyRmS8oB4alwXFs
la+2mw8bOa5w6aOBEfpBIT8oJR/NH5nTxue69qphgQMviLHfEpG9nrSL1MfW7DEQBNgaAYfdholt
H7H7xNzZYe2EsDi3kBECbZdBOfyY8+j2dQNenzcX9RfbXmEAh7RDXcefq8q4aY3tfRkxu1+ynlNP
oi5ZPGm1v4BLp3zRcSxdGIOrXuwm1JfCZLlmexbafVpSIjr77qZJcpGRRxij33VexvpJhvq8/zU9
w1N3SOIfWWOEm8c5Yr5eKbTPQz5L9s69x7W6fPjZUklTApLQqFTmYiEHpxTtbjMBdG9X1GfXmm+w
NbFOdjz2G3223jJ+W20hE42wrUXS1CB7cm3uZlqNGPdsFV79yCWJYZmVSpVnfR8EqxVdvLz4POmQ
4O2kPSeBqQ+LyPGjNa+ceJt1T8k0S8citHfRwkL7mlkTiln4rvBChMIf9alzE72irPsotM7sJdWd
H7HDQYRm4xdxYAaUrz/yHIcEip6Q4iC0LSwzKt2FgKb6xP7vyZ0MfPzmnmxM9BGA85DQecTkBSyo
vwFf4MsjDvtVWSVlqK+MCAbkVAw/JX2qzfFvA+OWanV211WT4UDR1VXeOVhoT8E/Ayn2pv81Ffbv
doy1DmIaCgymif8VXovFcxLExXOOuvPKhbO5qScvTpYUdy5gd3L+dowC3UCHzSyA7tCTobIyKnwi
K6jycoag2CWc5k3eM/dbanJ0HSDKyhuH4Cjj8q6632mPvtaiM58EYbh0AcrfxgZ5ojAWw0rTIh6n
Y4zRENZd+caeh+WcyJ+cRRgiu6L6NQCcKNJu8ON/hI0LrrXXRrAgnn/Ev7k+yxmJwTYUaVMT+qlW
nPIeORo7os4ju05ZF6ceBbiTPBI6oGXKv//0YzeJdkLvn+Tk2oizZiEnyn40X/B+ioI2OvgGzPSU
QZu22Cuck06Nj7LpO/fXEaTI/xX7a95jyl/n/tWFlPnH58iPaBWyr4vHvH+7VKCo8AGAuvcKvtOo
YYp1j9LIBwJGhyhJnM+t66KH0wf4Z42x8lHE/U/baoNbZrQoJYM1WMh4b/Oo1tgZnOMqbeAViFen
0b0PUavTKtbU8RA6Q/MaaeX9+lFUgmZrM2UrT68wdu3t+OPxU3C7KotaqfGoCzp1E+laukcb2/rU
Ru6XKLbabyya4wXb7eY5y73k4IA9WQcOhSY3DA38JPn+w7YYl/pU5Rs0KAbIBbm5xU6KMkgoxu2k
1wPPqCojietnb/lUOvusCMerIQDVUH6eNnaRDCcZk5PD12RSy73KV+pp0IrgaYAzchz07vIIyaMO
IMgyzlxrLbv3ZiGuKrKCiI8BT1rG5K2WhV0VqKjY/XM/uukzS0WnSNmEYjLibI0MOwV3HvSDvn9G
FTZbRMLpDjIW52Q/HAy3ZE9eQ5uiYKUERgdxrAtejKLaD2bufACOR7nPhiQT4/b2AY8yKsKXPgBt
ipsNKBfFuje+je+DYmCyGDpmikaSjxtNg2awrbTpWTZy4NHtlHE8xpW9+Cv+6DrUBTckn1DIc8sf
SuXqu0LXITFKJuPcRF5pryFYVMuu9sgeyJGcot7JM1X+FLy4VjIWqs2PARwPzrDlu2aatYUikjld
ZxXxqhxn6Hs4kehvpquMK9pJS1txkRHZRG3SohmYcEcySTbynM7FL90GML+OcSVaDIlnrRH8Ck7o
xXvhWzZZ3VZN1yrYmKIMw5c00McnOwox8aBnJEP5ucV1cO7IBuu79UiZ7CZ7FPVfNPKmF0tpwxfH
E+OCdHyNn2t0HuOu+jTy1M5s7o+Cmh2Gh2O6akZH+8CfJ1p4tlE92U4UPekGYmB66G5Hf0K2NRHe
qf3dNHXnndJYtPupMQ6yJwfhbign26+sDugXU2Tfe/FRXzs9Zj0udp9aZsZJSe14/5ji5CkgkCyP
9olpf+o79CUsquKlVD8foNQ0dZT8cNFKE1WevzshuloQVZVnD8zBSgUmnAUjYsd4b3441NCWDsZA
Z7+x8k/uDHWWdfpamxCvn9ydgJ1ymPKpMKD8jLa9yb2uh7iKrQzEYu/TVG1QVSo+ycio6IDIAVrt
72OJme7UAh4KvobeJ3zTXTyXkjWLx19nW0n/vZ5GZRkKSBHcj6YyO6R90/yiOsC+8p5c23HZ0FNQ
i8AXc5PRtecG9f54E4yNskQv2juXerN2+N+xoCma1wSN5/29K/FAvtq98qLFVmwmQrlTOK31GhED
vcH02UFuZjkaefBJNqS6NlqYGNd7b54BJxck4TzDyACt+B6y8yXYIdCmY3+s8PLxphid6LmnFTFJ
TTEf/tFvB7s/Pk55DOMvwrcwGIEK1MaxilJt5/JEOnltk56U+ciOdFIp8tBJIg7BuTs7388P966c
SYEqu59jwkyBU1Mdm2oaz6ZmBXuhOk9DoQzntizGM+Kq4zkVJRCc0G/Eti6T767l0ZXDcqLfBEDv
tXUXe+FGa9DBQhki/qx7DQjQXvmhJ278WYa8lhRe5o7Psuc0FpVkvSUVOs/vgGxvuybdjGgqr2s9
IGUJ9L448jhE4SgKkJfP0MStRl78TR7xo87dVsfBKfJ01LnmLsJCzvx+uA/KUFq1F88JnUvsUiYJ
DC3ezMowL0n3nFut+ymb8JstO3cjUw2q+KLZ4FctwCQnRSnipQz7IkzA2fXdQXar6ks7IvJEQv7X
LFn67A2YnnLWkPTjO9dqCrSfSlBwf1yLLwhamW3WHeIWixetZWWGuPaJwikJVcNF7YaeDMkj2cQg
u06xVmqn1swElieZs6zyOjglOnn+VMejYdZDO8mYEZpGj0QAfRn0EKfbFxYarEGpJntZ8zHLyl56
tZPsJcjj0X2MysmW6VeH0AKwGk5IaoXjpKxcjDK+uuqE903Vv+MCNm11fg6U0rLhvQnGpUOe5Cv8
HpySs5aaRWVpW9Prg5NsaqdEmjXXe3Du4xgufEgVNVkIxnvHdVaI6qFe0jSkVhoXhGCou4s+MJon
UuOooNd9t7fskY1M4JlLFsblU5GJYhcCVFhEPO3cRYhOxZNfAbl3vPSkuxZ8qp7Et1Q1k40UOSMZ
Dc7ApLywKDyPh5s6oqjRDUd4pd6G/Sz1pYH3WSJQ0aEQ8EqSMr61PP7mPDpYAhAsI5iNTqzufWPA
T6jqxTcHf7N9qXvRMfVBajRTbEC86auvlladevzXfKhE16kpu599VL8FueW9A0SBzKqTZzEzp7kU
DvL1/tSf1UzzP2cWyHyoe9mmG4Pgs2NFiDQr9kzNpytjhY9ErT90p0yrgHRkJCSHVo2Ohr9xcqxp
yFKNKDVFUH/loQwq+fQZxT2xHYPUvI6T+iFlEOu0r/dggUsk4hBJxGuuWBqj1p1Lo6qgUSLXg/5t
8C0EnVy2xvCBdC0SjCaUSQBeq3LOAKb5kB8zP/ilzJ6lCECzt/6lzJ6V1q/Rep7sBmqxaVpXgd/S
Zsc+aQHjIVux71xP2VDUbl8D07hK1pXSZumiLy1cOykAHROtw6HVgAnM/YmvTOKb+sUbcfStuWbc
IwqChCRAM810k63bJF87VXSne6zNov4k+8gyg6GD9LkZqyDbAuqyyIqAolmnVlIthU7efKxEaLMN
jvx1n/lUpcYZ5QqQ8lteTPhN9Np7lLgWGIXC3Pm5SuXXUPly2ad6/je1c+MKBNc1u62PMuaNvs7/
FCL0NP+f68JC0KiisOY2wWeKCxWIZFa1g0uSpp6hw6brPqHbkr4qsJy3geiCfWaK9IKz7cmEuIJs
LmZ1GfXwFW+g5otnT5SjWwvZsf57MVn1iwY4bEPd1Zr3bBXq5oE4POQqpDIFir3boNTM4yM+mpAE
WiU/SN0rLwb3xxsV+lVkevBBp2PeGeVHH3fz/yZSWTRY01aA0f5ANR4k+v+QdmVLcuPK9Vdu3Gcz
TAIEF4fth9rX7upFreWFIWkk7vvOr/dBstWoqdsaj8MvCCAzkSBZLBIEMs/JegD5uRly+rRgxRBM
9LnF77OYsNEIzt0ye7C14hvJA320V74LSD7RI77EHA5lU9fAyszdbYn/x9pIEflf4g4H/XMVrCYE
An3TtccsjezvmcUTYJ0aiGDi8XCwpyrdVH3K9hWwfbAE3mag0m21QwA2VWrhqwZgikZjWFuJYoPN
V34Oe4+fbQNLSiypAIqsA0U4x6fZohLMxFcVUD7L6BRYsf9kp7775HUMG+FN0e6piWQMZF00iFNs
ZayGwMf9A9LVFqSkwtLrDDFrAV78sr/GCm0TD2JaUdMvWHkPRqtZyc0IOeyG99SlCEXsLA0gRP6Q
39HCrlot9plRbJBMLa5WfJVdXQAJHDHF48IKKn4EHhk/InTMKxcNcC2OlSyolokMC8NkNOtLoJ2Y
bYxXkxPtoy70dmV4ClgMDBeZRWL2EZKe7CGJTtQGvGp0Uk3gN0ZIBPGezFofJEpbhMSjHjg5yoRq
1I0cULNgAb5NMd1bkQODuigbSzrzBvND4xbxuZIF6G9yvEmwRQt8l7o7zJo8WeJuwvIhyQQo6fZ1
7ZyoRysapGwhjRNfEDq+7pQvt8zTcGs+4TsGc/bRwYZdn2hzjZq/lcUtbi3S5oj7yCTa0XW/m+aN
G8AUTcsuAd3JjYKaN7Ir/3NVDa3MJ9DqDqHmIEEPe1Lz9hTtRCHjNUY8boe0ctqzElSqnSqyp+as
ma2Qn/Zrf4uD3WERsEJfq07Xrq47zNtgt51pdDqY2faq+q9jzi4GLI6Gehht6yl6MKO4BG8bisL1
ImNTTVZxqhCOdxr0GNlNSEuQytQ2Q2NDVVLqhQ5cSY15Zz0WzU4LGydZkSYusCmcdC9AbXPvnQax
KgNv+XaKsRZHspGVIF47G1KgpAgc6bdlJTfn/6wgF6wGNRlCff7sgtxFwBA9pi1SVQcQy44bS+8O
TlZoAI4K6208AGLJbFO+o1qFt+yuyRILf1XUSNa81cgOOCrmkS2xUNo9elq7JrRIPOvbRzvo17ao
AUAg0VZ1SQva6qkHvjCZaBGOwBoM2n7VTmWKoJ3AtpeTPqVHfMlhpkNVUvmp7m846McXpoG8HVtE
gKMNRu1MxZg5r7Uc2BlbyXW0UIrSjfgi8DC/D+3GPnONo0C8NavEcKAWyftSANpAMD3bYCnMWFwJ
8c7+ycqGbdoYWARIutXsIxVWXDhH3fe6PTAI1kqkLLJQpkj2mOthCjYe/BaxhIMkaiLyJrcpF3qC
WBZiZuK6y5aFCTwnsgAUt8D+OL+4oV09JIYZ3+HTeGMhgwZ4n0ES7DszaHfYZy2RC+lj1jMm8UE1
W0R0zk0u+UNE1F5rgTJw3fy7fQthAzvUDfhJhEGHkLDii28DIwvP+ODZxBKRhMcSZTU8R4gNBP5L
eUctU7cG7Ftp3o7MIxNx2SlebCtqToGOYBAD6Y3UtEDf8cABBam8NQJESLhnLuStY9Nzn9gfE81N
sCuIcN9IhvtSTStZsQwHAJWRzA/tXgCnHUKyntuk0gNwaJKwNzRAjXQIz5vb5CjXkhFYgNJIuRso
6piEanAsfZwBeAoSUBlYUYgcBZgkcK/irriSSUVvj8a5lYVes1PDUr6nDkpOzXRCxkaJkC5qkT1Z
qGY4IY5JM7sfSp4lOLBVZ2AHzork7rochmHzfJE74CF3oobfgfkJK4pYgAhdGe6frCMJtjZg7tlV
cYNv77Y5U62WNWoyYCWuChdb0dQkhTKe7SYgUvRuCAx+OEEQjAF6bFmd0r3uIL/dB+XWUgfd21PQ
AuuHavpw7JvSP06YjT3pk455X29EyAlCk7m9/2gCH6U1TB3M2BB5vuEswBojKbNi46nPQdPVggJ9
NqmlXe7gvYcEPeBioIVI92zZj06HHXWnP48DWDLnKrUdx/ZXTmpmK6PHR8qsAX/WcFZqLZoQISBl
SmHURnSckEtJrJsibMfjXBswN8cq3oDNashagv191Uw4Z2yYL4ogyQ9ajghFoPAa2wjpJV6EZ78j
C6ppeH7OtfdkYJBwi4Wymbj1wwkFi89dYD6Dv24/WpydPJlkQMU4ApS47jjYq4lNLUHW4qHm3jNp
NTMeZzvZ1dBsa6ULBCV2DublXdqbhzYQ5lxzfQsryiTMHSC/Lq/0b+azxjU6kMRkCOXpApDvZi1Y
K+mtldmg61hMFqLBojotwRyH9xm9u6oyc++q8ZFeTzWzYRa5eQ/SCRs41OFWjFlxKvNpxKeFrFKb
hR7i+WWTZLkwEAKJpbMNKahA4Fxxolo+OMbKsBFKEcR9fXCAzo+0zap5NDio3ix8iC0rk+Hr602G
IFGk2XiIVJUW1CsJwM1CTSpM2av5X3sNnQUc0HKtYmkGoZvTytLBfdLw8nQVvkqhNkBLCeRLFLH4
Mrr11VpWjRxot7LLACaYnTG0jy32mfEux+RP1wNExBQ1R7KoACjEkqTUphpZOl4ETSaN+ijG88WQ
abuyO6kNvNEE/ufwqTpSjbrcyK5GtMivsjTsQt/gp/1cW0DZQEjonja81Q632v9OUidchRkPV/P2
eJOPEhVF7o9TR+mhpI3z2+3zN99AJ8TnxGjlz66mAS7XR4Bk3IWndMzdL8ilCpYGCJmfJhzlpiw0
/eR2iX7IrV7H1maabwbGnls9Q4IVKOEPjSyoyYrys+HHXwH2kh56IdIDYv088zu1sWsHYWDl6Y7a
Ax8sbFoXNlLzZp09AEGadElpQUfSkXqQswQ5M6+d5+rcTY5DvTKfldE9Cf/FrcWnR+w0FHhDALdr
QAL0pYuch2Li7dHB++5iUYHoBOzbAMSJzEhRpmW514ASsaAmFaT1XSwSr0lTBGG5J6ekCUpEiFmA
D1zZXovoRr0F9HaeeA9qpNm1A1DcoQzuruRTFCwRzt1s1RFgVbzYGqmIlmRHBQJHCG11TaOywTQ9
xKlNl3w09ePc1BsshWoFR1KKPDfqluo83jPgo80nQwpki3aX9NvciSStGSPWsEFo13z8Xjr0a0BP
VSt1AG1l5vhQKZ/mfvNBgRmcpXV+N8uAd4RFniAbt+oAkhBrIRGX+/N0abqgQpgvlv3odNUlTMLm
vvUG66jkvtABs+oKZ62OwvcYkEhB1LSYhxxNnl0sYPTLX5nMqJbngMeLq9jA7OGXwjQRBwZOtO71
RxKWJemGzGc1ItU6g+O6W+2dko8TwNjL2Ocg08WVpaMOvVrDbBNzIjWs4GF75nZ49VuSEwTF340G
2NterzlHzHfoYflPnX+tZdYOo1ZYxJK30MR7/5J0iCyRrXmIvv1ZTqD6VAcWp2a+Nls2zj8UKSIv
cw/NmL28DiaPOGrSJcDQ2XxO5K3WMPEzPExM1PHbaWlvsJJaL9UP6KZgdaxKZzZT8kn4Z7N00pM6
GsZye5lWcbIhl2Rr8NDYMRewDWRHCrdg4j5uXu8aErUgircdR9urg0EOaLJGPgFbqUF77Lkeasv8
qC4cdWiQy83K0cGm4K87v0mBiF/5vQ9sLshI0U0Az9KBrL6cr01e4ySK2JpN5kudgTxmiOLm9bfS
QI69HOL69YYlX5qX9rvCMrrX30rXJVRy+KIGohq+or7J/PGDOljBgauLNXsx37CkEHY0IBq2+kyd
5oMIi2phARL6nmR05QRCSxbAykt287Fj/X7cgBIULMry/MjGzmvQvVTm69+YFENjHzJM1BB5JO+k
2qwN8GB1zdUfcGrccpfwcHz9UwGjobpPvB9XN1A6JV8bI0bm9dv/KRIWtpK1wr16SESaUR0Sz/2i
Tnk+K/dng8QtbADJY2grrHY1CLHfqZ/Lxcr6pgJi6OtzAtw5ugTBmgec++FRsMcelJhvOXLsjvWI
2ABQfLvkGhsg2K10kE+mropmJfG9RFKbvdAZIMDjM/bR+8MsQzaptaoZgEWoGx1WGAbpIXDZN3XK
JDeLjxXyV1/PpUz9HlTAXTffQ9Q9S0SxCSVq6XwFS2S9A5XBBLyqPH3yFwLkG6F32kldgjFuu2VZ
YdVZXb24T4MdYAyAeE999QYTwRxk6Or0yBhsjJ84A7AkyakIjJEBL9aM1/NROBXz8T7u/lDnQzWB
DNHBB7jm2y8LSPtmYeaVvlMHMun4ZMyROL0kO1KkRZed2GS/3lrz0Lm/y7CGcZ6PtwXwEvJ0DWt+
JFBfvF0QPF0X+Hqk1xjIBthdC+TwuQu5AdXJS4TM5vl8qFszpFjJ78E9qy5Z3iCjXY/Sn9Rp7u+l
+8aytPl86DiT1gBgZN6L+Tcibz0A3TeOXyD5hg7Cx04N1qf8+dVMJuQTEZZb3cKnGrVIDjr4Ygka
I+Qnvj1teMz4dvBH++o9K2KruxtTYwlKLU3Hbj04sNIRcAgVWK/2PpKEjm7cm0eq4e8n5hrJTFuI
DXglPiu56nAjI4WHJYC5PzU5KOYPjf2iBnhvlL+WgU/5iMWiYvfeAKrre0OQrE49BiCZBig28lzV
UZNWNUn73hg1KDXXWAAHDO+fz075U4Mrf0qGoBJjVzjY7JcHQMXfHZvczZ4mrErqIBZUoypPNzKl
UIfju9H3zHa7zXtDXw3zdog3MiDmCkAo1NNS+VSnqGQ09nsXKos7jkW79AtZqOJmHFIod+poA9cA
PoH+lQyUWDmi2nsjK5kO0OsISITzvXQzshr0t0NUhmEsEGCB1Nq3P4o6ADUOyZSJuk5ABg7XVmED
NOp3fzylUA5IRu4TcBzurCSYbwM1jhpCyZSnG5mJRY4cqbGHmxHI7OYsVFc1hDWCY7zyxw31V/Ib
d6R4T2a1DdLlkshYkndV/I2xyd8Qe/oGUTdf/09jq9OrA0M/TM7P905Oyaj23ggkA6D6ARj3rZyy
vD4z1QBUUwWZKE+kaCdMD0Ksgq9vFMqfUijZ1Rg5JgqdKfNG3v60f+MCkvHsL8Z8wW/620cKWdDY
N8Nejf02IiLqFgYDgsXN0Krrb8+CFCJsvmKmp2/USbw3NLlTntRJDMhtXbaYmiyV9rdj0ysvapAp
YzZHYFogjGgp87Q6REBRwcMiB3xnAqioXru4XTRku64GTG3RcD9ZzAIQ3QO7xi7YyhGI1VkgzA0B
VFT1kKx0oDbVAr/0sA3m8OwAfFJzWpM0R+w1wlyl6ZX0pis19aj5zn2QjSIwH8OHQPI6zFXM6rPD
VbtI03Hb9dXOdMPiwGRBtSFKJEXHEAFBD0hIKx2L/Qg4pBJImgg+FPVYHqjooqQ21rNUH4qHwq+a
jY+cgYNHKyuhbiNRQq6nRHniYH9QqkCB4o3Lf5GSLRloDoD0FraRZoeran/rjDzYDPyP185ISm6o
IC8ki2UEaW76OIohZ9OSJXpxAGZXipO7qVYAa8BpCgfXhVQIH9hNlbsw5DVEhkt2aECkONdIppqk
baUJ1ZTxjd1N86+7KS9/befVAe6T947yt0d04/rmsG6adJokm0eizjc27x2hGl1dqL/RTQ130+1q
dOVanQm5Vk2qRdOIS/PewalRft/ltzY3Z3HT/Lvd1GEldJjqpG5OXDVVF6qpQ785hJvme92uLo3y
rw7hxvVvm6Tweuyg/PMf//7f//l9+A//R37Jk9HPs39kbXpBiGFT/9c/mcnEP/9RzIr9H//1T2zO
Wowxbjrg2BW6AFke9N+/YtfAh73xb3ljdV7s+86F911wN7lluyhzx9kCidi476PRsMCihS0pHcHa
RevoiOXXAbvBXQADI7P4vm4RR44IykduJcnKxe711zFJdh1yS1+mKW2B+BHYG2dyxOfE/QYW0e6r
1rTVOhzK6lCHk35XhcEftta5y3IczaXVBx64cIoK3NBjbu+6Ytp0BmDzFzLk367D4Q+wEwKtH4tQ
H71M05Zcz/wHbBxqGwdwCccwtY0lqzgY2kfTOPa8XWMJK7+zKFWTsiwRO8tI0dv+c9uV+AQ2vIMI
QFjqa9FTOYb9BR/s7CX4gS1u7SUps+AyRdELlybCQHxlY2XaCgiOSHAZq4fOc6sHf+idkxRRi+Sa
CQDGzuiQpgoDUOqeTbPNl1zYP3Vfm57tqmePDmCjOOjcnkkUjM4BMD7avQ9WlmfEiwpEbtjDoW+S
6VGMXb2nX4aufSuQWNBPxYFaboHg3jF0A/DFld1ez4MJ60CApgCAznTQkXSxnFK//ZDHtjgCG7lf
UFMzRHgWMnd8biaS/TgdPyFroER4ffUd8INgKMi16gXhbu4ece34fE3H6gUgvPoWSxDJmrR66DGE
w34L2dF1yuYY21ghQ1Tv+GwBqhtwH/74oyoO4DLu/6grJAk7Jncf+0hPtz23sX5vhPpdanoV6NER
CVT27ePEB2S/+qP7nKf9ALSPTqRLy86Ak1fo1mnyenDbjizYCN+zTiRThZvwsgMJd41Yg8DbTxmY
UJos2ufhiKMBBWQCXAbDWk6AptvqcsNKlKWDTUcN/Ln5aD2DrNUPefzsR0I8u1b60Edcu7ONxHqO
CgR91La7AYHBRZuApkCFIxEWpol7a7CblWCqQCYbFhwRfsURQJJuJgBwHoMc8RhhlOI8HatGsuFF
1Lw4e0OVXhxZxAFvV6AbArng4KcXUrR96IASZ6EkVAM4tLUauTBX1AzKQTj4/64Q3AhmHKQ9GuD3
pd91LK1gUdoixQYzboLRBTlfAQ5ciZOOXHkdYa2fbeZnL0BcT++BcPiTpEYeu9sMiTxravoRACoq
M+NgzECfegD2QF33z2OUskuSVR8QKml89IYIK1kOlGTFBkQvlk7SHzzN0z+GRoT5qWEDgggclQyM
rdRJN/TgYLcB0HB8Tf9oRyBNjQ1e7alTnogH086Lhy6OkByhj4DlghXyDDLcaFqDuwTN1M+ytR5F
0zrNgaCWJbG/AveR3Dw1MqfcDPZYgHETGKJGjUeAGeMBMcmaX9qsBNH5rzbV5j6+bxYrsysj3Ci/
+syeyWjueWVK7kk1O6GDoOp8JFdS5ZqEidbVq5KDZbHoC/PRYrpx8DNsIY9NHYKZB4wjiDbGXxvh
ieZjMAnzrjLj/TQiFQsR9bG+MlK3BHyj1GKlEqksXQ1WpLzecol1AL6x5m6KEGKP5z2A9TKGezBG
1t6KNLOQ9G0VFrhZqmbb5RksSQjoz/Yub6NtX/JGkpfBGXDWjAUzbWQPIDGczOYeZNxXmANPXfIH
tRAfvggGc4lU+PJ5DCpzExYIOqdmkenDidniJ7ViabFvW694xq9WPutJgvAkH4H51LSzGN9aeKuB
3w5azhL/4LsdWKDIGDkxl9EJNspV0wwnl6fNPRkUCXapAZ5m7WicrEPKbFQDhY+0UQVm6LqoP1CL
fPS4dogiGB8zgDU9A3FokXM8yCLNRJQWb4FAVnUdMoNfqwDT8bsModxSMxsFyGNd6zaw0LI0rJd+
Wutbc+rB/QlmwwfLbh88sO2euhyxpz24oh5ydiIVGbGuT47FTwM/KJZ0C/nCoaJJ9QyxVK+iXr5i
ACKZHbXJ/ShwCrPVm4gM2jerN18kr6Qv2TEQEciRqZN0TUoajUSyE7kgkSGMCzBz7B3iHBCyTYi0
mouYowUQni0s00czFu0sc/28P9k5aKVWZFkabrAEGpg1NwnEFnHEUFO1c/QvaWeKTVrVCDWR6B29
IxwApCTjopMsoHGWgRNMIMGFoucE3r9HQzbrvnjV3vQl49AqW8SC13+4ATjpiTtmKE3gmSAnZYOY
r+HF1512xRCytSMtr33MeqLEPpK2KIKPQ49AaFJabbJyQsaesA7Onh3cKiQG8U19yfGLEGMNkHd0
5IIM/ayM+6nah74FBiKwGj+02bAVBqCs9aIaT1TzwT0513jihougY8OGRUAFWHBpyAseAXhDVjV5
Aa0c2aGzCzKaTZVPA8/nPe9SQE6hC4BHkRVOQyAYHflYQwgoljwJgCoZZ0CnAU8f8vrD7ykePDuX
d4+mlazKIBxP8WQChhy0vHehrA2ZHSODGI93krHUBlz3XC2ApocnjbKlrhUH8GnuIC5bKagG+Kns
7INylFpJmkrc79hxT4OF510FeFmht8461hBWTk1kV9wDNKB5tKyWX0DzgJw3CUIb+c6mC7i1ISug
P3/2p8q4gJqsX3ZN/DMSNiCOAejEkBDz22oLSuEUtNVTBgAnZ0BSCUwdfxoPwvMrGbf5v1SpAw2A
D32AC/vgVWobE3eBLOq3Wlb01aICneNmMFv91AB4bzZRzXywlmNifzKbZl0YExhsrd56cIAKesei
IX122rQE2EkwbgGKlGydSkdkmg++SAOJeSd/KkDm1OpLyzKt54D34sJa8ZT4vPvog0Z9z1u/XJFV
iuSYlWiA7kpacEy9tCxKzsVohIdOZmsOstDipAbFQ8teWl1kW7w24npBasT3AwFo5C5Aabn3neVp
fEcFByrYnTECQBBUDvr6RiGkljcVuBBsA3N32Q2M3KO+oKpvinzbAZd8bpJ1g3RjIOICsQHoUPin
SA9kPCu00d2G9XRIE0CPmg1/AWtSitgxblcLkiHEHFDvExuPhvsVUZRAwZfYesmEpEBqMtk0m/q1
KTL9ukla3AjAQkmBZVFnWY7orTBcA3poHJBN0dfAk0vrM9VSzJg34CTFo6EZkCZNmrG2Xm0sp9WP
VRIv586OXwJYL8qWN2aNB/Tteqr3745Bh9DhGNbzGDTwbDkM4+vwIOg5iSL3tlWJ54GObAzCBvAJ
kCOk8hqiY5aTSZQDqWAssNs2UeRfPCCgAI/ftWvHIFem8D8K+gulgoEJbhZ1wAhdVHn/GiGYtL17
8CJ7zYwSQWEmvlyIbTIoLHM7xKVjHZKqdiXJfb2beAjg0SK3L9Yw2ZcxnMAG5nlbhP+22qwI635V
mF55RxZk68cJQoD1b0Cgzfe+1XiXqQ+9i6/bySqSICuY0LgXUrQ88LfAyq+Xs4k0bkB0AZIupAbL
XmQ7VU6LHD75L8yZv5jG3HiuchA2YuAltUB8YTwbpb/zwoZfSDRgDo/jwGeQZrj2XZPzx1LPwJlZ
Deae3gmOD2ySCjQCZ3qrBF1zJ6LIu5Cy5E/43C0+1FUXP7lI2CRpGoODwPeRqcgd5yHTsVU9YUN6
nEYfhN8F/5jFbb3yhmLc497mHyf4HMtWA7BoZD+CiuVggQ3to+qU2MJ9ycx9jvyqZc2M4C7zbES5
TGW1pJQxLx0PeO4bL2UpnG2vPWqAIF8Sn3EddP6ZRTmiJTNJd9y3HBhuNs/Xs5D0FQM+LFiZf6nI
chZSlQpyJzoEClH3ERGN/YKEV+Y3PnoyIv1sXwCgZe6vHCvvdDDUJD8xd/P1jR0oN2wAJsycOUAD
fWXPicwWnJjI+J5YH73S6sx8OMR4Q0w5AEM2lojQilYku6LLQSQ9uHiIJoe1lrcHSNVmdkQdr3zy
FmHidVWLSwESu4UnOgFEREDA92EdrjPDCb71bFWXWvSQIJUHrMvAKKPMDyp0CWGmmirPg2TK2JDd
ct1ZAkxrmDNNSDSndfzfXVGPAYs3LM2GPbliPh53woi+Gax5MTyv+zgFNV/xmiV3QaBj+b7j5dYH
zdVDmyIbIPf7GLmkoGDKGuTNURMRFPGJalSASiw+JWN6LSOTm27v9X1PBvbVGN9J7etoaiDsH0SW
nlZgtnaqjYOIk3PER/8chvb9kE3mTsSsPGh+8aMry12vM3ZOcSURrodmwX1+zkRdPUyaH2yLHvl6
WGMwW3engsTnSO/YAf161dTlRgWI926H968RIroprBHCQtHgVOBzQ0BjA2Bu5OYXFWcuRiBa2KJh
W9Hb/R4gscGitQLweSLvYckHUDIw8EWCRoAjDBDkZQhiT/r+5I+42JqNhDJEoCFPgLfJ1/lvNP+v
Kq9q9rqPnE/5z57/rxXYK0B2Zx8AbdmcmnLgANhqEO/jdPLTK0E8i9zdR1CXrM56MqUCd3qBbRrX
3ygZGVLHK5dULRBgFYzYE401sOM2mhEDsXBnBzJ8shv1RzcCa3lllgh0ks0+Lw3AOlbfLLy1jyTq
CtNGwkX2FNWe/kgi3RsjMIEKd0NNUrjR7DWRVuSV5R2IDVjggi19tE4RwLOzvABgX83MDSsZ++YK
8KSkQWY923mfrmNeZHde3aR7S7+UWhqZ+spjOHZGL3vu5auYTdlxkC/8WQYcbcwSnCLELFzyPzty
vmDJgmqzUcLqEhk7PXAcQBy5wN/LxXMac7iSYQVR8vBaWlCeGzzaFr1k6QVE9bgNsHu3NgIskLr4
MdZ21B8mOxNPVGBa/GXywKUZdJp7SRrrkxhknP0ccv8Wlh8kyMheTD0rdp7m3nkD8khtv/7kjSy9
dLrmOIsek86FaLkNVNICbZHkxQErkZ8iO4vuGMIl6QMRMdXTPeYfi/mr0gQvxL0Jsmn8r2xwIBkX
wHE4iPHPbIa4+ZiDCAs1KnrZVDKNSUMSKhulfq+LshN2fe2auo1GcsDXi7FVPv8/7tQBUO3GVVpV
dwUQUBfAfq/ushJfyDNSQRsn69Dg7o4wCLAJvWk9TC/IzHQRcjWaE6Kz8yaSbMEZ7HQr2hdsWAVp
NehfwOPSI1OMTUANBr2NucczKA1ATM+1vUJm0yL8SosglqVeSdS23hkAdgnkWgBQp+Kzwm+jTrPN
bE+AbsrVlX72mmcAsh+Y/VnTkWhfi2WtTc1HoBJ1R9CbZ3MzCXVn3Tqs2jpm2340RiT8Ye12OpNx
L75EXeF9cIYey96G9omkLcJE98AXGVfU9EDitQKseb+P6qD96NpIyADV38Wps/wDB69OIMU2mK/O
PgAHQDZoj5fSw1aEU0+IDS4lxzrPAlTtasDjH4iTBuaS45k0rgVadqqBu644qiYwNctZoewMcqNs
UgRCg5jS+dmBQ/ZADuYxqAsV5GZIe+6A+eZPA5C6lkcHcNrgqZSF6bZYWHXwehASBlaXgLANVuip
RUUiYV+nZio3pWkFT8hB6B5yoMOSkkRIwzBXg7RQPswuxIWAvZuAkFxPhIaguyQ/YzE4P+MjxkUK
yditZ1kmAKpN1URvrYOPrCdq4aMbD8C5JMEYY8puu2m3zsCg3kR+Ef3MqtwH5VhrOyvdxyJ+HTbd
2m1H+y4CRiZfRLE5HgoAlsw2pAG16afc5Ml+dPH47ENwbUw+gOB18MBUCNaPhgFrnGAHALuM0fEv
HhiCdgFIYJD8KQ3JutNdrOYPCKoZUuQMb1uAjpzN0d2FtQNaYJLFvKzXGraxltRFdZ6dae4BedtY
KJdOB7/mGweIL0smCg9587E/7uPOFmuTLQNRmQdMJswD1bwJZJpUOG81pVAyzezXkW6CIvgdM6vT
wgy4M3Cl3FvyDjei1q7qfQNMa5r9AkxyrzkG29NbGlxoIAn9s8wMI1YfWrffI2CL7RP5Np9l0s4b
mte+jOxuZGpqT/3etPPgWYAPpdCsdqmpaQ9cgBa1MbQXYC0mp6RHHiY1y8oYttFk9WtqGnmZrLrQ
Ajdt3WDJCe8/STffhtUOAIHaY19U0ZNWA5pLvt8Ag+4dW44HYFeB0N7kw2Wkr08fFJ6Fh/A7wHon
sAUnHE3VrCLogZriBxskLQVn5hbIWQUHxioGtE0Q2+lzJAu7ewB0ZPREDacWHahjAh9/P6D7OkVQ
b0KwEK6pWdqZcRJZ+INav3onAX/tPdnIlet0YG+SgbCz194RdnIuRd3z8lte9eUSUAj+jo9I6VT/
YdsWe6/H1yGJ8HDwd37IXi3mvyksbA1/GmVBPkgZtH6B1f1UkgEiU5+KRmbwv9cca2TT84pt3zP7
axnyN8Enj4iOvzZToxYSasDOwec8BqwEZe2vo/sbDqYOkzS7MsBi8+dT+W1fU7qvPCPfRp37oga7
6X/TJLsAU+pjHe4z0TrgYO/AIJYUIRBpJOhSLAvTa516UQATcWHlobcmYduxcdpQtXKKV8vBGa2D
1rUy1Rdvt8p37Pq1TpbKvMCLfMURP7y8cjT3UpZdaGyDkVV7RkcwH8dsNJclkqC3VuZ9tvTKB03U
2yFTbbYhbCngQb0ePB3stae5awtgLqSyIc3Cq54BrNI967w8RMBSvVALk3F/6fURvl6lEqwF5cZj
ZbsG5Ni9HhkAEgfV1LGtEv3YxM40F1i8fa29J+OdF22R6/tMSupKTpRt4SDKuAUue46kmrmYKnB5
InPzkxJRrYn5qwWlH/RIJfWQTAwKsreu4GJsQNtWp2tlrLRO7Iw7TMdnxxWL/Y2fgaoi53h3+ANw
Eo2Y34u+4+AiQk3Twh7r4gJT4DcZ1azSG1aeHyFx4M89BM9DJHDa9k71QGIGnBoIZeh4DfaSX0NE
fesfdTHMAwKQttulk/etQy7u0ZST9G7gmJ+rdjRVxQZYIt9J1DipC6o3pBM3xeScAbzb7ROAY+ym
Qrfv3NG0V+CUGT8gCQcMr/UwfR8RlZY1PWBS8GZFtqYWpVg1rYbknGlgshj0Gi872TSQjXquecp7
AAehSsIh+ABI9uw0SQmJqWDgDY/CZDN4okY2lhmtTOw6fLTy6A9Tm8SPKP6QDQIYEXju3XOn9i/1
NAVAiCqGfMvK2JXZxfpapwd+JzR3UdeRvUnKdLoATxUfLvaFCi5rvm88gYixAlcq1gtLy8N6oWc2
SAb1bKQvSlln2yAoi78G/lg82a2NnIRh0peuEPmT5yTFk9OA5bOo/Qdq2UgBXmcib0C1B6Vl+PpD
BuILalEnp2aO7IAYCGlhl56Hr/8JjF7hep4EGeBZdcOmvAwlgOzkDha1pj+1wsG50qWxfwc8uujo
2CBsBh4GXtgpiNHaNsfaBK2mkRAESFh4I5ULkFPsb4cBoB2wJDfQ3IDaqjvZULNhU7oLKr85V5j5
7bsOmzdgfsza+6kzPmVTwRBdV+LWpioVMShqkRQjc8upqjRKjawpdkAiAzpemZO+YBlILXKZYyS9
V6kDI7eIjIU21ch66iOxtAGZhrVRuX0wiBYAY7SfgO141m+aRWDqoNqRew9Mw3+uNlpv42F7bgHk
o/iEne5xlYHDZWkVHNAckeUAcR6PMCvsJgBJdaLYuoEGvhfZZAmAVTdW2AIacKi8JejfZhKVVpJU
ggjS2rShEa6IKIWKEoR9WI6MXMzswaQSpbyTpHFzr7oN/PuhNycQNDGeMpBY2l+TJsEOiyzGyNkL
THjvg1jPwXaE8BMw2lZLu2wq4O+xLlk7YbztuItNIZtZ98KrrHuk4ifHigf3vmkAVtFKWLUecZ1W
zMxLe0GGepj+xMcfVh3S7MTjyTkSIismSohkat1Hav0PZVe2JDeOJL+IZiDBA3zN+866q6QX2uho
ArwJ3vz6dUSqlZqa3lnbFxgiADBLKSYJRHi4UxOaY3vAmm5R5dgx3AfAGvtTl267aRthH/xp/rP5
5Mt56PpgoPx7ogyE4stPa3gNhiPArnChpgNJ7DJs4+fZkmJH27PIhNOo1+vKqLtE1m6yPIUkuUqO
mWnI/P/7FJ4vu3mu9vf1DcAU5eJ+KerdP4M+8j6bBv67TzcDshX50xDp6rkzjQSuRPvN9AjEQflc
ubpdIynH1zSYxsAsNz72MWaQmlxE87J2ITFa+gh2q1HX2yodrcsYQJIk7t9GvM8h7jLmFtBqgXWJ
weoNzNW4I9dttMM+f63bZFrS0vtkb9L8OFj+Fpy8IV8U5sKqhkooF/jR3FlbulSJ842qBe+cNbSs
2qVtgeElhcrDAbiw/R8IFepSQ+AXYYNEVgx1vPo08AsFQ1gXWXl849Xye25I2zNTlH5v6sb6mFkf
7+4u6t3n8m5K16GGluPdR1MqKmjvEXw9Zgnokn9f+NM8GrBC8dGlZs8dihyZqzBeOsBWnxJR/mom
wzp995Hp6SewbnVHcpPnPv+Tj8w8zB8aaHfs7tPk7w/4J59wIMfdB2EH3XV8/CiSGmoUZkkZDKAb
pS4NyTGpVtCtbZfgbE4WEE1HwPi3sCgiH+O1TX7JiuIBddMbBTAetOIt6oK6376OJGZ49qisID7e
L5GFujgU9vhOE8hPwqUWyFCWiLaAu4dWmguVTUEfRxNoatJGyxaVavvZxEeo0QmvISDMS/DEGaeV
NCfd62D7hy8WaiOavD/Qf5Km/1Fej8m5yxf/9B96m1HXdbVINMpMIAjoLG2oSCFj7dsA3SdhCyJh
kJMOfOzqFaQanjiAk51hy+XxUqkZMkFVqC7B5IOHAnKWW2m7mi1uLXiW8BYtUCRPk2g6UpjJbY1R
1p1AT3kACnNa5zEHwVKcO8dmrNwasCdoXJBtG+c/meRDRNnBvmSoVgEbkuXNZ9aC7B6XaVy86IOg
Klc6nSG4xPpqOlLjl2B29sPkzWau3HXzMCzzvu13WTQFb10cAMCphwBUpDCdINw7IEJ6slKneM2r
eNFlsXjLUCR2TaLkq7TK8lQEHbIUYmQGeTXvWWtnT243aXx5QOxWgBHuJhW7l0DgjcoDnL6nuncf
hIaA0KzAIAkpsw+I/EFnlDdeCsb6sto2Y5ZdB1cPK6/CMk/46dVJU8hHVg6+7QFkOwuaE7Sg8FgA
NuIeMgRWaCIN1OYKWRqoa7K8zZw8hK7tqtyDbbyCwCl4Lod0Pzh8WDd68L/E3LkgSOk8o5Y7OFkh
WNgYYCtfWo30ugvRposO7W0ZFu3FFdFLZjR0PXvMNiFCOmBEh+lEapsPdfTScPx7RsQTF35rJHXn
zF0mKh+OSVLV78r6i6YjelDvQZqr1mS2FtgRBhtZIeyZwZPQe+m6YWVzRiE3lGd4bX3LrnzS+fdi
AIOiazHI4fzv485Yb/MwCdxdOUKLMxfZY+y64l0NQKmF8xitIkC438HDAbqlVkFaxYxyH2UToKp+
LcGxCKkJaPaQPwNF2bZgeb0hM1Q5TqVBBcalMcnfVX9zo2gaiQChfWQKtHgHABh8XCmyvE7yQgGO
kpftRkYJFFNBVvAic8znw/j9FhgxwZLU+VfZzh5wsxiPtDsvQAFiHyjSUjSNDWniCKyyZpRlHOeF
qvlKgzeXGhYIPtdPtbkWMnm4OSyUk9NgjbT5Rlmphy8To44ax7Ptju80SM2M7Hs+IA9OVgymgEWS
d/HBy63Ff0fJ27b7HyB5z3YdxhwPQmncE+LfQfJ5JpxhDGv3wRbAtnRGcxCHtPLcgPN9O0f995BD
4xQKIE5xLppsBuNB76+k5dtIxOfz0sKT8hUHIcThZuiDkCmEq/ctd9ybCWxpjignJMAHGWIyZ3Jf
FU50Gx3A5LQraleuaDR0Ir4DDyki/RwK7WW8TWtf7QCRAkDpdxM1UHOPWzSffGRWUfgo+yzdEjcS
MSyFmSMgifWbWekP+9aNEn0eHOFvh4A91RaQkHUHuni88e1rBHnxK/VCAZWXBMQ/OzJRYOD6C8iz
rniokjP5qLFG4Zxyp9ncXdRDzFDu6qoDObYDuXjVtd2epKWhB/MlTOMc+SvoUIvS5sdwkN9pbIIi
89OMeqplyJxhdzMDIR9ysKKRdVvEQc3ruHic38SrZ5B1lBHwKXaotg6gwq9tAKBOUUfs5BgSuA50
SIvaZuw0G8a4+6htTBrtY43J/77Wxjng/7gNHSdwPt+HQeD6nPkQHQStQ8DYv9+HAtxOORjwoqtl
IxweR8eqbtw9qAmn82B4wLXp3U2VV5suSIPD3d+UWXy0BYSBQC2wjJuufq1MD3Im9atrld0yFax6
xTnoo8pF/1zak9hyf4qBtbXsD5HWPxIVlA8KBLDL3EFObsazH6Jsqjn1OK6gXqyPV7ztobJFIziU
Nyfq5YMCXJ+6AJ1Py2zIU8CJsNpkrE9efm15wbJ8lcRx9lBUPZgwobN9g9gANxBcVFA8JjxEcFC/
667oXghqIwr+PM0AXzRd3OymevQfyym/WnXI3yut+r099N0qwbHzzS0PJJyN/UwE/SawXZOZZaN1
DCAxc5PVzrJwuIJN6EKDOUKSz2H6rZGD9UIe4GtWY+EnTyS7XZfyHYkuqJ3Zfv/k2XyVNFp9i5Ph
o9SVeE6ckgFQ14PUvvGzrzN02IBKrLYIYgPKGHSGNgQAAipAqEbdPgEb4CMGA+K/eXBmRKIgUasd
lZdL4A0KgKu6Deg0Cv2zRkR8EaUOJOahIupAhDvp4n0LbP2iU+4lTCVQpnYGojbZZnih94NAXWYG
mTEVQyaj0YEElnsG80gAFUlUAxjpK3OinkUyNTcgBoEufKhDbO0yMNvK7GddcSiQ1aF8tsJyOrjQ
3l7c/j4zKsFxcQSH5g48c3MG4cH2J0gpq3WT2sGXMrYQ02DAHMV1d5BjZq/ADRRAh2H6sMNePoHK
NbvkZYZDrpmvCh+izrHtniG9NJxYmqlll+DWCus8vEaqMaRnQxUupthJoXwFJzWjTEuAYouDIHha
Ef2YRKyRzA809FSjH2Nb61NtKO6iqIGYGP7/kViJuNfveWZJuQHrkDwmRrmqHqDHTb1IyqcMgYQN
WXM2Tv6yh3rZIm9sa1XV3Yi4RsAcCFO1h7rS/ptAScN+Slq9ikCp+BabAploZMV2VpH3hiqdcum2
XnykUX/u3ntwH18R/WkgSuCFyPTwYtsAv7+Jm6b4UKJNFpYbZNeZh9NLZFtrj0f5h6sKsS8j7GTJ
jIMOPNRN6x3JHKzdIHTzDm66fA2GH3eJEoqHpJ6xbQeC+sHPpuJBaxS9DCGUvkVV7zgosVaMg4+R
1OFjwxRJPfOSBkkMeLvJLIjvsU1CfnPSxJvK/N0JuPpWN17+3EPiDsU3OlzFuCc/0syegBWpDnOu
ir3IWTtcrAZEroo+rgcToRWjguj2ITeZ+t9O+qSyndQqjzzEjDIv6/aZ27zrDJi+aY68I2pZPnTc
WPtbhZas2wMQNj9BHY1f22jM0J5+Vm28RWyvP2fxzB5yv2APFjRziCwE/B8R3lsgpslcnDig8vJE
aQNL5A+JK6wtxLF/ZVuol7fufzGToeCLtBkQHDTLaMX9Ai2CoyDBNbkMcrYaemtzAPRLZOgNQ3on
m55HfIZku0yBq4S6CBHhzV3ixb5GyQD0HT9NJRsqvNVeQJwFiRL+gHrEH1AlUwfgSdyHm2ucvFXn
4U8kk4ezC50OzvZ5juIh8lEjkHR6AC1VzVoruvnN1Ty7VQeaILm2ES0rHtw8NzyakP5Ot0BgPniQ
Yjw0zvirkT1q1cnHECHfFWW+IRefxh7ZVTN6n0zzwBODoyJu6MEBYBHXCawajokctXGE5KCxEkof
a1a740YI72o5qKqjwgFjdbaKH6iq4LdFZQO/LaopMFaLokc8TFKwRpn3FL2s6LXFF405ud9fYdSj
SXffxNsWEBxojOOhnrd63Ube+1y3CKwDxTld/GqaLo2s8WwdmmpNvtswyNaLBYOqE/Dhcuu5jvqB
EHWBe6jSz4NrxTsPgHn8WHOIdMwG0S/z5Mec2ysxxP4WAmaoioJYdA98iPZPsrP9ExfyBTIX0HKl
4zINIGobI77QN9s4yr1zFKLRvsAzV4Knx4/DI7lokPy3RrfBhmnPhMAwl5pP67O8/qsQkb2lQQ70
GcB0iB1BhyBaQwIK1O1T8Iz7FYz9qcuuVls2FwQwvWcf0TtolPhiTWYcBc4Zz7xnbgNCwqFaA9oO
fG3UqLrQ6ySFkEUlil8+GqCvkmftB3fqeB/raFq5svWgAA3h6NIFlXFox98iY4VWrx4lb4ezBWrC
u6uP2uAh+kor7t7SiEJJGZ7v/iQIPhTzwU30+3JQmHIWDJ+9HNoGeFaDMNO1Wz5V2GMZ49ZwhH9j
G2o3vQGxkU+y/LVn03zSdXcZp67fFhNEX0CLCFbjHFDdSxQ2a6gGf20mtkXBUv8CqVJUWhW9WE5I
XLwMvh+eVdWALwmDSRP3L2O1tts8RJYEkZYo9fZ4As4HhJ/mQ10o/IRKasmBAkb8/EZ3hpsc05jO
h5t9m0wORzkzQOAsXqVWEfx5AVpEzf1TsjDTe8S3oCLfAYNnj3X4In1EzAFuHFZkQhtMHNJk5gsy
e+GDnS4Yn8lShZ0+gyAMsBUevpALqc61V3zpIdjTZP301SmYXvWti6JKPNNfQtk94DtxHyrWPaGS
EtWgZWTVm0HM5SJPJr+6IBOFUJJoIVQ7jmtIVYX2UlfFeJjrDKSJ1JVzkKFg1HghO/h3949ZUTyM
B0i6sm732euP0XDwaZWVhMEa9XneCYUQYgsclLuOoa350XHs0FCLx87JEEdv4fxAboX6MGjJsgLF
Jjr5gGo2Nh4h1HRKAMi5ftRd318aZ+q8VR+AlRjJFOy+s1LwbVeiKKHl2bBtw7xe2xbkIOss7A73
ZsJt9b+bYZD1h8A09xV3H69qkd0ueJ/zj8PCCf6eSRei6TSTzM/D5Px//WW3P+XTX8E6uUsCPqPc
QnqLvC1Ke+l5EJQo3DRbSXdE8JAvXUsiyQI+31sDMGUGnOy/+W6jRprmPu+ffLQsrephYTWox6VL
0bxP1/vvn+FbBe5LWnK/wqfLyAYo8VYqe30fuK37dO05BhHs4p+uc/fd5tCFyFmH3lsFxP/mjwG8
Awyu7/fXpM23cftEcn4ev/+L75/Dm+FsJ9a4/XSZP0y6/j980f/rt2HTv68CIwKe/PLI82Q435uk
4Njat2m38oYKhZm/R31InPwxL+U8RFUIguxe28lpQRNv3R7BpPUA8oLb6k8LaWKWBdZa1lBtu38A
9XIkv6ZF2TC1CBFPuj1GKnqs+FG7QRH2Mz0Y+sxFSBfnw2eFJ7eMuvIJb+rgBSfTr4hpO2eyUk/l
yyKsgz3qxIIXbrUVBG0yZ0MmSNTVjrveuh2hTJb7Y3tKoAK1K5L6CgHvFuLdcFFTGJN8DUJdqJw3
dpJVPbL/Gqf53xMHsEUYvZ6/F5qCb2RhwSgAosJk2tCI42EHXKa2eC4B9juAjgZ0vUGX6g1C62KB
uOEHUvPzrm2YvHixnTPo46ELmRu16nTTQcIgkpcuA/ctDVCPlUiPVX7+4+4H9/b30R9jXBIRJu6P
NaLUyO2J3wEnGugjVBVOdgLe038fCCrUpzmZJ3f3gTiHUr2C4H3RjpBKDPLoUobyWxcBq08W+Ssz
yKA/v1ZODM3kfhb4cQf9Cng59wFAOmyPUzyfbctBDo/zB/Ln4H035aIoIjA+EabW9VbbZIUduLuR
zLUm4EUB1f5FwJ+Y3n3gRqNPjPoCAdq1cGeBTUTQXL1Evuugzw69Sc2UIwpKUyuOd9gLyAfyjWll
n3MAjHqTtyEXNdjjyXUT4W9vzFxup9OZJeOSD0UpIYiFJIeWIU7rSSVxjBTdxg6nH17dIhDgawAw
M1Fvrb4tEbKBPmviKL6/yw1lqN0rNaQf/3BhK3PJFcD0cZ1Oa1dBGSoA9WL9DcIpbAV1pRzy4tCw
oAYw1fyoRtTnQn7rd5cmTQzqFk2SgAJz5m8gb0ChPm4w+yiG+c+GmSQM+YokwH7UtQ9TnPzL9ZCk
QjKWBeC3QLFVIvj6LvGRyxGHMoR2QeOG8A+kwyAuMMzhozaNYGwN0DRo1o2VQwkMvWgdi+LXhKkL
7T0OwRq8DKh4AUQUiQsUVblANfx9EWQhIoCTl+FB8ix4S/zkWwJa5mtu0jbIWi1GzfwXAWlY6HxK
Ic+ThxofG0HJFWpyl5aNH+kvOXnUU8euto4OistdSOM6jqntqit33xfxuEkSrz+MKCdE6aD3hChF
97NP9c5uPP01tYtwCcKK4cp6f9oXLHG2mVVXT0ArQVw0b6zvnn5OR4BLmQ11Ll+kaoU0dbnRCGts
pswBPmPsmmvb9stADPpcxml7JVfTeXovo7E4+z74Mvl0uWk+0G3t+qcYejUXup3pJqbenIKjXU0I
seHWv/8S4PaG72GlnQdmF+Uz0N39Gk84KBa6c/nMQl0+Qo9iQYOtcakBVXUTdMyQ98YC1DpEZ9uf
rmRRA/VQqHplQ3agBWMDAQXLsNJPzK5A0e2ihrBTycV9zqK+ukwiQPQD/DHJWbnfGxQ+2tgwYyBn
WXWxoVB8smW6Cksf+JMUGI6rgQ8iKRkg6DxDidIgcQiRi4cRogv/MHCvPKPJPaQE20yAup2jvFCx
6VBHRfBIzQh1ZhRSF9cQMKdHp9Kgre38FcIdUHpKOMRqp5bJBYucJllqW3mbqQYs6X4BZ8bZAmUc
xTrGKxNwwjA5UoPCrPTWIxOBpD9Nz5iffJ+W5UmsEFL58Wk5rfzkE5Z+7aFsulPxJtGJeu5qLiFP
UQJFMw/7vrT4HkQgMV9OFsfvtsntA4o1ASaxsh4JpRwNOaknaeTupDWfzNvVaLWL3M1CTNgq3C9B
S1Ldg1OBnH/a978AKTW+vF/41jPDomcCl4y6VV9G87RBWfamBEh5P6gxO0nQSZ8aC5i7PXXJifgv
t2bn2I6gfn2qZyR566q29DoAiu4wpk6FnEk8qqOynW8OkguQuOzxrlwMhJDRnt8+oB4fuWjkbOcQ
LPx+/8iC2b5CBtq+9qaZhJevVA7iGDLvA3kA8UEkkN0dUtfOlZYpHwWyUSBfbS+NkVBs42NXxrJc
KNMlm0a4KqFXTN0smzBO3YK6f6yqRwQO9ZyGj1bCvGeQQAPZZ6knZqqPkAdEzbwof2BTs8lQyQIi
AagVSfxUXoMhHBFdtC5kjR7Tz9imL1LRpMMS+q7LStnzEw1Kx3qCsJy4WAwLcwts29qW85EGG6cN
lj4IRnZkZgIPDUhzQCGwzq0Nd5sGJzsQSPseb7uFBkHVKq5VdnMCDzefbKU7VHgyZ/41qSwBOdAg
9l/cFvlmaKZZtIDsfIrC3dRlJ/yzwENcW8EiLNvvKiyarTU1Dcpjp0Ke62bEY8H0xjJ46VCmsyMr
g1gg0P6uXvtuBYgC1MyiQweZvgOOX382n3xk0uT7PPI5YOpeATr8Ftjpo2c4W2J8NRdmeF/IdFDZ
vA5SKLczom8hJzUgJsROM7f5mpaQr+0zDw9AK3/m4MLaszBHEWcabEMHB+glC2p/FeKHtBihFHhs
CxAgbZy4VMfbeBXFYFCooPgKKVnrQE32u4eb5L/4OrfG5smk6f9hWpSjmr6fi+Svpom7NfJwKE1L
EJj1++Ivt5j6vRoj0FiovGD7phl+TCbWTTOSfnDWABQkDwFPzrGbx8+QrfWvOXg+FjzW00fsCAtV
zLHYlq47fZhpFvetJ9yI/jUTAFeQnyEjBB6zbAJ/vPekGojBGlF0CxsusWA1wm9QuOs35KTaOUiK
19AjEevcbgoQ8AORGknxSBvO1mr7fajmNz/MoVhIvgQsTuk4WEeyorj5Loeq2itXBsiVVXsJkshT
a2CDvoENukXPjgBTnFC9DGChEti4SqRtAEH7ewr1ikmBOrIqPZwbSuAJQZI/XCVkoPEcKGS1rwDb
ByYedazU9MhKQPy5cvZB7XZymaPWEZLRmKMzNV4lz3Ei9QJ7wyVvjtjUBEJX3rnmCVtnYT6gPsLr
T/ifxAvSi46NEfEMB4iHLkjPs7L1gO2q3wwn7tZAH9tOtwjNOXcgnDNJA3lAQiB5UEATY+L2y9h5
/JwGwwiyiSRYdrrnZ/I5yALfeuRL8NBEKWa5v/t1nTn4nl1wqDjZmWUxZNhz71lCbAKhVLgEpMfb
FXXLBuXvvR1vhgAAgIVom+ysZFzs40SdVG17x9v2ebY9YbSzPgpPFxrMoHm6nhkYZafELU7ZLMsT
9RLTu5uI86EsydeHf5rmQwkGQCNoo47ySBwMyqSjqAcGBPz2qFuUDogJiNTBCdPDfWLq129IOrbb
7jfXyJ11hHzEMIIgEoM6EoJfdx+ej9baDiDQ2+gapGsG6UBNq6FDl4gQaKnfPurRvKqOViyR/V6H
rIxATw0OC7Dg4Dgh57nY8KwedmBd8/qnKpt6pNgZP1WmkXOb4pTQBKuc1fzUxREgMKZHo/d55Ovx
X6fGLgIaAkt7hlPz4tO8qYKKB7hVb34ZlqgSY+UjoI3IeiILBiBJ1+zkYA4zfmF/78sYGiWWRrER
UJPL1MCDqlxnSxVX+DBmBQ85j87YoUNRogB+AMUw4BwJxIjzTph1QMj/bVOvYE26Tdv0G1mIbgJ/
k5bzePqjS0MZSPBm7cgjWe7sRsWKujSbeq2OgYSfACknE2HecZW1nbsRqec+4xj7MnDlnAls7HtV
uA4r7CnCqBffOqjcgiqAf3HiqF23QhYo2pNge4uhql1EcXDMWd6d0gInohaihK/gmUoX1ThEP40M
sOV3PwNz2JrTqn2Z2iDdlIz7x3aY04XjheepT8UxHRsQ2GR+K45k35sMVdvIPEhrTb7i95RPk5WK
0u2UYD9OGXYxTHtVlwxHTGG9yBiVzAqSWMjdwqwBLVmmzHP3NBdvXLmWQ6G2t1HEz7Y4rgUrMksX
vGBpCNIZ5cgtEF7Zfsjncz/P4ZW7gFIsoE2M4GnV26uY5U6wkGr4LnzFj6WNXcg4ALVuuc/c46if
tnCK66yZ7clX60LtOXTBlzRK80Hshb8xW0bZPJ4tqLJcO8vGz0q1T1nRQTVLRHzjzl66KgAeWA7Q
2cavrAcRblEgC2p6TQ/uTNxjsMHwZOhzTZcm0fhYoDZ7kXC5Qdq8OTexEGdRzNuYSLvITEa2vXNS
kiuIxu0t7akDFBuYBTczBhnApgjYbnbS5ODNOPLhfOO+12yoV06c23uIWPP3zPfOJatRLXlLY7Vd
YK2a2ZPyfS6ggB30XbGjlEvnc9tw4NSA4iM/M2UKlHXULVT8vbDiaUdZGasY/UXk62h9A3gi4PhW
j3VxQwU3pGZ1h4Nqb0J+PRyhCPwb8+v1wBZmfVY3+M+PY9AeKDAnjcg7nlrzwLP7stqEoVvcBhoz
SlMCqgKgiWTTRDBWQH/bLCYfXWEGo/ciykCFWjlOdIEQfL7NuB6BdYCJzT04j7G1k4gQDbbzCz7Z
A3w2lnH+hEIGpE+BpC2bWG3BrROvLPxdT9Sk9vyCr9w5kTWDuRA4APCqAD72k002kB4yQ6KjmFAj
e6sHrgB1YlH6E7UOGQoha5wxAHwUPsJYBMz0VLUaASD8iMGmvYk0iFNRYqU2xRC2K8BbhyWwQKi4
MT2UcP/qWb1Ibj7qTaDqW9Y1iodQJAmotzS8qEDVGRNyh/7jmI9LQv81bVJcIE35Bv34LZOhfjHx
9kurQGnTZwOwQ1ldrUskdW+F7V09b/U86JeCg2hG467YygTxFjEHObRroMMe2JBrnVtojrRtuQDP
TgUpIPhvTepC+9eCxqFxVdm4VABnbr0mVc6iliyYHpH+PntxVq99GRX7NCi9M4jD2dpy3fa54rUC
btKXX7GHfWRM4JwtFuXoen9hn+x788abW+cVNdvqycJxzoH41qtvZ+rJjN0t8ffMoUmag99khzAN
o81oFx3iE73zqlRqbfDM6wAGNdU+v0cbt1qLwgZNogC756KwFF4luQui27YAi2NXBEj7zxFocUtU
2dDv1y+K0wAurVPkGkY+iO+dOmPOFVRxJmx9V16Sp1fXsneNFmBwc4SXLYJxWI1K9cCEFvzsA0Wz
ILQF1JUKt4IaZNcaxbWhs1+tOC2hFNVrnD+q7Q22UQwRfkq1hGqZOZCGCHwdMtvyn1qLhSedhM/C
mf0ncmkWdwDbjWpHPuSXH+UclZuycRvAmk1N4Az23gqENxUEx8mbJCiSaGsGfU2yaQh8JtB+py6Q
rxJFsBBtMrqgccH7LTTT5YJMr+QcmbK4cM5kO8joAx2Ws1VlfDQgyxYgZCEYkoa9v8MRqtqVbfWd
imAys+0WEuGg2RJyF9FGvbEkIm/ghMqIyUIxAKDyIgAxWgUN0I0CshrKlB9jD9id6yXBpfMh2w0u
zumr66KKeWjtyOAe/Yvf9L8GxrkGhwh0fXTpF9vB0Dp2xO0YlK9xiDomcqHonj/O328jZjiVnn1s
ZP7R2OXZQgF4UfrQvYUg2SW3hrNrtd4zuTrZv6UTFPsED7Z+0rmvBTvjLee9zXaaPiR+9UJWweYG
8uHQO59F572NzBq2gN10iGebuSJjS66HNY7nEgLT5jYLZJIcQJQtF7fbTgdpssYxK/QP6TjOaxQc
xcBn5QffKVwoOgfYSIfMX48asejGr0W1QtTcPTHLRsHCxIt44Qeh3NhRsfZTh116R7MLakvtC5lT
y9uVy9pmRSYN0JTbaNmveezEJ9csJdetCS1nO6T4qdR592XwU76pRewfqOkZSMLaytsxPzKKlWaA
j0P5qzvdvfc1/zGeKAWs4u19B2om+4ZyaWTxbGkgp+6YmbSeQKMGvcx1Y3A0NDDPM7Qc6nlYhFG5
m6FX9urrMEf5VhyeOs6Tq9RzvuwhK4BYcLdjXWyDo8+yNuAR9YCaLfuXronfk9BNl7UO5XoYB9Sv
ovz2G4h7N7yw9ceUarbh4KHZc3CTPVtl8i9fx/23VmTpIsU7+QnFqNEmtTN9BkE/eFeh5volLe1H
KGS6fyEohYI12fwILWA4pJOoV+mNzTrMk/HsWcDONaxyt0pz78GOW3fZMqBvY+09Vi4OwHoI9Vb6
9aoyctnSqHBT01n4zwYJzLxkRqmUfByFIstW8OcBX5azZ24uN4Cs5yaT/7Xt8n0FKph9DmzAe9DF
71mVpw/tYOdvSX2R4Mt+j1TaXiwnSBDGnQ9icK6pkN6ZmsDSHv5eNK0X6F3H7A9y0SCi3L+mkYnQ
EUOKIyo2tODT+nDCfet0b/fl9e5Wx5kOOtyCmfmnD5C8ud/zl6m3QYcRR3oz1LJ4mWWISAa+9UUU
cOTGcx/PXW+KrwKRWBAah6h6QrpeZCH/WdnZ3kL599eytP8PPncR8P+AqqPuGFzubuCEgQhd14z/
weceZraPCstSXrFL/lcdtepSAvbFEMJGnHvuPYBzM1ddEp78PQKuhXwH6MN3PomSYTeX1cwQuKYI
ejw15gq0gnpDWIM8MKz2fuTh9KtsHHdnXct9kI/gCk5wPDDNH6PUZb3CxPsQzYSOn9yDiml799Nk
au6+dOgDQCCwpwx59esnTj9cD8SQh0++P37Hoc2iZYUDz9JV75Of2ZfBNNSjJnTcZF1yVJ/effd5
zEJ0VBWgtfi9KqsG+zImQ76zNfaGNFAjMLQXs3NmI1i+3Wpqbg3Lmilc2kjaHWdqOrtYyQJlaOQL
uvoC4hrvSGF9aTc4BaS4vyluD2aa4LGR1oT6iQTHZ4r15wDqgrVYiQ0toTm6cf9CNUddtafWDtRr
Vdp66Y4xJC5rhd+z00WrtojyrWt16rXoAbtRg4uCUmPqOqr2nZhHICFggrdRnSCdV+PUjLUMOmhX
0Lk9zHIKgaIxL4DCQrEaAFLFKWoBNyMAPK/n/A/T9UR+Cn3UmhJ4nkbv5qe10Bg82Y7jnHVYWI82
wkW1La0LvRvLig2Xsi+3NMYNV7LvzNAtxdF4QTPCPP7R9wW7ZPs0n4sPEMKjFEI2KcjpYbKqtled
U3W3UeYArjlm0XOQ5O4V/KY/lZk1DTPfTEMlkJvMio/ODr83LV9L5Rk5GIC02BxIUPDFaqFlie38
OCKqMbhgI6PhSuTJI4ekCq3wGR93Nw5dO2qPiCNdUfuLsGPP/KNIxi/c7fjKmkR3sYEM2yNRHu9c
L3Wh6tnay8avxJcc2aO5mpu/tFNstCjjb14mYiDGRPdkQzIH4UTPOiAowbCRj75Q9pQaypvezZ47
EJQvkQ9iyJ/e060xJVlpnh0O2NxPwRF8LYam0w26Y+BFy8jD8Ricnro5RLy+JMhMr8ehAit+G6qP
tk9fUWGhHgvQ9CCRgdNyqdRHqpoUIOTQQ9EiQE15CtACwgdIRfVut5gc5GQdU2VKvSRog/Os9rOF
aAy5m2xo8R7oz7U9eMemBR/wJkvS/+Hsy5bjxpVtv4gRnEm8suZJsiwP3f3CsLu9wXkmOHz9XUiW
Bbq2vKPPfUEkMhMJiFVikUDmWuAIrMSfpJuGFG+BoX+dsBkNGDK7fO6jl7Awig9A8y0+DCNvNk04
sn1uOfVtyJh5BE7rx1T2gAQz6+c4jw9p4/R4pEUhy+KGLTmAfnRAJJInkbrXZlemo6gHqCdOQEeV
v9X5bDxEQFTC/zpOpHn8Gtt69NownNo2Nmanrm9r7FaZxhPQi7ISqJoddgh8vDDSCLLm3vxEvtTg
3fjuocZLD/IXJvsylDio15IqDajArAFOqTZ6+ZfWKz8y4XxfHb6Gon91RZWfH05f3/RLqoHnt6Ad
7NmhQRb0mRpbJuqSRAVE7+mUSzt63V6LnVfyVXoVDlB/93C/1alh780IcpIkGLGhcPa77tSZZfVi
SIheJO7ja6NVL/QGJ21uot9t5VgvNnqDkzZb2qj3Nk5z8F0dzB8Jm9vnMTTxqYPa3j1WkefudDH5
uDIAqZx0kD/HbRbuOtfzUZ8JQ49yvB4UfjBjszaOtyiNsvZdxb8tFvLMUpPHWxJtr0OmQO2P+7KL
6hPFoAYJEqA9eBRTowe2kEDWoNqGbZKy6VEoyrpjzhPsg8sitLdNWlSd8XHZtB3S8QdAypsDubA0
AWTXYi6mtj9OeoiaFqlc2UmM2PyjbJvm4IbmT7Oa5teZgUl49vjgbEoHFBolYD3/RK4pytBS9inT
UcgIkplygxSs+k9zQPJCh5O5W1h1AnwROCudvOrP0rLDPfdncIDIrhxe4pVyz92QbWyUZro7xlv9
nOHI8wyC9FFCo+r6mZTU+C3L9tjE/EL6xYW7cPE9FK8EytHNZkB2kRcIUSAWA/ZujaqQ2HrYrSqs
fFu4GcqRZI/2qSijONI7EzhL4zeld1HastWQFb9ZMnM5KGG2gIR/RZlJfYs0s7qlZTWctcjZp81c
jMjjhqFLDafftrb4UWq8O+RkoSGLmOM5eN9byN9fKVcizoiwB4dzgcqt79PQXBSc/Arw3m4cN6y3
pCPrMiuth2E9y1QrS1sZPzxg0bshHlCLSAtct0XdoRi9AafVaEhSXUc3Y8DP/Gp2m2m4uPhB6ZoY
iRZvw1axOHDh7uOWEMqL2zVeAOXc74UlndWUVrhpsx9IXLdOApn7eSAiYETaEtyRJNUUJugpVZdz
FOov3kpJ40afJ9s6s/nOGvL8i2tEfDOivAEHO+hmfV6gHKUrbsM443Wk1D9bpdU/Uy9m7rErG/9l
zsACUaF6ueotcRwboD/1KFD4oBowwIEKLmFXH1hgLMgllfrk4agLVXCsxItmE00a0Ft+NhNq7Zbu
cGZVNN7MOUCxYHvRZYPNgRhoHTg+y42OfRgLG1ddrzkofpIzA2okD3iF55U8cX+YnftX3fnNH1op
5k2HrMOXkeU9UhAdkGnEuY3so6g8EoyfavyUx7f4u1KQpOO9YN+1/YCNO27jCALPPaju1XP+pNmo
hrbFEAF3thoOgMdKArM18aRkAHV2F0dTCYbItz4b7HKPDIICG7r40a2ScDiWbpqdRNg2GwcX4vOA
UrhNmffT57LtPzlZeyDICgVeQYAWUVrYe1wOXIs3VAvBU2fepiUOktraPw04tUYmsHz0qNPwCkiZ
csedHMnecgdnstN95WMTsMS9+UR6Q3jYBQfCUZpVqJBCQxI1beyXFxTZ4QiIiwovSeguBjPK7v3M
m3+KaoyEuQPS2K/uZI6Zre+cBlCwejX0Tz5+SiW5Vr80HSCv8Em6zv7BQM4OMr+0TOIaYR/GWAI4
Vh1iX7kNKMgwTT+YhfXQs0SBLNJ9XETg5ZkjQNZbDurJeDy8jGAh+F4MNtsXAAS+UANOCeT0ATgx
nMvogjthgtuSafLL4DgQyWcRSUt9pCuekajiHkyc2yNDMwPiBBLr+IWkqpiQWKJx8HiROKYpAkc1
npvAbEyqhxFLmIcI5OO5AxahwqgJSIqANtx2bDz38tcaHBLJrs001KfLboMCT2zpQUJpJ37Gf9U9
dI0SeAV2+x9ypZHOrOFLChCKbdt24yFkMYiVZA2MxXg6LyL1vYIBItmOjD11qWGyuoakqM70K3O+
L6NKC2+OLdhORmN0XsNq0yB35FXITha1xSbt8Lisg65jK+w829lTbz9NZpefU2QA1V7v4NArBM7L
giLgIbNt+4CN1lsj6gXrCBvfEhbtAQctijLnGvb/lKKvL2kb74GYkh8t3v0nLWvxxCNNPJFEDUvm
ajsPyK8Wun43jG9S2LK/uwFP/dgCQkmEG+cHBoKSj1UaZRvheOM3K+wPWeHhJceucf1BRYbjLkAG
Vvh21ZyjFheSI5v/u66U3zIUpFv7OXFe1XjSq+gk/QsdrSJN9CKwPYF00LaMrtTgexZde18HK498
LHwwqC5JwJvM24DEzqz1I3Di5f/EPdSjC/UfzJqGPAsk6LDdYvD7cWcaYLnKykZcqxgE90EhxQH/
5SDgwU3PjFHrTTryIWnCtuw1dHVxJYl02FaJ9wIIIcEy9reOy5A5+oYk4fygApDkGkjR9sPU2Pt9
jhX5fn8do0FcsYWIk2cGfHcyeDrDUslsihoiOel96J/L2g0eBpPf4zgkmOU4sm3HjSunWsKsnOZp
+GyWSXpC3XL4RMd3ZulX+wHAAhvR4v02IIuY2XTz8Ns1utZwGIw+By2r4F8Z4z/8EVv9sRnzrzis
DdzeLT+3fgxM/rG5jhLpNNQMAKsP/iU0JzzwpOIyeqaQ+X3i0pvdXXrQIRNLoPzeRgp5HeZ7J9NZ
ACLE+YDaP+MDNVMUNYcia+NNlYf6ohvjun4CAda2J7exNAAfJYwvfSwA3fg2VHiZu+3wErDrNSDN
aG3Ftm2E+1cvG4EK4EVy6xKsYqR8zyywufpf3mr0e+NoiDaYPe4K1Rwo538Rn5wpgFrmu0sArtGn
Xma7Zn40vCA9hTf4QKhpBxEjmae9eay7q0o/b052YQAg/03n8KTezwIP+jSKDEZhhBsfjyTBrDdA
sQ7DHX5vgUBXgDXpiRVAZiNll+HBbrRA5HMmZTjNSCYMU21xN0Qt3D1u+bipvzU0sJEDQ51XB81w
/wbIWL4dGHJokiG0bpFs6n7WUDIgxbFprnhE8U7UUw1+0e3jjLc27KloV1SXdPKtry91vP/JhrrU
ULcEAw4ImPCHOkjs0Bs8bzHdOQwyb8qQOVIk4atiLRIel4xtq4MJ/MFAznpZ/8BjCntuc/DrNXY+
X3gm9Oe+ABugxaf877ycgfjel381OCLZhXEDXkj/y8xtYA9MqNZA6cFGH6r0Q2in0werY9Ozpdf1
nz3OlTfDZBYvfR7zY9IPYDHw/OQZKJDltkAyfTT/EdZtczYFeAhrwzpQj2k6gGIKuwcNtBRJ+X7f
Iy9PepGrj+dfnJO+9WloiMzyxUzdpLP6jSfy71Xb+S/6kAWD0+BHeWixx4RUNOPoeahAqSN8snFp
+Oeuaf3zUJnc2ZBIDYvjMsSJLuyLSNoQv/BAotKs4lRl3eK+GhnG2rRLQDcYGJ6B1JoaBScXajy5
0UCSjnom7LtnQGUoo/QT6WgbQrmQjhfISMW32F5R8AyiwVO6YYO6hqA1ibWHyHqoGbPxbl4IfIoc
0CgSfgtwUPbeJT4fFULYXeecVX+xz9M2rDTULwYdb8pjHSfWZ8cCDFLaR96xC4X12TbLMBhblM/g
to8zKf8MIry7xG3QbiFhCsqVSHZyJ8kGIlcRIKeJLcMLgXQdtwKWnSuPBWY65CPRln2SQOCN88BK
ngcu4u/tZFENMBwwkvqryNSncCS1KYA1OaBrfu9ntR7eKB9X8BiSVrxa4cq+WsjD7GkYDYA64OxV
9FH2avU19k8BeQJ8FZmqpaXYU8ARsK7jPWdGHdGWrB3oGvYOMBT2xjQ4GOFMpXExo68J780zD4En
uCvz7KcoJP4j9VEZheeRlQgwjW+sq70d+eRyjCAf6lM4kjL4lW1UIfnY9V8bn39phT9/0yI9BH4B
EhqMvomeXBxFboTfzd86J3lOPFREN76ZBHjSegYwCBL3CKiEOGAMQivJHWwNOekIghEJYULm0DYn
lH7lbXjA3vqH0ku8CzXI1bhL1J1RCAW86hhVGN1dL94k0v22W4NA44C0gi8qJIh7Oxx2vQX47Vij
Qm7f1EYG6EV/rqebbQxWK6XBYSgjqjhyvbrjxOcHv4c5qbushhxprTgS+aIikV7NTt3VEsiRwtgt
8LUsB+ACgJVz90CVuXaDG3/N0+rcjJH4nvZDtCmKUDwDSHW+TiZKsWNr6r9H2adGr6NvkdWdW601
b4ZAdo2TIeOzqz9jh976bLBgcLF1kiMzega5zIpMZiWSCcVVlywtPEAiw1E1HfHRqH40SSKRudwo
1SpU6IKsIGlA0YskPLDMJB326pr0LpFOdUl68CucKUZxytsQE+yISJJ+i6NC2GSJpYXM7/mQjoY0
vojucdQQNY2WzuMWWTAREqBQUzUbqKBapAFVV0bP/xMZRXVUKpIYkiEOAE4MJqO1v2pl/A01J+Ez
q9L4czqbqEAdra+Arjb2nm9tI8NN7i/oTl6h3gObC2h1agv5ctVOeBIFXDXfuPIVrR0MFIiQSGaS
qBkBhVwG6yikprd23Rtyvl88wrxwj3OIYiwZ7yEIeZNuCaR8DPnzW4Zg+9V1Q5wZiqNRCYY/cUzd
cVvNWnVyMs366njJERABVmS2z23doIxSSn2vOTsnA24EQ7aPE5DF9Rrc8BImCQ1eh0QDNKJf9rsw
sWJkuVqxc/HGFCLvHftSDlULaB4Skee6tVtgGgOT176QJz62psXxAPrkoyyLNKDWtPBC5K5WSbOM
I7+wQ2yScq3VtnGij1tmo3xVq415R2AALZ49A2QkdbcJRSRfwSZKkAGa66H6CFCJAN7FSd3oI701
bkMf+E541Uzkq6tqlM5qM5xgUd/z9P5UoGiB/EJ7jK6+bMLxeyxKVAvPKAVt5/g5SmwNVFBJXO0r
rUexsy70Gz6KvMYDWsU22E/otouTC6DOoOv1EPnDcEJKhn4rvZgdgQMR3oS/H1oRfbYk2Jpp3DsS
TA2dCmQon00JtPazY90tv4yZE79+0Vy+c+vKfsq80Hqq8ci7aRqc4QCky35Shox7FQCuUKUv9SCm
08yAXEo5YpoiDwWcCEA6klwxVlfA+W+p16bAh5TwbKzZmKP5wxZGjJxogESpZoqSBoWsUunqP/Dq
yM9LR/oa8VjfjUpJUcJEQ84dKUEAtA64jHHfpiL3wuDYtm6Ehz9nRAnZ1Ot7s2y9T0ktUKHimMBU
Azzm8tFEFq8PE874A6QY4/rLTyLPHWvcGqFjbLUE0G1gbc+Q/Sk/HxaCb8SavXAnWAL+JlIu4tBX
HxOkVh2XLquQM9LOboZ/EpFfePqzSSaOEi/qszi/W7LMzi+gAAVuh510i1WNa2vd9TY0BCeUqAUm
dxqdUTRyra2/9GHur0gfbjeafJylbEBK/6NEQNW1GHuqo7Y7rVIHyYUlUXJtG9wSuwbvKDRCNakb
hnsTGGIAGC/M26NPZcdA1nGzCHw3MKs5KYIFPvkrEsEBCtpuqn4onlU6dm82G+TMFc9C0jCT/h3V
28BOepGr9KJY7lxMe6MCkKpr+DjXl8XSwFfLL+Vc4XKTSA1ZyAeJvNeQ4+2PVL5rOCd7RAFryFGi
B+r1Cz5I7dVIbW/vTCh9tQFZ+spxwP40cmdXi1nCx+2SsnDB0D260c62qw3HyJs2NN3zzKP+2S5N
SMZ/UuQVPS1eenJMAbQI+rDRxJmqbzTPwwbpp6DutPR8F2mVfgktrgPC0ZoX6UGnusqvCw1/i+NS
IyCdMpAzqvy9kzEhn18zmw9jBMQp79UDatMHUlDTDY616VHpAUTDplkMePtLQcrrXx58yx6lTzaL
tWMPeDYWCMMJt2mCogh5lkCHCniR824kqQMKXth4Lxw8HJFI6wK2TecQRjJ6JzlWOdeoljmxpHRb
H8sO0xuOUeoNnU7U+B8Cq7bXvrRIObmB2AEp8CDK+YsMOBJFFRLPhYRMZAAXA7mO+1EwnD7j7XST
zux722v+lRLUQD6Z7LhbjUu+Wo+MvnPUmlNAVhqZt9+pMwJUF4hqlgg6+XBkSwgbklRDzyqqSy5h
kSaoBPt1CD3ZKN2/9/kXs6qwAKf3NpbuMJRGiL+EXoFsjN49PAlFX6L+ZDr29OpCImmpKeRrSml1
obuj/jLK0W13K1iOio90dPNd5s4fAS9bH3yL4ZGRvnO+/OYufQ2MinXgAYukRrmylGdfm/exlf1F
rovuvW+5S/GWKGSnL7GcjsnpaPTahxSTH+Yb08L+zmA6/hnnAgw5EX3qLH2U47AzzqDwCk32RtoB
FOadU9DnxVCThxq7nac6vKB0KLx41ochddLL+KZJQxAoU/O/dciCytIhvXis/dGHIdsVvo1lyIYk
rgl2HpwoRBo/pH+hUy4kxXEBkh8/+4Ti7+84X8djQc+iQ5+J+dTZSfQC4jd8XEaX/FNrX91WH77n
eCEUyUsPuLMbt8Jig3RbthVIs7uRLgVUKfAppZmaEc8ckRGmR3LBAxjgMRerex061lypA6LmqNua
WpqC3LluToaTXG2AQtVuFSD7onwCllQJ+P68fKKuYbsRDiHNz9RLGn/aRL6fODYK4bvXJObpLczN
ZGki2fVKrQBzkDXtyaA1OZapHMknis19lI/Y+Pp1LHXJN+tw2MimbkP+ys1Eife5Kvw/EpSAgQXW
yf/pgICphe4/XTqhWsfMqo9+06VHHXe7I9eq6iUtY7xx5DW5TkjYyDQkacXg854ClCSNN2pMFg07
D4CKG1424w2PDcC1IpHMtjQ70hxLc0TmnDLPPFYMu7oecfYuoxUV6ouGAcnppRcNFnInQBNSOxqg
R0qUBmg2qFkCI8PvUWjrG+RTe09mqoH1o61Qv11MSF4ZpWPkSEe7ycpjHmooInBa/+5pgTLV6wS2
OmggzVDgBHq79FFnepmKxD8OXb4Dfzx/pqaXZ6dICOCgiAnzM+nC6acVeXnptkWmz1bpyKUB5AHY
lfS/vMzkz5o/cjsgg5n9BzX61g0j3X002SWe6Rn+/WTDhzy7pEJfd5X1PRcchVzsqc1wuMot8NR0
zRNqDUA3ieK6pdGMtsezK8pMSEdW5eeVODfS8f0A3BxGYN/0Poz8AOvwFXed8KgGqCCWj73bKMSq
f52QYiTDRQfiwO1hOoCTimtuo+D8bTbQ5sbIUa7NHY6z6kssur9HR1QfOVKDPho5B5dgOTs70qVR
Wn1sNf0lBeDvlVT+UOVPLPZP5L84JMzYo5QxBa3Mz0AuA0OBlkzpmVyMQrQv/nzDk0M845rfb+/y
Tr+6ydOdebnHr27qjZF/mzh+VJk+6drGRIHJNiqR5GuFtoVnYaQDn2JTWEDSQN/y8Q0eO+dEPdRp
gn+3L2L7Mg0hRCCuREdgmDy7do3k/K4EUjCQi6OD2uCvE5n+lVmegywp/kL7/bZpiAn3ATza99J7
6b/5OJTGRZ5IbgLqkoq7eKZ64lI0zQB9x0EdJKiQrP5DTH1c/V3pVvGPwborDuCGo20MESpfvOiZ
JE8HWrvTsWL7YNA9ZLulnP2h9ChzQCE48qoEfmwvXlM4F5Ko0ePQxi7ArF+sm1L81nOS7sqPuhSC
gStrMgBL8b+Hki+5mGOWYp9NLkkHL2+QIA9jR+aVRcUHTRxe3NXiyTPtJao16vFQ/I91qeCrGUj5
sGwyM6eZ95Fpf1PDVjMr5UNo6paOj7JYARoJDf9Q4K345apQ+IdhFK8i7zoVwIxx+Pm9YeovXP0N
JFIEFxm6zEWm8YOf6q5WpP4GCoD1ZvgRAtUJdVXQ365jddEdRwfZPFBZlo9suVIPE6hFPMS2wKFz
rHi2fMNWV5n81DAVT109+m7y63ue762bdMs1oGjyezmi3HX5Xv7+4jwsYgndAy6E+839e0lLUAtb
xSJLjup23ktUoSwsb25cVjcgeiVjYBWFwC9BDZjn3h1wavtmd5mdXUaWbo0iT1EoJw1Vbo+4cUgy
uH5MvR0pVwM5oBhOnsYuqzEq4hJCBwEezpqSA61iFTbxXSTBm/UfpKPGAhpteshT+1XvARqwdMlS
Aw5oD44sbJP0U+o+9Tb4MXI/OpNVhVZdvJ9h/86KwqAaPO4+RQlqYUDbellmoj9SjcOGLvhgbIBk
r/48Mjc80a5ltKFhq79zuZ652dyvJ9kHII6kh4iJ7BK72fpSqoWR1AM/KshqvH/8V0hfB55QWCN7
KUF1iO7qe6ouaYF+WwUkLtUlxOdsUEuVJqQlOzXNZP7owjna84X+eUSZiu/0xSWLAz9HGjU1NWhi
WZ0UeMf8qZqn9Lm3AXiMIsK7F1B8PoGLZ7qQF+nNvvqG/GnnXEkvUjkVasKFiQ9FBYsECksAKluf
WCqAqcgFUhr9yNKPNAQ/KTc9ncKT6FucbXs4ej2l5vSs5dNwW3SlRGunPk+m+QSKhKtSLXoBC4B9
Qn6erfi80pFITWYBBdXBXghAVu7hSE+hWJNtmyHXT6uri5fvy3JxWZVXO1BTNFvXBH5dOflfUdWU
HIUoo0NSuexPL/roJGH+rctwasaddjx1/ixQSlNd67ktvhV9zrd9ZYor8BTFC5jaUPAjDaDsC3Ts
kHzEJkz1apZns0vTT15kJ590D+W6U46vgS51M3AQ9/VkjLvFGgK2KI7cfwpZnh3jlT0dUSFhx6Df
Djw8Se3TCLjgpNRmMYPDNQc+TFbdZqQKoThQeqsGW8ff8XTTHrBvljbbVSxjrLxtzAEP5Nm6j3Qj
ZJcgjeXk2vgm2bJBqR2TZwWyJS01S3+xda5VXAzO/L0zhqjJzooL+ZCepN/qelHv8lLo19GLOmzw
ovSh8t1nbEU2XmBgNwRFsBVoDbrxp7K1mnQzG6G5BzjBmO3A/LjDK0WOdAc5BjQaQPHyxo8J2Biw
7fnX3E5ALsjK9mTgEPVrbtQ7xuroCwgkN9oUdXjBl9tUoC2YQRRciV1TgkY9xO2wOpElBERehVos
2Huuw98GdmlQxgawlqxWaJsiyWa8YUvRA1zUFjv66bYBDueTzd3AMIBtEfQSwQigDmwzM5BuEjQ/
gfRjX7d76kx38VB6jdts4yd4KKah9hB+RPIO3mpbU99o4Mv4wymGb7rRGz/KKkdOq4nsYGdGtaVV
Z991HFdjZ67MPxtG7m4zidqJYyXa5wYCT3ID9FYAdIPYP/iTgYKj2a6xURIi2TCyXPswJjM2mpvs
ZAKU8/Q+sA8qpt2dE3ZISZPAP9XIukPhWp+wRWWdS5mn7eoWsrNVnyRqbLI82ld9RwZR/hROdUma
K0DaBkCMKzYAT9fBroOc8UW5BHoYRF1yUoEW98c+Dr/HI3h6d7WvR5U81S+RJosmDau79KAz8MCy
1/X8G+nxL9tuxZwPGyRyACtTQklQMwMsdwP8wWj3YPCdELjduf06A0lPIP3BixP/AFBNHQhihb8f
Hds8Gd3kATJwjgNiRwGbbPJx9L2FRoVUnZ4fqtEJP/DUMD5ZTovMRK+eL1kV6dd75sak28kZsIdA
sUC1K+0LAtD8NRNp/NRYXfHJ6FKxBZpBAwoRFMAW2FA84e7KN0APKD41IG1/GeN+Ge4J13gpexBU
AKVwAtknirkHWQdeyjpw6sYgOu0rAdRpaQRrK7YimJnzk6n5f5DOkQaSqKmz2Q2w+SH2SCOvQWp6
wf+iAAAoWCrHODlRD2hsuP2NLQrbSqD7h5tHsZP5eKTMdG/nCzdeBi4QRspK0R4HL9HlQJpxZW7l
UnKz6y7h1hV2f2mYh9PNeYr+mhttEwNS8++6nXCHEq3zrDxQLxkHptZXoAovqqvA5e4CJLpUVyNv
cNzqz/aWuqg3L696Fmcd0gKk0yJLuI8Dcsm+rOw9jniDjOv8CCZOieQ2lWckQiKv2PD7IweCB8h/
TPEy2EDBDVKOiFaJms4pxB0EMKQbHUViV9J10kDdxpuxxU19siw+VfaZGy1Qx6Xf4kKGBz/qVj7y
r4GW8l503Fa/p6woDz6woERgMiQIhAI/vwxFRdqeWa12xZ1UQ6WepKJsgSmfuQChe3Iar94lgEAN
4klrxZMFit69bsfxvV/gJn3so+QDJ/OEg++zJ8wtwy9w8/o1Kh0NkDsOMrvlB4ganZ/fHvomLP3l
U1/LVdekW3sUKehxMOy/HeibQTaKu/IiC42vUN26fD3Vt+5h3HrOtWx2w31+GvDf86+dF5nmiDu8
qhZy3oe1LT60VrUE4MfnO6AmTvhFbdmT60fsyQKQYucBmUF2SE1N7uFxu+i4WFz5hLy9ABh54xFl
YD+cHsWvIMmx7kFMD/uCdo7iXRmlMzQ4V4mPzxSsqVsK2MkZSQJm6Hj2E5AEyfFLKBo32O2LCbiB
M/UmFzUaVoknzUnPGtA0y1syNSmfy0suGyO3jMMgypvSK7fVMBqhLCShDvseTxnI798G7ZO8QAYK
6gVcD/kXAQOh0tHW05ewmrubLxsw/iFPuBqi9pYCoQUahkpv8KfhYdnHEbVAebP+IRwn7bh0wfOq
H/WJ6wcucbiDFlhegdWzfDd2UYasIpm/UAIvtt0vIse1WbQ2Sr6AdFqam6TgSA4beetcViL5zxTF
1618h2zQIeCJD9cllAy9zDLLocsCKIpnaNGhrIwv7zquVyZjcImqR54ofS5Pbd7tVyumgDTBojSH
4rOWz82+ibz63P3axGbSrHRln4bI1JKILr/oaRTpXBDELgMeXABy1WYAOfxljpWSBj6MeeiqWcJu
aO7B1KyL8mGM6r5rfm9WNY1arQqjdP/ier0XSul+e62Ui5pN6bKoQlV2ZyLBl0/g7tCtz7ozdh9l
j1LBxpktPZ2qe3/2KGfszYaXtz+yDpt7cV9jxwqNU5td9cw119nEnQnMKvCuAG8bjfKhLk9HEO9U
ePTmLB5PXvE3UXZYtj2eSUqI7SPkoPSgPo8gRaQkkZRkVt2HENRVuoX+g7wfwr4Xq8dd+c428hhC
9Umi5r2w/2IWGuvKK5W1eNv4bTwyqIsDrh3siqI6dNtLsl+R8+bievVetwDuqelTUwXYCUdLZjA5
j3iekp4cPCXZXq+A21gDNJV0ZlU1l2Kw+vg0ykDLyEmfYgaSNwzCrz9CDRykqyJDgdwyAZkasKMj
yUib9BMQljZZG+EILmw8z9hM+FzPrTdBkTKRgu2GjJkBmGWyrRxITKQlnmvRH5WTV5pDf2QpcPor
1iBNU0bFseI9xmqqVTgzBO7LRnkt81P8ghZBYpVFWObjqoaw0+0dOVBEalbTqKhkWdb7oFyFJ1Et
f5l+FY7sq0WpOZeFLBeQtMtfYYBPxWP+dCI03sEEViUOKYHp27k5RAXq6xTse2j0qKLQgO5be552
Jmnxo/4i0ugl0P/VtfW173OL5HqadqLFkPh+ZAU7vLg+/glq8WRxphonsPLvGOUcNPpxyOoCkElN
8f/j/jbXKuxK/O0MNNf/uMTqD1OrktdOfT7vfypq3OrzWbmqaCSZc+scUi1FcQrqEqwa24EiLMRr
7YU4+AFJHPaFdPGKE/X+NRWgm5hz9gEwTOK1nUBibhv1E1jDUaKSgOSRWzrOnod5LWmlv9aVNbZt
fMNgdxTqFfY0iYywqRtUHG+RYAngg4qDkZZMhE3dA/7s0uohQHRJudiViZRlODl7IIB9pHugnhW4
lchUdXtHTC5E4AJibminssc/tNKSiUaRbhlK/Zn8yU4N3alJym0dtZLkT56kFE13MFvcM39fCkJ1
HtSo2o8wQiF/J/hxkuWtyuMxysOwLkWV0Mhj/l+VJw9x/O6GfaThkjXWpONRMomueI603LgCDFGG
l9HBsNE2JJParJ3yiqPLLBCdm+0N6Uo6fR5fe6AxnFI81T0zB0f5uQ2AQCTp2vUwOAHSOnCQPy0q
cmqkUbt7Lk5mbnx1EtTiFoXmteCiBGy/Uc/GxihBJfG9SkHq1hr9tZRbcHrpWHvQ6v1BvVyqSFLN
ezogfQDO0PemxZm6ZYRzdh6DAPnR8BaUDIvz/9TVsR74Ys7OahUkPUz7v3Vvf9l7y3lvJRSO/to4
BQxCW2tnHF96ezvx0wDQ5V639bU+v1GT+MDqKfo+QsoHjnGskqFsFynQaMkO3BuAMdgC250GdiDX
9s4BqlCn/+khDeDUTtjyAIHdvAldO/velBrIyTPvHxCXFUEUoijEcj0gArvg/wXUg/MMAly8TRpa
+lLipOHjZHcAHnOjJ40Pw8cwn7G7MrK/yUZNDKjWjQu0uAPgXCLkSkl4JmMOP0QRBsRmg7pQCwmU
1KUg1CUD6ch5roGi5+PdlmuN+ffUVtMXze7qKDAskBPl4cnBiTjws4DcBDSEGdlBKOxFXaEUMzwy
XDtTO01jHp9IxUL7p6PnONXdUfpQHDUsc6ce1EwywqCCNz8dF/NjyGUZb6si86IrZKDVKsn0trTH
aVZL6/PorJa2ikgiNYObt9fF8vN6UI+iLh70F1B/WfjD36GZZnYoGGqrtB6M3kCnBVTUZEdnIuyO
Cy16mtrxGuEZEGywYVtu47B1wBEKZxpBEjn7qALeGsh8DEB53B3TNEZgPJ6onzL1o6V+MX+rU2OR
R3WqQGh9Giozwh4lGpJMrUVKUQ262Uq0EQo5h2IIFh/PB+p9azqfU6dKjisdieTugDwFgBQxSliQ
HBEVFUaQbhHJMUT2QZJNsywsjG6Ps1C/7f5MecKvq6Ek0givAd1FaG2p09OiSFyWGnUsuwyj2ADc
/tfJKYLfpEilBakNDXkMQX1vbuajMKqXxYXCLNeHxKhx+8Ngm99BY9+38uDrfuW6lv+nrACfE3/o
yt46oDSeX5sMKTBR2xs7HO1FLUAvoJyRHnMXqW9PBjzJXTalgxT/2kDW0y/qh+4qyNyyBOBLQCd5
L9x7ulUsuUCwEIB6T869Mryth3SoWI2PLNG/Ip0HUMIj4GhdqwcuGBIBXx0TmWuhlbyQijwA4Tlt
yUg6jsR7HAomL6R6iGFlen/F54WqiV9KtLsyfooF/pce9O+VajPuovj7oUKbAdPnXhGuQhip97Hl
VnoI5dGXT2nabw2TCbCRPO7SUKQBAlY2BuSnDNR90PmUJvvgQ13bA6ABStZBTIqgapiKQgby/a2O
ybVkci21x5JgdiYdRKmgGltxi7E+Q2kBIeApbLzFLsD9sBv7Advko5MdB3caUfrfdx+6Juk+gLKz
+1Dm7dZw5/BGelLhJHUCBTvQJMmNDFWv81tiW8inwkilHw2c23jxzI7KMJp4PmGVGP8fZde15Dau
bb+IVYwg+UpSWepgt9vhhWWPPcwBDGD4+ru4KTc0Ou2557yggJ0AqVsMwN5reRQuHAGR4BlpFygu
clSisgJsvFXZR81VGBhbdd303++SlYrHPNN3tdE+ugOSLUE9RsQPKjiKWKmHBxB3OVUg6R46wkZf
QNNnW90WPA8PpBwqc0wfFhlufOGBEXD6nRvYyKceOLl4DMSZ/b7uUY9b2qVypmZQR+WsJKkrPMfV
o0AvnBAk9hC+axM7fNgsTAbenc0aTNMRp7RK1NE38U85wU0sMnGnCZhwJfYWloXchQJUO6KkdWOc
UImPJ49/rFUOqYfMun7L+zBasaMcFS8U/aTihn8HKGW+g0G1yginii3qO5sbNWFS3anvZRTnzuZm
KNUoMNaDOQRf4x3UFS3iTkbDKbMjvwYhEYr6ihS5GUqGawFdILAJd8WNIBwHGjY1sIPA1fAbUULa
dAvAxFVt8AAIMPZehrkJK4UybEKzUog7NQ3XsHdqm65acgHUQ0KvBzqv9kiX6VbpDsLV7b28Xq/3
FzkmO3lNF+2Ixwe8r0j5zR2EhDdjCqMCJt7HTc5BVVByvUHd2Nx0ZcxlYa2NbTMSoU4BT+BSK4oE
55hqmgEkGq/JUQ/oyL5xrP36Xl3x9mS3qOmm4fpeHZcP89g3D5qODOSVb7JKB7FTF1gppem6s9mo
vjP+xpciOYFEmRYoJLO6jFfMqMYWluaRIerrtWDG3SWQ1hpg0k8J7mqqk6K6uo7ASDRExo4ZRV/8
FWZjfcC7+8rN1PAfpobc7szidbEF8UCLQgMAHWVsGF0/r3QUahRgE2oXMIsCoKBn4OrdoBgS8OA6
nkcFDPJRAc6AItoorWpcqHHfejTEpX+TRlZ+upOvDn38UJTDtJ8jFHKamrZvbKdEIdlcnuu3HslQ
hq3gyWMR4jw73Q4hdmXJpp/CJLAMTfM7HbxGRuPfcKlLpnXq5WFu+UDyTQOc8/5I9EHfgpVgDvi4
7FEvicHUJA0HT5m+5AjnveXyVQUiFjxx4LbiN1ORHsmyxd6hH8bzhLPgHPTQlQhPIA+79qQM9zFr
o4PQBTcyIPxaos039lKTADC48qFfShSoZ8YmSt8XLQ2txWS1E1PhF0DfBuJ7W24m8JD4Yc1B2Q7y
9gnFTUhbpzHO2r+GTVPv6RuW8rly8IaXJ2adbUzWfeSDesLWYvwDCbkV9kgn7QEs0vZFpCp+O5oT
/zAdeyeMOgUxQ6cfLEc4QFJRfrY6y3YgOnTOJNKz4toLVcs505DZE3Dix8n0yISMhSVG4YFaCLVq
diqCMQHsvqlhr4IasQxHq0fha2FMHPu7tb5ZhYsmihyQxrZCv5rXDfBA7Ko7VONS1Rcb0xfu4E/R
FGZ0QsLF+AWU9iJGTljuuu6pBJioT+JUK+6sFFNoT4oyVEiTBs+C2YxREAK44DJbbLhwYBtjpyoC
K/kCjYeX1eEBwKRKbGMzpBytbq878y+84UYXMA9GF+plE2jliiFqA2PKsbW8aElGvWLACeGK4Jw6
duPhrDsdvMJGxkU54rQN8PzriERcZ9COCjbXKtv8blNtdILT1oB3YAqm0unZCfOHqP9uTFHyKCYG
DD0TL9rVPABQkISljvPRuOhR8a/FjySiHjVTFgFx08Uva9OaTHsQRYiNlKoSxaa0EiDNK8gt8UaT
AX4PpG0OnoQ3Rmw7vsx7StwOJZgairPUMmbHDkCKRNritIkK2iowgYC/DflM48LMRGxK1CQ8X66o
lQl8QPAxUUMmROYkh9TrQeu700P7kwxCZnmhZIdaT785JfjZ+jrLToVgxUWd4xp00HH5OurDTy1H
FTmewn7GS0oVNUqCnmGBirFGSSEYUH4rpqV6X9Ht8jLimQRkvuLItf5gLMglILa38NBXXHsk6yaW
HkJHAA4TSmoKBfl0gMf4bXznezckO+TSIm2zU1HY3MTlli4KSlkrWyWdO09eLcypQt6I1Kxjqef5
oGwBoYsnDlbWRnAXiC4sIKpyjyC83eVCABZ2aQorN848t4xzNDQfUD8PQsR/yslCyoa4CE+seOxC
JHF6JH8vWmNm0U5h1a/5OWOYIk9xQLEFmjMuB5xNnjbhBgSaP1w7qtgBMVtchVtsHiZepr9aQLjY
M6bNud8DgxYlIzaqhj5YFvJKsjlk2PvqtnxJReXVMF7W3jI0FqAcFHxbx8XCWkakJDn1SIb0VoDT
wGIi8B1SZPkcxGqtDJ9S3WgBy2M2Z2ocFK4C0RyNDiA9cEngEiW1pJB21NNc/imeGxXw1QgivciW
Nw52lmRQGUpaZym4EbHZgb0qEspJ7ob2ON6u6M5OGtN0Mj59hveMy7lp108tfeX6SUbNnZ00pl5U
bNY0JpQ4xQAbuaCKvwOjsP6K32u9JxHgCZA/QZkUiwUNTca4b4FmLHCXPAuyo0YOkYCtbHJ9KTx+
C0A9aaygXOsAqt2TnId6NJm01cbHLtGm890apNWyXmwrg7VuWaBcggxRgrp5XW+jJX85oJpLQaWK
Jyhc07W0QqJdztJ5n6vpM8luFGRI2kHNkaK33AuyxS/ScbgbdB0o29/8VjW5NLGI1gnIJFLj56zc
VyPq5IcSyDvLATqP5+raTTlLdJ+k73dvbG+69w73qjDn09bRm5dQc/G+wpH6GwhgEXnruClQgAUM
o2abqPhX9hpQcPg48Mo3ZVHzoxNOn4A58VecjNUBT33qoxira4OE/aCJFX5JIhS5e5OZV5fKaHB/
/odZmYEBR+TGT+mpFMLZCxcoGBrylsB1Psdt5W7baUDdqBAfBZjU9lhOz1G5pWydGCUNFvHRKEBe
XBksqAfU3vpKUuNUZq/hODpP99gk3BPLxSoj6gtgwKWg+lvcyZOEay8SjelTV5myQduTqpzr1vSl
FVI2M/ypDdtbg5I9ozmpa4dNp+2puy7qpvtuQH2eQBBkl+AaZOk2rpzE3dwHvVn/zdJWKfmzGdXa
w/P63ZBErvjG4yY66aXl+jFvPoFUcR0ryrvoB7nEDa6RhmviWTCezgoegteevgzvZEmO3R0kqVS+
VMx1c+tGAUhmc0M9IElx91/YklcfJudlbXuaWq5EhryR4X/CNwcDnG9/ml8aqwk2sBKmPsuVhHZU
gd/4nY8cJSBhGoYegOV/+CrkjBFqUpDcPqWbuzW+5wvSHHtbdNYvmlV+vbGS9ee6s+ZHVhmAstHc
5juyy/8G/1P2oR2YcQLOSh+YmWi+Z7ENgl0t+2y4cQNweZB1AGbK+erWr72btdsyVfsgU8fhbLIM
D3VLTzajYnk2j3Gy9SZvSvtq0b31SBbnXPPFlKZrONJKYwogZcDHy495W2xITmYynJRJL/D+JIDQ
SqetjCk9SAbkO+S5xDZILJpw+km+svnjHEOe7NTONg534cjVqUEQ5lGXO6CGZjbrwKH5h6/rZo48
6k+R851Mb8SLJw1JUacloqcJTgHNKtfWL4M0f5yCJXG4C3HwK82o98c5wsi5FL2Y9/LLR5LR6OHx
2wgcy6mP1LRaUucedY12rK7daCzBwZX2OS7/b6YmUNJnn8azUgukjf/3KhlqDU2uJHTtFFHv9XJs
kz5/W4rQJ6Xak7+wnRj1J8sqSB8Oy6qpe6MallS3sk1agX0CfKCbj2mW5QvoUoCx+xaDenHhpHtA
G6knM9WWLNy8dB/aRjBwEDbalobU1OCzfCiRzrBPtTJd7YBpAATZIRx9QPs4yDeHb1Y77sPq4Q6z
j8dn1MIsvhSAFCB41Q99Jl7ykuO8g2RkUug6XgK09NRFEdZCMjaD0ZYrLS5AcoG9hXywYhAHMqEA
Omm7rH2dLbDhNnH7Kbaj9KyGeGENQCOXXLsoaYp2ZtJ/jauybb217VS31g5WsySX2gD9gfWELJJz
01r9uKVA2I3CyUvUKSjfx7lcBDZUXFD6H9WQmlt3AdDCDwIUSUtPNlIWdmmFLQOWptsa+dSetKFQ
Dqnfi0NqFW8c1rJrSRbxcn0N7iLQskgWOu0FWRf8kUWN9mq4XmaU1WvHLPc51Otjrw/qq1YycRlD
cBPMtqu+Tk1q4BhzdEAggeHIIoBFZSOwdIACoXErBkSPzVF7jmTs2sDdjUbUpKNWPapseAbBUgPI
QVjli4jkPcjgAaygNPs7h0bkCwEzppGKrASpVJobyC82F+6tJRQ1FApFp+1mdg0G2AcoSEY95iru
1ram6xKlIu3AshOH7t93Dq3NjKPTGw9ynWRhCR5d7DwNZAiSU5PkXlwCn4F8pPidL4SUBkhH6QuJ
lBRfHn20uy8jBAaar+uGw7ugUnOBHR48z+uduQFM0VhvirhIfHtEMkVngioU5eYoeddn/qCqJYZ1
G1ZPo8LBWa2CJJCGWV/XTyXQw49Mab6DyTLFH3+RJcL+XlZ9eFhlzjihPh+5CJ5OschGE8YDcOSn
02pTTiBejrU69lcbmiDPo20X4u9sTdOuT0YwLS01aVVhNFtFQ63StGzJkIy0rqg245yiSnMxu7Pt
3mSkWGyn2RIXikHuMm49q0CYfIsp7chVU4dmy/Nm8MlCLmKJCVjZoIzM/Gta17WnxWX2pXS4C1Sy
hH3q4gYPTamYP4Zp/AtM50c7aarzyN0P3DGsXVkMceeZeZpgz2PRULOOe6ZZ4IkAQeqN8N5oDZDi
IL0CQeMaXdoAF+IfIUkjAKfvN6zUfBq2wL3kYD7tAUYFgHJLH8SW0KUJSLqpQ7HjjfJFikKn0FCg
M6vYZp9wlqej8pNMyIEUZMJAcl0F1CUTxXG+kAnIUzbmnDj7EYwbOI8sO/uYIKfrqKEaokEaEkls
BZdE/75LdqtwccMOpQ2qyNQw/fe7N/6Ws0ZfZ40AobZLreLBWBCm2gU4aqgaY+FB+2cX5aIDGDzf
MaoIhrOqS2T83jnZBEdFriIZdc2nLllRQ/FItgax3HBTjdb3UCTZB2rEAPq3fhzPNJpRGP+ogCyQ
RhEb9UdTKEdH2K+E1dXhPg2EoRHnRqPlfLCY+4rLsHJUa9xrQ7UJZy/FZdJX56jaSAaGHm9Ks5eE
7oA69vnLaujY21xtonXXUB8yezdPuKPQhuG0YH5mcwtibVfBpX8Ox2pLGh3cw0o0i0cQpbV+0sTd
J0U4FmqfsDUXTZbwmlxM39TW0D1FKZJHvdP0R6lABRLw8FoH1JG1mR2Mtov9jI4jCKSEcEyomZOw
Q51sVrR+3osokJoaD0AJiGhxsDHQ6QV1V6QTjSBQloaEqkinqykAESPgiSKcWqE0f3vjep0KxBZ5
AwTVG0/CULmZaW6ZHqRdzfBxMb3QBu26spuZ0sbcYFO/OUy2ql7VN7PFdA6TGrbY8MHhnpxjjSHH
NAd9LQBOP/F+2Vwi55sVanhn2vLG/HmzyvUDkmC1r8zoJU+yeidjT10rbmFjyJq+PVQzgvQ8TF5I
5E4qwK+dj9ncZOoxE+gp1gB8bStRAdJcNhs8esb+OkbC3IRco0uFe+ClWJrQ0It8F8UAyK9SkCOs
drlmNUDV4n8DMboewQ5kB/qkF3ikUSvwVKPRM149AKK+PllzsjPjDDXCJCMTUvRtvOPIv7PyyDo3
yI5VA+CD5EDHbn40MViOclvD74G6a5MDPcEAthLOozamatonR4v4Fvy06scONaJejeTRv4yh9sc+
bf/uXeVDY2vjlzbNUcHWNPqjcEcT3EuDu88r/AQaJyuDMlPxbIqy+Z1AJt8TDgqQ0jfO/SG0B/uJ
GmYwUDHYFiAi3mQVuEf3VQHgKZLlhS6OoPlDdlKUFWdsyYBw0pr3DBvLeLxcZAV3UQ2J3VWUTS4N
CWkI3h9s7uYs8Ul240NjaXjj54i/NDwkgC3jdyilHKxr/Ds3C9hnZ5w6LKuQwah347SuLwVq4lZh
7k8ZWKjYeQBY7YLZ3H1IMrvej52T+esOeGQDVLBXUN9Nm+Am081nYBrS4M7BMLO/jWEqdw64UE8p
uBdP1HtvKGW2K3ZZy8P9f2H7nslsoOAtd6uDDAlWgf9qahlOF2BmRU1c7kvZ/x6vmJrP+gwCJRnk
vW/hj8vTTcD0FdOTnFkGek9Gwe+imQnwOpsB/MP/7vvv8Sr8JMDcUxeb9+zekxlcgBJMzrkAECOT
CyRlyz+DlN99Ie+FIlkB8podGPrWL0P6/0/hiuWQXOdIhfrjPH+OZwrbU7W498OWPUZ92BwBsxs9
9s5wbSxkRKHSjKcbKZvrIsL7E3Ii1bj4m+QchDMgX1h868FXUaj/QHIyJXFVWjny7cFGv7pHTgKH
BKTsTA1nX2EFxuRjKSBGaoGbJZ3X8Jml7Sw8qZ50O85D3I3r0m9VnuC1dnEm8yGPO6Tx4Vj1Zl32
CPoP4f7HUkNN+yIWzC5yJQda69gVIFbDQXpwsyxlYvNhNq1PjJYuPx4Duu6MDIYL+a5L7dpu9ioX
MGOzZX5rRbNswyuNESAdgqlliMxagQQEEWm7uep+huoM2mi3BNV0PybsdO01LzUz6x2NYqcw/TXb
RY2i0JsBp/osnOKAZxjzUmV4yvUV65hps/1EOsXKy0cNAOZpiaufLxrAQed29xw5lfa8WmSlcQAD
XOVdTYpa7HK8BvicwukKjpn08jwnXReIhelP7cbmKXdt5cHuIrx2lO0qIqWZuoXvxLG77RZbkrEK
j47AXfooRRSjtsX3skH+s4wxK7q6a03V8shCOoipC4Dr4FxITg5DPCtBZiIBjGYh27ko+geQCPok
AsonYGz1vlxoDqcKu4ZY+Tp1ag/HcuKfGzIhmeO2n7HfOhzJl0RKHNe7HlT1npSRApmXPs1FI1Lm
BZAl7RY7KnLVSjG4lxHnKmQmPyZu35aXdhU+69vX5zigZLB1/p1sZYxZwVOBUMOjjOHitWabukAT
lMsiBzOMvdIslAcZI+H45rBXV29ItiqsrLsgIXBLIxnDxgl/PkRgMTNxftS2kzIvuSv8qE0ONhup
jBa/Ih2YQDPQb+yO5969/mZsLq4qWd0EpChrQLJdpyGDm4g3Ui1TMM9NBHJ735ZUZErT/MdHoCUp
vYmLzf06blb7L1brtDTDzbruP8iN6mYJN0u+CfMvn2b97mg1N2FocqBJhf5UhsaBKQLUGGn2bV6Y
oqdMvTY14H49M3PDvVQY81QelVwD+hhsx6XRwMK6AyI+ABzdaDParXhJGgtNC4RIZU6fkjYSL4BC
VDykvEVHUtogbgAqb2tllyZR7eOodLrvKGX/EAtFPatJgqwvdXa+a+xJnxrAf6iTjuz1Wfg6dvGA
zlGJvDpatcgfDGadYzvL1tGoRcB3IUVlZb8ysDbs+WTlDyTicX7tmTq2oWoXb4OkWLWLHZlgc97B
I3YHwLdC+x2PbApFBRKBCcIjGVVGaDQDBziW3oPs6PdM0k4fK3OvG+bnCLkaHoh5xrNIULLDBICB
kj6ZviABDpWgc+TuaDgZ9nmo0vgjL1AF5HyI9Oh1GsBgTU1qOMNjiwojGoHMx1Q83oMbFHTJF2k2
gP3WSwojOZSl4a6uNUe+b+F+qdmsH/W0H1+HfgEnGlj+YC7DhGGlbVt8cEaHv1pP4LkcXzs1sZ9Z
Vx5pVMahfSlALAl2Jihdd6EDK7/avIgvzuAg44qxZPAExzkOTA+Sv5Yt7LdEUwuU3z32WlAXISlw
F2VhZONJmlHvTnYXLsOG0EYDOk0ohnAbothsyxdudGoABHTtmUDtB7A/+2gmGm6WdyaqI4qrkFy0
fsQ/bI1djIWjjBrnrSeH9ghMhZIBQJlkyrLVpCybTtS785XGc5VGARL6Po5NlAfxXMzfHUfZDorA
bUXoyq7QYqBoj/X0RSuAW5Vr83cNOPBB5sTTqX5lD7VrpR9AE42DJAe8FdjmAKpKxg1QAcRxclzH
kwEEVWdvhmze45y/PSGvqjmNg92svTsZKcSizVCoBirUf7pwkCHtDHX6eCenoHeyOJ1A+3oz3T9D
kSLWnPBYuAHKXb4WM4+25UJdDc7YufCom/fGVHhDW2hH4qmmxsVjVOHJsVQP5En812uXjGh8Hy7X
289RxLNtiDNRMHODN5t6Gc4w2Ia6Bas1kGAvemk0gjzrqJykgHrAlwb6vYwC5EAkJZNqblHXlCjp
LhZsPrb6OB+thTBegNpY922F98jpXaRSRZau1PBFvY7v7esW5Eabu9Axw85Qldt/KyEHd5gNDsOL
odc7vU7TdmOP/CsYovvj2PDpqS+U8ak1C2uTYDMkmBcZKd68yIIakrtwD+OxPzrYekfwTvurbIW5
QUmiGQjwI33q+5YB/x3DVnVuh3wZpkl+1QozFs/GNE3erLNzg2e8o9u7I3JdywlXbBCLt7HaHkFA
dFGRUKkDfg2KzlWNfQ260nGp68mAXVd61BWd+7vbzWxyNv8i1Q2O7LMlADWucGPTRxrLdMDfBoW3
b5GmNNdUXLZhjm393/FvDG66qwHZrgEpdhubyNOk7o0BgOs/tzMvt6sMpAIKKF9sfJ8ld1BmZgBe
fmnyRqinCVduLUnNJwCdmavcMie/V7C9SXIy1Ra4Tp6xct/bphICu97IQLL4OxwZYu9DPQlDeQIQ
zC6M201SpCOe+LlX4sAVrMs9NvBvusXI2KnTo7bxqEsNzqOyrehspMIu6nubG/ObeIMrEl93xy54
16lG/bvHHbsPIqsbTgk1GV6svHnOrmPw6czB0OPxHrsv0JDRqqYxSpUW6bu6zJ2WvWllR+Gvlssk
cjo50bs2pi5wcKCLp/93xjnUwaCkVcZecdhucDKcIoV1DVDPYnzBrRmbfeBFrFAQC80wGhVq5VYj
ntVbo5tXI5IVIAjJXnOH44/K7H3maOyEqgB862+9Oxlw0YCrYQnDlwryQC7u1VcflLpBxS5iyTBk
M7L5F/7Jmu2/z3EXWYYfJyBaZ4IdSETNe9NIf5qfhpVjIZN9VAPper9iOZY25Du1fbXNMvNvOaO0
kFNIGfW4meG/XX5f0vnuW7n7CCF3y71WFZ3nd7wCBkAsqq+ZrYefiyqLA9vu2ycgwrJdkirItzC1
7BLjcH8DMCPlI+pFcKRg5vyH0HCYSf5zEe+SSYVoUU75rPjm6EZbvSzK3DOEWR//o1sxqzgqIIhz
ok9Wgaqr5SA71PL8Ke4b5NFhVJepAsaxxlqVLNWA0uIqWrDaVmDIUm292tGwGcbeb1HPd6xZ4cfT
6AY26ytPwfPChikjTgvVeOInO6w4SA/RM5ArmIO1JXY9vrwSWSP2DZApaPpCLdstryv7iWQxQAbA
R5py31hMSAa8VRQuxgwZbBDVSTc8IUk274ueewQMSnjy65i6JHSXksp2cp5UcIfsHNuENclIa1G9
5OotVasVANuTvd4M57atBsWXTtQjVFLqScXNAjrdZJ7imHNAwjsbuTLq6WCyypyyOxA6vBuO3Xko
UdWIe7AEp6chNX2BLGLLKP9uFP5XxfXpWxhZg8/dKr6UyNZ8fkceJW74XPHqLyK4ubNf5BTHGtxr
HHvp5aoot2mFMiSqIMk15RueCcTHSlWdgxIO7qaaEvWbZbyQPsUbRWClqXoCsVT+zN0e9UtL6Yma
ut8cW7t1TAAo8VAh8+iuvEbThaeNfDpS7Q01VHZDZqxGIQ8uQnochLxvAsq7NWar2oH0++daWkGy
BTn4WoPxpqY025viDCT9b/EOUh5ytxuBiYYXCGrSZaglUc49GoNzaTypQMhVGcBopUh6vCejoPOg
s9CnLgflrD/WTQlAN8xEMpqJhqUWo/qJZy9aj4KhsO2LoxHm4pWrCZBPZ6O8tPjvfM1L8OpFhf5E
yg7pBwU3phcUXOcvdpb6qdn0rygB5k8gqH4ml1SIPkA1UO91jjps5srWPyWqG3kc9U+/eHWKAGj9
U61S4RWm5X7s3bzbKqqJFyNRsTM5gS9Z/1Sb7OqEr+fOaVicmECil1VVx7wZ84Oa2eGTxdXlLaOy
GXiVtOrU1Wqz40IUWyDAJl/KBmQ+Qz3yB3fIo9emmbxSHZMvDhvqkxqXo09DYEhcmiF/wWG7Bpo8
7i3Zad86i4sNMyLnyPKhfG6LesBGLyyi2X4UzRB+mllj7MpZwft8FvNPrR19ZIah/eibqPFSkD0H
SaWWPmHCEhIsV7Vu34Z95JEM75m4oo0ayp7cFrUjrTG4QRzmBajCymRLNq4AziCIsU0f2xfqQ60h
ExK0xEesRnvIy0HFJi3LtYeOGRNwaOdmcyMcFw3jyIvWxcZigDpA2Vv9wegFinuU4qfqxEXuA63D
ChRwmW7WMc7knvLIiC9kjGLkft8x4btKVj2oPUd1hMENfK3Y6dUTE6kYDVJNDEetP0+xfmSctR+6
oTI+FlG4acey/jwYoj+Da8zyjDyMfXUyARSCg8tzujTUowZbOfZh0nK8ZinAX1ABE45NmvaDzvP8
uY++0oAaVy1dIOtkKOUam+4DyaQTySKg1/gFAwCZYUR4zpkqpoDZVwd9eD2dWgDW3TR3stWjXH6X
0pBs3qLUBbLA1VhVAJobghRxaahHjbA6B6jx3eAXVqVdCk1VL00fziDiAz1hVrONjn2OzYycqJfS
NIYDgE4an4ZK36jYEta/9a1ivRiGNX6ww8xvlxGJQvxbDqOYn6eemR6e6DLcpxcmn4G3+a5WjHTl
9FkJeoirh1h5sFd1VccatryO61gYjzXuvilg3FBHCMjYydJt7IQWcXlSSl6eyoXxj4Z3stoB8rQ3
LIZ/VvM4PuT1UO2lCQWk0O/KaPo/q5fpnGj8No9DdwDWOwCLC3sInLzQHnDJL5+piUpQds95csHe
oRP5PO1fTBd/zdUBJQARqrRYdtRycfXou3zwVCO192XnwgU5YqnPu1ndUUBjMRws3QIk0TBu5UzA
SZ4DUUfjZvWzymrYuFmmBjL2YMTDVsQm87mimF4YZ+Nj6saqhyTK8rG3CuORaw7K8PVZfJvKHtUL
oaPhmtXUT7qDDYu8CXUfNJYlkJeAFOEiV0mJ1PRsR1qhepoFTHw3aV8AjDS9TLn9CUXM7Y8+wcOg
KKzmGcj86UkfbZx6KBq4SYZAOH37A6ybKApMCgf5ZAIYBw6QFcnTqfKn3mDqJysaAbwUpcPOwOYW
EhXdIxmwJknwj1I3x77RDtNS/VYbdQci8eSyJrksIuxJ4v0Y5fZtkCRmG5BdZDjNRSkbfpqElW5Y
7UyfbUBG4seR/dKBJm6aVfu1xE4IllbWDwN3UWJR8XGbRuP8IjqkK5ItFxqKPnG1zTlY9QD0az6N
cebu47LJ90pU288cfHtg4Wmzn4NzwO4yfwSQ1AymYpAeatPoOxMSzPxBacRZi+onXFCnxIeFAzAr
7OVcx7M744xbr3wV2zHP7miAsagItY2l1FqwhshRNR4M4wiy2EVtLw0qh5mHh4ZX3GX7wFI164ma
tmn7TWX1qMR8kwEkCnBEmfJLigQyGZ84TkhAdv4UdfzqnYPAwcGt6kRyMlczxfRzUfPtOlwczD4t
/TEpvoQN6A6ovHxQbGAnhRcaUNX5UvDia6Ne7gncbegN0Ezy4pdqiw9XflSrQkmqWFjqTGsAVZ2d
AxaQuqCEdI6C6OioC4axDlf7hasu7VDsPJUp/m4F/zYsBTrUYPtJB0GijdflRYZz1qtCNA72CPoZ
YDNvxlURqo8K74CZn6YnAK6ipAfcOuqjEzTMsc+iLAJnmLWTNWYGzq6X7s24SiZwPJY1wEpj1dxr
pvMPtTRHWYO1Mwtm8h+1qZaBC1a1x6qoXwB+PGIfOmc4SMbm+Cnu2CkHa5qv9Ra4Wtk8PERT8wEb
7eqBRm0ZDg/U4+bEz6JOAinPQlfbTG6pb22nwek8clhf69hNAB8fd8/IMam3vWbWl6yI0sMcN9aB
sVGcp7ixt6mp908JzmWDQdGjT0adYK9hcH64dSk+VFP4SS/bDp3JuWQ1TlBFlbCvhgAEiR2P7kVU
Y/OhMsvXthnY104FuHxetPgLxdPwuUMsstdFInaxPYZbGk6ZHuQddt3V2jCOTZSIoAFD8XlyjF9t
hF86KDhwn6aubHJ97I7AAfytofGdmoarzZ2aNDdxh6jRr1NkufOYilfTVay9HbL60Voa6jEr7z0c
uuAI/U02ANXsEYzrka8LewLdzG9j8kBFseajBG3eYKH8kYxJoZc4V9QYjljIoxzAUt6Z4ysTYP0t
mqKLtysxsDunjPnE86uACy4AYwlgZhYr06mL5kxdZD395hBeuwbS5ECtsZiB3gTlVS1KVlEGZoGV
VX+2sqHZN73T1g91moudZfFvpEzsgp2pN6kJDqHDfPgR86beOaX1kOWgJganF2il50jFE8CoA1O9
1M9O0Vv9OkbuFMjosvYFmAV46B3551zH5RRxIyBLZV+phnWc6j1KFpA2vFS+yqJXUlLDXL43nKI9
ShH1yJa8BGLg/K453rnfhqxuYki57Q4HHUAUXiH6/OAgIXXKHSTHDhMwbfAMe+7BsnfQRfstjlw1
6Mxe/zz37SdksYe/nDlDdrY1/qhT0PuEjvvRHGwWhKHSn9y0Bqce3nFC/76L82Ox6lu9VjcjE7lH
PkYawpy6ANCuDlZSjZuhF6gcNbjKtrldonK2KPD2bTDjIUyS+GnCagB0W03fophDMeDZ37VADWSl
g/lIDRhBkRkbNSAbQGarvWpMfX60wO90WmWmm/Y+ajhypDWkqZdOdVH5YsEJiZt5gcsFBUi+UAoO
C8Mg9WRDMitsJ5y1vGNTZ/9H2JcsOa4jW/7Ks1o3rQliINnWrxei5imkUAyZuaHlcC84DyDB6ev7
EMpKZUXdV3cDAxwApVCQIOB+/JymWsFFDSof7NzBvYH8SFOY5pDT5qCtNnjYodQSDYtHO8lpBql1
QGaMLS6xO7hfqxlye6kad1p1NXYNJf1Dzdt+RsLw1NigYrVEU77jv4NEyDIsVtgSt0vogNnrO1w8
AgenqBSSMGe8ucGGTy1ULi27+2RMD7v/a+wDR46f/LexjvsKRYfpmBllykYn0MnN+nXhgtRwyfng
7Hq7PRQV/uxFZntioUYcvTmbUnmVznCLpXMj1oxZNHnwd5YNfP/d3GGS5u/586bDCqH9qzJ2My3T
i0N8sxKdCoNStc05GThIERp1bSDHeE0JNBln00SS5mrsv0wqGcvAbatxX1AaHpMCiit1pc82rSRf
qqFpt9j2fzc2PXeYminGgYXLqLI4IsTzYDFZwzarss39CRUaiTFpC5D6nOmee8AqEz1+NfLVftK1
a2i64I4HyD7CY/LPdpdEauMruDmQMQgfMFJyRsRIZ89wN3uGVQ3tjqwIQ/6JyFwEiLIUO/AY4fhf
2SIAYWOxq/uK3ptghvu9aXofg81cVqhN14itrTx6q+FlSqZ+/JJjs7K00mY6VK7TXKduuCbUsnDi
mguJPJgFXBDRwmEZPZk/CefwbKGJEjujv111+lMNONuG5HVxMQX0KNZtUcanLqrqEzWv/4LFfGcl
ZYs8iaTJkIwhaqSoxUVxHPKCruQgFxKnibeKAg+QRUMcSIckiEv5F8P8ERI+66XiGd7kSRgencrJ
TmUSTM7o3huaTFO7dNsmO3nUm9YD8jkX9jzMjP2tu6YI2LvI3lib0VMm8/sY0+xcz+kXOJ+YS99b
JRQDTm9G+MoUPhyr/iVpi3o5lH640DVg6mMtOHYl9FrFfrHBcQ8kPi5tEYDtIwWMcIJMBfzZvLBA
1tgBHItd3BPSEeJVG47NMnUz4t6NvE6fu9IHs4XsbXcBPkdkzSObAOw0Zb5KPGR4mSlu7Y9P4A/W
kysvppgqduBaegeQ4kSXdi54mOqd7aZ/PExmaB5TrKVFB0DzMETYA+XRthY1yKodwNKmAQfTKCuW
Xorj9d7Yel99YhkAFrldqpNqsP+FNvyhdybr2qvYggCJE69Ss66y5lhTnT0TJuMbj7zw3hkzO7qZ
okiOrRbZs2l8GGAm/fMKZoByEKiHI3v4NIKekHZzTr8PrRjELvUZPnRysHIGfV0q0xmrcuhG3GR1
7x69hr6mITJZXMomDd1XhOlNkocpEuU/F6rTG/ARlQB5pxN8GS3+dCsYgFddWV43g6IzICoqKF5X
a3t2b9wNU5iWAY5eEqkJpN15kPBbjZHIP0O5+A8Qo4yXqGsR02vTH5FVFJ+Zz9JViX0LyLZOI0/l
wZ6LogMOBi+79l+qduQHVu7CETePaWUj5VqVECdegMUdaROz1VF6vsM/VB/991nmyiBCIpvGIYeP
vb9d0wyEc2ervfBQQEwJNMJ4iylIhfQCfEerLPdBQJdRucxDHT6ZIabmxuWtE4zsay/k7qJovOGQ
4JkynWDOwy4/Tod+2QpQ4xujKcIyAxNz4QdN0okfxPGOCbG4qRhLbwlk8LjD1zs7jyvCN2VZ5Gq3
NrlGLQi5RBO1e6RxAVwn+nz2XDSnah5ixon0NEB775IOyrnq2LPOpcWArMNs0w/5d+Q7WtVrQWMW
Q4GsC7cZXLaL2CUgYDYszHPh1k115HMBZ2La/tadR0HPbetgRjCioDf0mHZvQz2d71LQuzQA07yH
bBg2iCPhMDc3o7JxFhEPca7Peve9bALI6zTvLIz5afIavdBOfcRBJAbWXvvvLhCrcFTw/Iioqf9O
468O9s1vE2MtclMb3AvYXy/8yZPLSHrDyiJh9Ul7zr7BUv0dxLHxQoLEAyGGamu7Cv7GuagypwSH
dFSeEY1pWf7RmoP78vzDjDLjPZl+18AdrX+7/x63lbmLHk1Tq2LtAL0dmFvVWMyo+62d52/T1MgD
8Pc7ECuXx2TCeQTs1t5T6Vvhvlb2hVpAxa6s3hdLKIhNAPEK98lyhhW1/eeKA24paF18gfscbB2V
p57Y6MlLiq3mohq8HPGVpgwUK5pTiz/w2bXUZ2OfsC9ZEmnjdlVW/+JgV2zsSpBs5deOu3Nrz3pr
db80HxCFeH+xbio31Lqary9D7zo2SMCsG6RA1CKNV7890OZvDYWwQDY2fjMTHg/+h1/DjP3tcTTd
jyn3q5r2b7/7b1UzX3fYcnFpl8vH1ZMyzvYScDrSVM6LGMt4PSniH7Td66OgvrNysqlYWS31t2VZ
4fxUERt35eC+IG+9eHK098SyzH3JvT59GYdNCorNhWz8dN1XmvRfM/2WEAm2a9vxXmVEi0D2vf86
QIorSMbEv9sevY+aGWdmPGyPWjTPnfLhEyhbdm1KLXB6NdbpngTmEny+l8JHa4yPlDFT6zTYdOX4
LErrq1tFDISpAKgZlJopIHgKVz6SiJlxcLizg+NeFQW23X1R7Y3Nnl0bIkrrheP17vqRb43wWrJW
vM6CR/62qTGcbk+u8+54iVxJwhHXNanZfEqWDsMrgjAsM1ghyQ2UVD9AfOJ+85vyq9M2yUtaK7Lt
w67aVDZr3yJodJkBeEyh4huxcBGDmAuKwPMr43FvUFFuOQtBo/LhXXAfaG45PBt4WfzV3RdNEcIB
vnaX0DOFUt9dwcmI9plqF+H210PPoH4GXShjMwpRd0UnXQQhon4zc1oNYnJeBKXfNDcLa+2Npujt
mi7e1YPiN60Se6e8LgSHHZrG9s/x4ZBm675J/U1krfBWbz9nOG9vqVWk66LT6Rfkaq9HXxZvOXw8
+zoZ6NLYsRt6rpQubyUEj4/liABcX8n0CxYQEEBCKOFC3Ch6KprZOTl3RGKw4LyprFOlO3J1OPnG
LLtFrN5ylizC0a+IIXRuW3a1/sd//e//93+/D/9H/lFeymyUZfFfkCm9lHHRNv/9DzAG/OO/qrt9
9+O//8EdYjuc+QRsSC73fERt0P/963NcyHn4/9LwZchwiumZGixsGSnEWFxNXgok4u9DEMEjjoim
zyWSyqV1Ni3WuOTFajdxVls3Y0FC0QYaWfKS5aK7eQ6AhWmvR+Sr6e7GpfaPSeW+J7aA89ar9WcB
7M7u/pnWAO3SvkgvoXCcS65T8uYOR/iWyGvVdvqZyWIbVdR+A9+ef+LMSxam2bdjvK/AfBdY4CR5
Q0YWJLF6OLVDF9mUnpWuQnivdw70sUBdgKDKKqt4t5z6yF8SS7AnESdVwEM7AyiNIoUwHuwd0JnT
W+fDtRvl0xenxjrkVNDTi/BSP5YzObup5XNNdpFCYAsHLWN7dDzGIUl6WtO4gVRcSr0r7du3ZrKr
z7kcxhWVGd9OQ1x/JvX3DHp5t57kS2w5egSxAAQ53KsK3v2DaSs2fC470d2ZOYsa6d1+42OHkeX5
uokq5A7X2rkKgOKWrO1zuHhU9oRt8bIrvfDKpj68gmrV3nGE0uAI/KfNqfpuBRS0tUyACb52SQPa
kTz3AgLQD+5qpccrxKWTxX+++1zx8eZzqIvkQGZzTzA8DN6/3nxFbvEpT/Lw3PREwLkJycjA951o
a3d2vR4SSj5D7H7X4pD50kV+dcQPOQaDdO3PFZY/7B0myMwVvb4ysFbUUOE0QTvkHuLQasJ598ge
nBKB3ffjEeCL5IlaInmCfAWUYjSicK3FcV7msxE55bgp0+7lMc7USDJ65+ybGeNq7oCGFJBiqxjp
xZp1akUuz6YVdz69IJiMiI7NBdbMFhg4v7W7dVzUdtAO1XPmJy7bskkcWcoINNuyVC7BmwpQcKpu
xvYokqL8NHURFtOYiBUgCNht5VVmb7wKKq2m3cK7R5fpu440gDGzk8vLHMggJlVDNlXrnH+zGZ+Y
z6vwb5YR0Kt9/E9S4SIaZoOogVHisw/LSOzgwI6jYXruKLLRpe/GKzjykGESxiCPHhzraGpVlHA8
64OMNg1OEAtSca/DvT6XudeA6dm2SL2D2+JwH3rv8mbtSCACo2MXvZoLwZsk1LKmGSaayyOoFoCd
JcKDMl/Mg+7hFnybVzPVTDEFK619X9gskB5eLxX2vXvETXiBhFVUHwXLup9NWX73bOXv/nLsYxj4
C/z7/Ift4xScybvAgwM6kHKID/FcdAook4DKMj7ACV8B6zSWVbQ2hqjB2aUEcdmywBoYgTgJuJrF
SNISnmkz+G7vLB6DIRGXuF9t4hFor2kOQkrYfvsYL4/1WlDrDcQVbC+5YuDYaUEebdofjaGGQAi9
97nzhMcA3lmYZS5gjH/TbQb+z3PMJe5f5HFJT/s/v+LH7qzs36FPAumIcZGNVH7uZVIu676e9mCO
JJ9cOE1nc5jwbB+GObbKbRZ9zhx42GRjsXPcWvEt6VvkR+NF5A0WdEeH9CzhU0YCs/PqpMW9hWgz
fbScuUU9L7mP5O1vfWaeuQqc+d/o3PdrpJkXwVVxGuEUUOkP84oDftzZdwBwBOZllsQ9tIOGqVuZ
l5mwpQBGo0Sa+vzmE7ryFg3cAAfTHN3wRbDGDpoJWMXOIG37vDuXlSMhuQ3IrilqP3GCJp4dfAbG
64bkSU6fYtuzlwN11MboCUOaB2zSws2WRmyY26I7umH4U444a8ro2cmQez9rD7PKqpc21LJXIoRW
ZaXs4XvPaJDnkv3pUXX2FfU+83bEi4na9lPqvUk18TNCu82eWv1ZO30ODZ7ZxpFifpZDBmc3Eja2
keNmdGGMtMUSiyT27/chvwZXro8QyFC+YHmxd/cJxuYmTb5xkDtxv3JY/7r8PDes6FblWQOHIuY/
rukD67xqFCtxK6Hjty9QY+9YAOJzegw212TYfC/TukEqQ1iCJEIfacrpxrahZlzO+ug+8fJDxVog
Kh5t0216PtiIPwBR8aFbDikQkh3Is+erPqbdr/poP7qNzZ0/2dT+qmlsfXeYFJB8s0uSNIFOvenQ
+eN08PGM1ItH+15TmX0wNVM082hpQ08vDL9/MD+aj6Gm5vWAuS3M1McYpqo0sHyAdM2H38d086eZ
9mOgsTVw1C09pckixZ14NEU8Mecw2YGtuxbUb7PdYsPPTn+uFSUUOZZZVHwqWjBiMRatuFFkMFoL
pgru+RaicbP1YxdYQ9DlzOoN0LhEFTE8UFUMZF0UzcCB3hqdc5Ehn0g3T1hHoDBiqSFgbcHOWejR
M/JOo0Wvknxrmo+OJuqrna7Dt4cJ2Uw/Z5HQ+iPp62qTKmofgYf/iZUyzaat+4BVAxS5Go+ALiKD
A2Mu2Ohm49YY71Vj7YaQ5ouETdkavALv96YZBFVgvCotbJT35CaQCtl/Df2UrhOedE9tjchcVMSI
XM2O/UfTZE2Y5ojsmEDNfv5Hr8m4ME1H5GDk60i3ES0WtLhGNpGU7peOZeCzhE7VUw/y9N1oh/6G
1b53hSPSWvi07L4jXxoaVon+w03iZCGQm7b1HC8Gy1afge/A+oQtsH7jTe4fHK1w3m8t/Rb1VrTT
GbbNpreumY38zyFem94xicnS91SzNb2RrOBDrywADHK4CHz9GZrZ9h6IkHIVShypG4k9lJ6LyU+x
m2rCKN4ZIzAnAB+bqul6DDI2mublyi0LMMFb2od8sUz/Zovl/dsOi2GPLLBZFsJ1PeF82CsPnuh8
UoG4SSQgf3ZAolDPZPeO6MqjqZnCr6HLbM3Fw2aGWMgQQ8IfCAdMB06FYaBFFy/HwrNOD2YPntkZ
tgg4W3tOjSitzC6PTjMW29f4xOzrGPf0kOIyoNYBGzqnwCfrwo7XPoemWGeRo+304ABraui//bKZ
FkKJ7ZPvhLc60m9EDtjAdllEtl1OPncm8prl/M/J8gdERZ0qa5fSLbOgGYHNyQtEfwKXIGhq2m7N
NMLA4ld/0oFGHL6ZdVRUkiIWCW3rtgcdVYkMIXdZaj0cmOSbEtJ53qZongfATKuS9zcbcOMDdtag
KJkx0Ngw3nyELy6NhYvNXqqoawhMKV0MAOx8i70WgcSS/dmF2aHzKgcR/OJv/u+Euh+31njjcmp7
FBsG5rrswz+eTCC18wCnPdXDlyIFde/9bEsUzZcl8pJA/zafbSUIN9uxjffmaIuESDtIXZB+PlDe
SJ1f6gn72r+CgGeaFftYkKci/CpaMX52cX7cJPXkbwQQgZ96HwHOqSngW4sTCAHnyCBjWXjLwvBm
7DKlbVCr1kGQLk0u0GpEyGqe4Lf4zo7KgjKf/CNO9dYblV8tlg+voZcO10nqEwk7+c6VxQ49thhg
BIrle4SM0WXpxyw9dTlrApnDM/4pCTX8nAAFWIO3GhvZR0EtmzPcHzdN0nZf4zP3LlQF7zVj+x+b
pkN5Odgr2nRVMR48QrfI9YqeRh+r1hzINdFc4YE+H18oMK2q4OPGsaJilSXOn1kfF0/K8r1XxLMX
BYTq3y1et8fQd6ANRKw9V2N2mjLEy/HWmVoHPsiCvL5b8J7UCya7cekVExxCDst/iPSL4DL8g7nZ
j0jp4q2wHAWfheRsmyBvJvnSM0hFjDgDmoWZVuCJ9ZKkOJqVeIQTFgxpfX5E9NT+kuKP+BBW594Z
ihgVtADAv9wAurY0iZw+6Y6pi5ixaYWKOOfQjjY2j8AQ4jY82ebp9T/7AMS/OaA4YQzeccgcCeIy
4vyrD8DXqlJQv6lOZTO+Dhnpd8xJihct/GHTqaleRjXNX+oqa8568q99OmYvZQBEobVBKCz5VDT5
clRZ8XWEOu5qiEuyx4lH3OQ0vABHBjsfcPPEnJ3wxMiLC4jPIvGc/OtQtRmiqkN9rbSejg6PcyQS
z9Cq9wYsi9C1GN8TT0fJwk9/VmDJjOX3MSzOlm7erIasHz85bWutkVHO1yZ/urLwrkcc+grvY3+N
ifdiRiXK/jiqEGH+GNXN18p+jbJC6r385x8ejr4PC8vs+/OoTYGEFQIhr/mN85vrL6rHhBcIo4PE
I1V4XxfTCclt4wmia+MJ68crpGGGLVYewOgjaKmPC97Bky7kdDDBV1M0SOYYFryOvtsAv2/uTdNj
58hgJ7UHXODIlVpice/LDRAv/oJn3F7d8cop77DQkwhBeJvfpoJegMAuzlGKFiv7CeATzVdD8oxs
yE9MleKs5s26mGumCa82pOpq+2js98IbxTnHuRrs8F68/DABwibRuS/u42sfrCetC4h1HCN2hvgs
jmfRSutNXNUbYbVAmiACy/fSQwLz3CQEvn+ss++AbvRLSEjoDTKBuxfPltPWb0IatKnQL5E3FmdE
/l9M52Sl/nMefy3kdSgS9g0syyxA4N075yCNPEBTEH8js4f3IqnA9mrFP6KOfAH7qTo1UUoWwLZY
+PXd7HuU1Qg7FfqzLeNxpuyOD6Gvy0trwdMUDTz/7oEo48OIUXoq+M+3j/D//e7xsRnxsSnxfc7E
B49PrjxVacBwT4ACFOckxmEUqr1fOtkWK8VyHBaASnoCv10O78aYf/+PI7qiPHbDuANVCzL/2xpq
wV0jz6Y526GkZF1N65m7U/9Wep581pm+T/BqEp2Fhz13CPWTN0ewcd/gtImcjCHIU4gTDmHD9kbA
WOed2oEjBZvOFG6yQFgpwPDcvRiMbDyk6Qp7dPiD8kp8cspt21ThH0nOI/Al2ePr1NvjqlLcOQKX
LNsRzwebmhtIt6JFIpP8u7S9Z7ci/BVyPzXIKuHhFXYfnV23cVa1xdJDFEngM5HD7nRTTv+kiJD8
jV+V0I+LqkM8LKXUJS7F5sGlHxbVOoOcqq5dfeTZJPDSr/MDwfpbApeB6jSfLO9FGmfbsLd3D1M5
VRiHKG63vntlvQqC7eabj1KANMVU+1HRFVYCuUDuXXYwtkfxsAFWkh7qouNBUrFiNcWdvYw831sP
ZOA3v7ZBy6O9P2To81vE8+Uw8RQhOooDOBDI4YHD1RgD0RzBb4UQ/zb0dLcoYzvfWt3kgn80TKMD
68rnfKxARxohyecCXegOaWJuDiwwmqYw41SbP0NwoLgwJfxTgRd5C1dZ9I4Fr936HpOLag7nWTzJ
VgoB5cApKVA0xqjnaF+LoDig2NCqMR3GBtjsWgysxsaxzxbJzKGB7bO9YriNtv28jA8tEg9GhNcQ
qCmezDBj9+3aXlUOrcB2jVnzMDhzq3NcNk8ij+CJ1tWwNKpEkybgSWS0OHFniN+go4OzIFgZKB5M
MDenw3KEd3R5BzYjo9RJT3dEtkJeVFAxt8FWplomwFVeTQEmYQH0E1KVG17/tPVpOK3CxneXXhxb
15anau9QiOkxwIeCslRynaQOcvnbyE72VtN88yc+XEKWjheZ2N95OdabliBLajGB6BJ5fc0elwwP
jwLbAPvvbnbikA9LkXAonmmEjmyfO8J2PixFIYN2WG53/YlwQJJ8JGvYyB8X8pxCTgJRKUDDs1i3
/SaNa9C9VNfR7uXZjMBpLSfLDGz2YzRV23vT9ChIRcHp1fIg6uYxyA85ESLV3u/UUSF3+QVJO+ql
bujKB/wSGBC08qZx8Yz1xd6M8BH8gqcWEEjTSzILyAxugwpono9nWN9EczR9yF24DlVuLft4UDdk
AfG1iAkQKrmvbojyyVsvFpH2myoYJXwnSZvkGzPWYwoIicI+A1aFmd2Qb1pQNsOfE3unGBptCDuv
aEeae+Nh9lOr34MVf1N6YzacPAKhxKF00mMYlek6dqxpB7+ud4OExyep3eibX4BNxfIicdFJCNEs
lU5LN63jb1CBWuimAKzh10wdNtM61cgnMAowQ1IU+5qMS8vNJvreO12xR7rVUuAcixhifkwH5IbE
6uQXjTqZ2kCLtFsWGlyidPD4+t42XcgbdRYJpGSvoUtLftJlDrKWKq2W6WQt2IjlPQuUDRcR/Df0
NQunDQPc72pauiAbsPf91jJ9mU7wMi7jXR+7IDiT4yQunWVBURshrJUGH9pb7HdvhGjxo2w08Gc0
++yUAicRMGmc+rSkhyly2apHzPh5lFO8wPKMBzPV/hNwU0DSQWzkUnDj6YfNgO1sW5VBjuyfdYmf
2ltIHGzBdIb0IpIDTYocnUX9S7iISvAoiAH5NR+Q2KZpihFnReRt/3OIgVxb1SAhoA6XHw4NCKDy
4pSSMiqCLOxy0GM03tooMiMFxX7mu7t4c1bFdO01Wb28jwUl0LEqm9fay5PA7GniseBgbYIahGmO
yJC9OmOytsFB3wYkhvIZAuB7y+V/hMAUnuNwtHBWa52v0/xPIso+pMngrkVaNmdgN5D1iLQ/CCel
V4tI/+L+cDnHczVbTW103cDOJ3Hu0goEX8gAg1RdRvACMFCMLKQhUO6p+g1/cUdmGADGRBeN5ZHT
fWzq6aWrhm5p/gtSN9nS5mO9Ug7+aXfI41TTra5sBHxnVKQ9/xu9fEZ3tdnrHRlpbI+5Ms3Fvizb
cwVH/VE4BYNixlyDx+Toe8ilBx0hSKuB86uWpmdoqrhbmJFg6ADHDIDSa9PjKuZsSDdnyCrKNvBO
qCBNHJDr6FzogELbdTMyK4G6OgqQz++xmQRPa6dSwAfL4ozHdGf6jOlxkcekWUqPRbpaOuWI22D2
0hixOFMDcY7EWw4dxgYyWPg9R0Z/Gs0YMtpuMIAcEPcqkLZ+DH5sDj4JsNmQn8DbPj55Wr7ZbIyR
49aMqxTqskjfV8mBz4WpmcJ0MD9Dtv9fjZEU5LaE4KQVxlVyKafsyQRnAGGNL3DGPJkAzK8+E4Ax
fTlGmgDMrz4z71frX+cNucLLkOFNMRBxsr22WjBXVu9I6Aw3ibTq1dBP5Tt+TjfQXpFBJBa9BbWA
4NLsArhd91rx/D7Jb9TPa0SFrt6HvP15DTNpAsVt4DAn3Zve+RrI0GIXeLu6VwaXiTGba9BkqBaA
E06LOvM4EHm63Dk4Mu9LZ4oOqTuM28gl8kTBWrhRfpQ9jXQkkLbLOJ4VkGo1sj7gXoIHM0Li2MG0
waxUHyLX/zqJolxDXwC9xgYytvRgfQ1NKHkuTM2a0yu6im2mkDlbnDF+t5sRrM+ddW0h2TnENuFJ
40WSOLJHxIqTJ2824TXRnN3sz4fF1HJXq10Sl9/NPJ+XcCQmCEdZIw03hIhjVtD+1BfRcDI1iCf+
rJWQ5dqxxruPiIcRgGwzJG0hGupBf+ukaxrdQlXtMqikP5kW0ba/aS02BUMb9eOii5sno3M4Dd1r
Ripn90H/UFGQZvupHa0+dIyJm25FgXwND6fpQ+qTg9nXpiC/2kg77JHsjW3uiETnSwhTCq3kmzEV
+MEXbYcUvLsNyRKbMUduPzgiCjDX0QhYXOkvzM2azs1xbpo72fQ+mtiARgfiQIDA3Mum1zTNYNOr
nK+QZAC1XVjAE5u0e9+xw7NdQcxvEVtwpjFf1UtjFGkdnkevkkvQZSZBIWMK6gi7vH+0aU4t6L3M
F8sd9bPXfLRpDnOv+ei/mgvcQ3n/no+5j8GPub3jiw3wMXgj9ro8eEeCZIBDQUov2Xkzgj0xCHZe
tCOwMnPf3TrS8gCM7mwopYvHxo79BujssN8iNZLf4jT5GlYjhKQ4hYPBVf06ESpcygrgsKIYmqfU
Ush+RKcx+ST7Kh3oJ/uO4GtXR9mrJ1kUUKdV+xqiLq923JZL6jb59t4EHeiKxqKG+gF6Q9/tNyTh
FIwsInvl4CrcZRaIas2luN35h8ybXwpzr2y7/oxchDczlRVufCAtCEptsI/iuBoB0KR8HBDSFOnc
xImXwIgLPGSsDTi2sE9WyLZu4SQ/8goRlJq43s0lo7OJBHO3NIviZ2BkJrA7YQhLdZCsQX8p9uEs
PW5iYN2E0xGk2dDGcRFUvB+t1Fjpr6CZLEO5dX2kivqjCzAkSOKA9cWhZW4KVronD+mw05wOUID9
a2tMcey7WKsEqGVN20wD3Ai7wXmGdqwtRP1A/9fJ1Afn3UC3PC3A4yej5NrVdXzthWwP1jQBO8pr
GYwtYNskAafM3PkYJt0jpTgBPsxjBRRDrMLj3TQPB93pn5Ou4n3CR8CAAMndTbTDSiMgRzI/r70s
qpWsonStJBueGuVe3Vi4oNK3kpepQy4T8/1LSyBc19f5d1s4VcA0IL88mqAxq8IfhRLgmhRA+o1x
dy2Vj2ffGloXK6VU1zr30y9uMUJIQoIKxYPu+8oeoqUzuQftA7mEsx8iHkLPmSoc8M2P7T701bWI
yNckGqtlLGRzlWXUY9uvdmIaER0pS9Kf3KTelXEFCSCkXT+NDHE3OtXDHVEAvqY3b7LJk8EXtMxd
ELvQL4A6TzcvcZBsBBQCWNIgOUTTbz1E6m+igHg16CqaQPmdtyZxKnGXFhN4i10eBckMhaqdkl2Q
r6iRdFNsQP6iVnEhgH8iIzAqRhpBEXBpwV3e3UURTDr5I6e8AScwbxmQE6AZa8FIsR7CZFjZDp6l
qdCf4hToqdZqi0vD+3TrIbUH/mMFBx+14lUVjz/8Mpv2edqE56Fud5xB0hr6qNbZmEwBDwrCYFEx
UwA64bnicb1mScZX4ODU1wRYBm61/GaKcerUIoyL6FCC/OgGElGxIQr5M8j55zdnngD4V1BZ3bgZ
kOd7TE8iTtl77YDlYRLgcx6Tir53iowIJrd8bZqi9NRClVl4qiAr+u5dkslB/AA7xeUI0i5IehBQ
OinZfdMUpCQ+kOXao2xVd5kCjB0A8szPQP03j/A7/RnKkPEL/hPjNhs9EVQlbcaFPbt13dnLi4jM
dEKSmF6IUnbrlnlg/9NMHEf26uKRuuRual3xkHOASbwnlfPwCjgmsIOcio2SkNZLsgaxFtHooIdu
3RIYSrLC2R5cfB3+6n1i03cd2cNlCFc1BMWvffymSh5earx+nmUc4bjG9BfT0lyVVy22iQWVgTWY
09KdaEASzZnMg7oU9Bk/NX2GhPHRHZ6cdNJrnGyhW9wRffbcKufLgsKTJ5mNhESKTc/SdI0kvCDc
wnamJbBBO5uaDlsC3d6jsTiJ+mk2feC1HLYOVA8QZIVC8cTkBbg2BwQlvD2IrOtfywnP09gUE7Cx
5fDaY6UKansQO9M7qQLq0cDc7xBa6l+dxp6PpLXa8rlp5QmIV1Kw1ZrexOEViBBtiQgbrgxNAhdQ
fd6sTe/4/2k7rx23kW0NPxEB5nCrrFbqbHffEI7MmSyGpz8fS56Rd8/smYMDHBgmWElqSWSxaq0/
IAzBZZjba9laj6zP9DiL6Kx3B9ckG5eG6QnhkFhRjeTUilRfO23qrCrm153MQInAe9InlPY6ojpP
ymDA36u3XUnYaCcirTnI7FGQjcB58vZR5vz9dFy7c+nPtjx1m0eZ8Xe49aZXb9TU75mRPxMt91+D
DCSrh1Xh0RtrdyHGuMADHQG5RVsPzkkH2YiPl4X4FCU/y51Ta4cKsS290S9ZexBKliBGFLrrwPXb
J6CbICYnLfoSO85haEJQgjUJ19wsrO9D5QK7NPTxFZJut7K7QL+MfpjsIteL7/7ulUSYqutWQd5z
TKv0HGKDcCY7gyZhkziLFI2b861BnkXt6G0DkrpRq8M6SOQxanNln5f2SXZRyXfrXPNWcVT7annt
Il/69oLKuM8rsvWxX+lEo3CLU2HiTFv4/yD95r/l2mKgJ7I2A+OHm8QRQlWAgXGL0ldR6YV3WVCZ
nysyf3N12ZvNHr3iZB31ffVmO8FXoijxQ5iEwb0LtuI62sE0dRWlRnaXAzL+3GpbORqlJxxEk+DY
JJr62ERIU2KX7LPva9WMGTy480ikIzz+s1ETf8NQQfi0mh47u+wgW6rJ91TrEBKJ9Hd0e7sVvCRM
pFBROTZae04zpIDceaNrfHcSkLZaCI52wYxnHREwjbBHx2tnHWbJLnTFygbCEtoeQNa+RV5BD6w7
e7ayR423OAeZB/e6bR1AyEMx4dKqGk28lFSfeKYDdQgqQBO6Il8lGehVVoxzLRMhzj1aNGwkbmEI
ERm1RXD30cJEYhkKv704kE32rt0AipMjzIC8Thy6CuLUbKntLvzD+gThnutr3RARqKsCRMOFCnXo
fNsMpGlw2s3v5cGfONP7/k72SGWEeuhFjtszD1/ND78mkk6rCsuF/hTqFxVYHofhrLDeOFyrZD38
onOE3sR808jqaT7zql7f6473Jut7J+s3JYLaK22GOY+lvclQeT9GihsoK5UsPVQkcnQI5SSXGiYE
xgV1gfqBqlYrfcY/y3HmfJZaw+6fE0b6XzJGMHeQw3IMyzZdy9Q/5hvbFLZ/iLzHSRiECyUpPiBm
sldj5ccVw5AOiOv0fmitrs16kOc720En0g+0d7fXrb2YJu9ia4V3gYcanlLbXcuSrOdttUPfEQ2Y
F/A46pl3amB0iyv1Y65zdGvh8ySaM62wuC3NJpWsBLvbAGJn35N8XHRjVOC2a/c7WMA6qiDxoJ71
/Pvt3XBe9i5BVVoYjDsExeY/Khv8X3/ebfxvDY75JQtSkCsqpqi1lkzvrAxTGAlf6iQUG2B/6Lw6
cOnzWl/LeiVwlVXt2irGwW76jJ7hg6x3JzKNpRZBUWyIg6ZNlSxkQ1EQ6dJsvbpoTaafey8kc+iZ
9W50q4qwqGnFy6CoAexgi70MxsJfFQUq5CxX2Fb3Rtsuu84IABcMwdI1Y/VLE2Vba7CLT10bhztR
pJgfBa76uebLkx0UJdFWWUUM1jIU5JY9nJx8M+qfBphFq3Tyq4026eIJFwrzbMTpsbdqHxqIBfox
HNXwAFfcWSZ9AlIv67VHvZ3d0TC8CjpTfUwnUhUsH/tFmLpkE/lBNZSUtG7vAN0naL69CpuWqJQe
pF6pX4ztYXoMkMZSltZMY2dntPCTqj9gNnS6+eGIMlfXSVZHa1nXDGgpeC3BWGOG5vd2QebASRBz
CqP4q6wLvE5DZp7D4E5iYwiYoD/bGPCQT+Rw4biJdjKMaXjBXuCaugEG2O8rn2SCzNjgL6ItXPLx
p4Q4vuwm67XYEXsQSiPRy/JzEOwLf57Sw2IfhzYSXwW4PHkSF3tQ4LBE+/piG134hAPvsHSw6sXz
wA6fMhfIa+KAA+rTtICFWgw41NEqO9cZ+uqKN/ETiPLRLczikf2Kt56SxgQvmZSP8XzwwvJHIJrk
IHuwfgfQM1RL2SZ7BWMbLAUCP0oGSLwKB+NOnjVstLM+Lp6GzFYWIFqY0/1quB91MPZFV47vTeb/
3jALEi1C0xjf5QieJeOxb9U7LSYYIgkr8lCoPvtVPBm3N9ZK07mPJB3qYzyTVjQH0YVo3IghDDd9
nKB50MfT2hnb8F4pXAVfQBShclbFG+SeVVQZOmeDypp/Eo5dbodxqE5gSZBIYlW7AKq01GrDflSV
RrxoprWdAgAcYRaIl5y9bIPY6z2MJlKa4TShuzBtUm/s2W8P42Mys0hkYDDPkFCwo3SpzcXKr8Nl
mburaDTqozwwh9XZqle5iv95utXcjzlgAB3EqrWZYGOTqf8IrCEfjhQxMoRHBzmwxXgHAtomulj4
10PdOpcwbpSD67jetQpPRVuS+HZmN/3qJkrCXiNIO7xLOguaGoGirAyDhdO09jdWP3ZjV998ACpL
fyTeiAi5dhgH0eIsrFr4Ouo72TMScBvaLoqeWNdijgmVbNs0o8/j0q+OSMzudM9SH6SAxFxqm+63
Uojgz4OUj5jbSAP+1ia0qVokkIx2Y1eJp77qrFUrkmEjixkm6WfTZOU2N8ppyBucFEvZpmI2CC8w
j1J2ekI/CDZHC7PqtHXW43ijae4r3MbyLmja4lmY1aPBzfRFdIZYlrrFXkpUyT1v3C9kg5nj8ZGj
ofngFV1/dBSAKXB13yD+4Ffg82+hiOQrbO9xdy3WmNPDQRDizDfDUZ6ORqVokGFm3azAVo7abN+m
D4G17L0GNaxhTBdWkysHAva7gVAMCc0CzdtZwtad1bd9jOt35lyUdQqUqLUIDIJ8f9apSgXgBnjJ
DggoemCusM56V2XroUMd2I86ZYHomPJmDeYTKiXWT09/KPwYfnsztvtgHPxtUpGg9iJvqzgkpP3O
8PdjnhTrqygOke4P9Tx4h/e5P9yF6LVvuCSBP4DzINv2QBysfii1aoedoH6qfJV4x1z0jV5bWZrI
li1ZV0Cigd/vaxRBrvI8mQC85gTmXebj7BNhzYSkQbsz9Mz53kbOWzQNyktWj+EGJk11SIDMnB29
aFcqAeEDcMIvY18QMk5G76kNR21X5yUPQgHEZMVy+T4P8KNTzHz67UxRlL/U3fqhfLn/5/vYmeGd
vxM0bYe4q6PzX7MtFRwo7b+htBAQDDzbLZOjnbnEf5R6X/BFfxJG+r1wgCjGrpp8cgB1Aup49TN9
vK86tJcLO/6k4wuMQkc6LWVxFEWwwbeALVSY1EvF9dR3cFlBb4Xv5TgnlDoj29ZFqL6Hz63mNu/8
rMdQFdoSfqADUMM39+HYODsYacE56xttXTleQEQ7rJZBow4vMfwkfxT6yW6Rc9JHtN1ZoEWWqV7A
LqoXaCXpXTIyo/qternV16Jkve7h6SbrZCv6HfB10tFcTWrEihAG7qsFKghOu6L8cJt1FZvmz8ZL
36qo0D8pmV2sah2HejOKAMSHOTDzaJrOcvSUp+2rMY/2UjffdIFvrvQ5a1WDNd1kHR4L0ktmTDCf
sdP8X0AKpvnxV/RUB6wdP6Gj267+Eb1t4rgMCA7awth9kSk4nBF4bsZQU/O+BV0pRFuvjVLL1tdy
D3q+S34AQBAHDCXEKlV8NqyljpW4EouDbJBnH+oGJ5vZYf6wYaYwoZeKftPCBXw3xrWZiPqLOnnu
ui5cFhRenr/EsX8aNAAQjid03E7d9ITHQHuvz0s5hGfw3E5c9uSRPsQrJFnMdai6w31i5Xg0DOr0
L88t3ZuxSf9xwc9wRFbqzNhwDGzZ/tsFn1i128Vz7KkWdbAtPa8djmmTrwNEKCEOpLW77GLL2cPm
X/gTjL9R11EqAR17PestixDErSz73IryDADBryF15Ku7bhi3BL7Q+S8jZYMqbcA6w1H1rUL2cmHH
igfqnkNblv6JAJAxkaQMtlmVBgcmZKXbqvOmEZ0tZQkwvViim6YBXMXjLetzm+h+Yf4qWjWmL3xG
jqDKkJBhaoZt/KEbRpUOwhDtu1E1rP1moq9U+dFapzlM80EWk7FhY92kzrpEQHmNA6y51zJRvo5J
vw097u/EHPN1TzTrDnFf56VEdKvPuRj8UIRreG7V3di13UtkN9AiqU87zQHMCrq7Rb3mYprWutGy
aA3GwZxvE/EcmFazJ59SLmXR8aLqQsbuJEuGX4hnsG1LY9O9l4ETHe0oJ3rrjsZpUtw/DgCBt3Cb
v93qZTfZQ9aF5gCUV/GOtaF7F92qyb27ItxoGHkuWVqhOZQb9ffmnOlmtR8C8hKAYwoBE5qf4c8x
crSCcB83d54Qdim8ZNVlY3bM9Sze1xE58lvd9XQAOHYU8yEbCL5zIU7k3BkiG6LR9PbsxDbyoRtM
Y3RvRwf5oL09Xk0HgwazscjK5WRuqjHNl2EFRU32a0ZoIj4RoE2YCBSN5gN7AfJifpT9Kutxb6Kt
BXsh/qOL7Cd7RGUSr2MjJtCeadY+0oKnFqYga7MURHotWKVdy3Fd6sfE8u60hKXfta4BDB5b3nC2
G8O+t3K0/i18kUeAPXkc7bEgJ26ilxdXjOpja4hZHoEbTRbjxlcfZVE2yDrZ2RvHTV9U2qOscqyo
XXvzwQDAm80MewTAg1+vOYamui/n19RJS1a+495HaRCta1UVXKSTeM5771K4uvJepJG/bG23PQap
7T20tvUDqKvyHthpsDSR8j5nVjtcBECfhWwAJ5Szce2ce0dJgBFNETzEecTkFa82+98nNVEr4ird
sJL1etPvs9CtV+VIckAUk3mpAdItmrRVdr7DxhXRqwg1wCbclxObiDDIjXckdImkqNXnrDWbHVnr
YSPrM+0+1mvxVo+muTWcPN6Onm98Qulkoeo+0gjIqrsLTSTVMjM6Jmi83O9lCxpW9sX/eqtQVTW8
R4q22BR5iIl71EdbpWc3yMc+5US538IRXmcbq+ZWjE75pvvoXNmR98JqiaxCO70JHgIEzYLx3e3S
V7upgyfHatOjrE/g2v1dfTk7Tv9Nf0cljfrPKxv74zORnQm8FtvT0J8Aiv4xHjSYoVXYWd0cI5zN
2VWh3NB6enSB2q5f6tIB6DnTcLqBa1Q2JEH/e4OTW7hYxPygCiYQF2OwQb45o78Mjdp4zFTDeExY
XCZdkZ9k1YQ+6l2nKfFCNhZzDydrXe5GEe5lXeNBtg/6IMQFM9tPQ60+D/PBYE5L1fKH28GbE0mK
e6GIRbGCjYC4qJ+21UoLbbGPeis4deBGllYeqluSIcZDoUXGg2JWJPz7sb8zZ3XK3I3VjWy1EnuX
NeCy2rmvz4T9QJTrNm7IdSLm7m9VuhH8C8nI++tPYZGlBT9pGnAxCNB9WGSqNdH2DpmLfgL5N/ju
kaezeyQT4h6rsMCwvLIqJgrq7LAdxUK2ID8ykdAKE+eYQN1jlKyWQ0dyE4RShL+Zup91ohxHB18+
eUDMbWYHp4/x7MtndQMCZwJLoLi2eLwoIwFunylD9i2F6JmjEW2RraaSdVi2BifZKMeXRr0EvJI+
5nqzdys/3IuZwKfOBL5SsvZkuf2z0p2wwDLb0616tKa9XyrRhCJ4ZL6m/U4hHBAuAg+LajuMgdQ7
CTHlcIb6lOgMFH7yqMYZIkqjr52UNPB2RmO6+2kW8W27pt9Ajk7bCEh+1/2IAFNfbm5K44DhizYK
Z3ezTcpZmq9Ke1ziHyM2JWy0VyNxjWXkkZiWRdupf2KO1Z8RlLVeQ7dCY7tzifaU+hPh85UyI+L/
+QbVtI/AWofUp+WwZDUtUjbax70HJgqZErRRdbzqnbGWa5cJ8MkhU/x7R0vtZzUj/90ABzqClLCf
BxWMHzSbdidbkewbNxXMw3UQW9YzqoMBFP0pXhZRJ5WOXGB3CK6QDm+cqlxYWul+s4bqR8hO+SQB
UE2kL1tdn54trRoeHFs9S/RUrSjGXU6SaymLGbG+NV6f3VaXgRaTTXlnW8lJts6vwe8IJcGtXpJs
qIZjgpbCGs3ncsGlkyYbLpRwmUUzIHAWeunJrO7LodmXBlmzT7II+2M/DuXOs3rzrpeqG6Di2OpE
W21OPCROB3ivYyaoQnGfaCJ47hQXrcUyR/Ji1oolc3pfQ2ldh51GKnoEKQJztTq01uSch7ZGztOv
ja9O/ohjbfw9d2fHSk2FmzC3AW9CukjLO1bhwMWBjXiLOq2jk6OJ6jWblZ1ntDlCA8pedguLsb5v
0oYfaLSeEqHnbxPJl6WN4D0TjatvFMqHtO6LQx6Y6bYDX/gQ4V2+TH8YKUJbuII0SKeTcmnMd6Ep
85qx7GSJv6O4++frzfpIcXU0Eo8QF1xTNzTbVT/MQqjmDxHq+OphSgdsKnTRL8G1YdsjKZ+ybFru
f5TtuUxaFBrgrX89M/bYFVigLLJwhP1Gvpg9xHUOkbOGXxafVAKq14lEyZiSmyEAiT9PSRg29EuH
n3IHnCh8gj3ebaUgryymhhs8FRG3aSP0C3HA/GxlZrhJIKut5XO1R1pBH7vi1epT9im59as+76pt
CezvpX27YR5zZdJcVK5BQ6LPlGGjklXrECyrvZRAyG7gyf7PXzQP1w97LCKCtktgTzNMVFs8+Uv8
tscKfLvTQB7ja4d65BMcC2fj6GO6xijHe2bH4uw1a8xQEjO85zy2xamLpq+y0e1rk1BNPUsLa2KJ
Pt6CBVrx5LQx/uMGYvl594nFEVAGp9OeDfJdSztXuZvmYufDw626qF/Loh2a1Z1i+e4CSIzYVG2Q
bm3ypYe61J5tu+ZXNeciLnLP3hwognH6zTARXGqnGYnVvdUQzl5HFoD3VprdBwX0n74x9aPpIQYh
G0OtqvaRHsYr2aoj38YTDuku2dogo7JSG8FqT/EPje5qYFHScaXFenQnEGa8q9TgqeLlLvLgzEme
IBmhJaLDspZ1qItgStEGMUwzGx3hzAGaD+eh4kzJz9dYVagunbaI12Fsq/cinrp1Uqba/TCfKRF1
8kzWyda/6xeX/U9FqD9zNXZXSqxZD2NW/jrr/zy7td7OlLj9l9Uby4IP15CrofNDSMPQ1XkRp3+4
WwP8ouKhKMQhM2pz5RiiEkw0vX38ddroyxT41WJsjOltCJ17pTSJG5fmzwzDvx/KSAgQ8lvxagYN
ob2y886+UN0ddpnJ3kzV8Wy0kbfyLWG/pCwUF1NcTN8baIjXF7KFgz2NHb6PvgdKvgPlUIwlLndO
WrKV6jLQrr+dp0rx1o05SbbR3JjJ5L3ak1mfKtYPeAxTVCZf2+mtouJiGvivmZhQvtatcCdbhxSg
+5RbwxH5E1APRnmHfnL6WPZRBCTw12vAXPLPGuQwYUOKdBLtwVHcZJ8mQ7cV2lg9R3PoXJ26+Hvk
N3ej4w6frSEi8oOW6KHVjYQUL1znuvS1JzZP1do13PjUenl24EeYNjriYE+do46EZpBXQZNlE3Tp
7MkjtG0VRfHFEsMXktHml6gI3xVPBF8zR/0MoqP8ilnUJ5OVDXcyEoiFa38ljI2/hNMC6oH83I9p
+BBnIOixcIv2EPqjYKnB3V32+lDh22UHD67XBcSCe3+NNnKyQpMmDpZKWk07K+8h1s59+LU4JJ6F
cGP5IKuMwOq2rh305/Be5KONPEZe7hVNhdEYoSY6dZXzySMUsSRrGz3hHdqsU6Vzzk4CQYX8f4am
veLd9aGId0NSf6sQ+FtZuWq8FAkZJH8a7CN4eaw9SzJNhpvbR9nK1vZXq5pCYgKGg7LMCJZN5GBN
JtyjHUV9rcqfajREL7U3crdjXCprRZK0Z6ecfsoSZmQCQ9tCLFMTOmqFgbLZu3a8RD9n0zDhnr2Z
NoUSlnruEgvyC2QrdEb9ByaNfK/lyrDoDd84ulrxbvemt7Iw1CCq2kQXkUKe5ymVb5wxrXdBrFWr
llziXsLDtNo5hVYXP8atqj/GRXBIZ3xYG2HrYCl+uJIQs9uggZTMtm8K8pEzzncoS3vbdrgT3BC+
EuYri1Z/n/Yt/MkZ+Nsa0HDwyFj6oX+4zXrdnOmG9ILBlRv3q1vDCMR9A9LuIFVM+DqVVZXG/tJw
CWuh2+gaZ6l0YjbPzCUGYWHETjTZGCuAEmTnyE3CX53liNK6dpYjrQDoB0Y3tX5xtIx51k3jc2eX
jbowTXOl+KVxuBZli6E60XkMu2Sh+mO/deI+Psu6W2tHEnnVtkW9ujUkilWuagDLqysJqTarKwnJ
jt2Dg0rTvvPKWACRLnZjy+xrmPwSjVdDAs1V+6uTTS9B7SnPigoK0Zgcc9ur9vQSq9mj7MAaoJzT
vvGjQ9LpzonNZKOmg/kZo8uN7BEmeYpxkddBbGCX3nkTyAyAeF8j+BWNlt+ZrASXcPvKC2HcRVeW
rrLoESK6r9ALywwik86ctcvRXLn382AZ91z4Q9iDAYVXqUd2uZjkUdeG7pAORXdobRtQvxKWixZl
7FVqesGpJF91SJAHvJb6JEHnSR4L9NROY53Ha7UE5+IWU+buM1uNMScSJHF5DBqLLgt+9EpP9lVr
zLOfRua50rpkbVdtvjRsNuQLYG/+Ae1piJ1ZYpYbL5rWAeIUaxTmqi0kmuKT4mLIiyO8cpTF3EtX
TeQ2z3Ubx2cgZlvNTR6kkGKqdqR7XbQOpZBih0WY35oaE/TEh7TSCnHI1xJe8EM9HxroAIvOtbo7
MwXOsLQEJD9fSy525dqsXZBLVMB23QaU5IDu5jdZ9N6imVZ2o9vfbdW+5Dr6yK7hpKhMOtqxIBC2
6MM43t+ApTjBv/WDmu+bogRpX8/oUjUdcQkvoabd+knYaVV6+ZFbfn3tLOtkl/lVrLZBTT8gnJ8g
fY8vt1Klb0EL7JAll72K06R6Cwb/p+YP3T12U9r9pBRfh2w1JZrxI9BI3Vshk27q82Mlo/sDSOjz
ONXlO/cXHIBay18q9tQrhpr32LerGxOh62MsynZPuMtadu34dIPwRb3jnNJIeGgztkdZL2Z8X921
+fFfFqvWRwEU0iXksm1Lc20gkEgM/mdwwicYW1dJFh+SEgaM0I1zmZjIiUSp+wWWHjOMI15qs7RQ
SawQMkqn4q1gkxm3uvOlwKJ+VY+xf+hxYXmYfAV+2DwSGMuqH5Nz7Tf246BG0x1MqXot27piieFH
86ULG3Nt16DH/KxTn5omeguSECVeAfc+iQG2J4VXzZy+ER7HiIKaMblf1NBf5XpRf9aIqGwV0fgL
NG7MOy6YjQvn4ghTzrtUkeVdOqsN7vhYn2XVrR5Ys7/sTTxrYtZZO0IWg6ptgJwc/SgM71O3h0ml
58ynY0JEEc72LgnguctWd+4SJhhKaewMYeuykQGhHbuLFPbVyWuQ6JFF2Vu1chcXiLMTptEGXApr
Gz98KEoNGkGcfUIYznqpslrdBAKMZVcP1b2LPcFS9kBZtGuc9lvfFyM82X5ORpSgZQD46xLgjzyO
c7KgKK1zu4+Xv1XKTrLZA+7I/AV6aO58qwev7JzUWBvW6TxWFmWXEb2/ZQaKbCMNBCzFO8Ouqw8u
qDF3AS7R2ydZ8y69BmAeBL+MCDyFTWKo+BtZJ1udwEkuwkBZhF63/mbNFkM3ANnKunAY+PLmt2nQ
6zvcXlK+FRfKexIOwUXtvwe5n755GFSxQ8oRc4hK8kOIdlouWP/WQvXZybBDGJII74CkNw/yICtv
zbLOeGZtGKz++V76yw7bhSmtqp6rzZgQ25Zpyt/2fWCBgt60zPBANkU9SRaf5PdZeusv0OAxN7c6
I9QxBzVLfwHgWPDL6hGKPU6WMIf10aIJoadEQpiPupe5Rw9yzYRB6OM0xFQFKLk2FRHQX0WteWiH
b7Igx6Bvj32A0uKJN0z7AAXVRRqn5iGoEHshi2qvi7I019YsBaOFkXMoZtBGpBb5YcgLUh1FFK/6
tHaOQtGNi253IPSCJPpq5uNDp+jRyxCHzm40WexrHVIOBRBU2QG0E+Zt88jACc2LURn/ksE0/7Ix
YkfNlKXZgAaBojjz5vu3L7lUGo3olG3fCQm0hm6yaqvOdlZNDozGKQmRBX0Vu1tffbB1yz61mc+T
06sKZa2o9atRt+N9jgunL2Kex0pP9jWBAr7qEBNej1k03kdjjGBfZyerMMHdYmHMasFBNnMbepvg
sjPsE1Yc2QYx5XbHeutb71f6ngnFuJumSN+3aG7dybrECH+dcWsbd9rcKvt9aP3Qr0T061+uTs+2
PoiKIAlJVMJyLYNfmGjBxz1l2Od17ilVfqcKQ4CX8pqVVSoZxPtQnHTCL6skSPOvrnUfe1r/LVOz
btl2Q3EhQTcebMMl0mhM9Vut5hvTyvpvVWKpiwHg6YPXNvY+N9lD5ekI2aUNrq8hesyz0aGyn+Z7
Fv5UHu76cUiep8z+npCxW6nC/CNNi89LvPJqGxL+5GMSN2d4zYEVapYqLwjYFSOsfUxrB0/dOc6U
HKOu+uzZrXKayjE6pLHmXrlxVVVGB1cx3SsZTrbeitp/dv6vYyUJ78NL3cZKEqxs/bv3/TBWkvBu
nf/rWM2FpS7Zfrf3lWP/7o+8ve+HD/i/GCu/jQ9/pHzf/+cP+Hfv+//3AeUn+vDl/B8/4P/xywk1
48UjzbJEP6Vct3rAJqtF7YiQOJVClo2QHdA0kAS5lofcN4/6jG2UzV5pdvdtjwI5gIhlOerhw4Bx
2lRkX2otXhmTNtwZngbT3c6nJ6E641PD9M9Sr7qXJa00EOislGJjzj0GRaRnkkeXW3/X9b/GbdIe
ZX9CJJgV6eV4rBRvARhhgNpat/fy0JGjWcWe3hFF/aMOkwJxzFG4Y5HDAvnPerMIHpDBmohjBvle
KFX0CucC/4AhnO6GuVixO4GmmM4weiN6ZaMTLRJVU08Ry6TXjC8PPlp1kY0WAGRjipMHORLnmFUZ
GgEfh9dJzXMNHfplapGwbuOzHIC9YPiEi8JKdimULnlw8/4g2zq46Bc9nl7kG5X2BLBY90P4uvwZ
QPbhgVuoY07k9ZZ+GU4opZsV6hxud8kK4viFWn6T9aLyNCBUDfobVuR8KpHZlPXgg7Ndy0p6I4tR
4x2sknnP8ifniF1aeX3ZTAT2wqyg1GldYDymbvgUl9P4VlqiW1ueiEmd8e4+PtSxeGvhW+w1ku9r
WVuaxXPl++JRteOcQERgokvO4BYALJGelEBtniCb0sUHWe/cu33YP8FNxD6A0ONvZ3WahNe69s+z
D/0UDU58aU7wkZxQPGWZcJdhlJpbP+jEkx6zTQtN+002Sl+CLFE/GbHmH2VJ77HCgdofrGSxjszy
yT7L8w+vJz0Oapyxjd5Ec88NSlannc0lXJpnElkmySDfOEdIsh9DxVgRCjCJrfiolsiG6wiixWtZ
lAc5TI6IwKbd6mOVTLFLfnQhBT56wjAnC1GSxCYQM/u73art9RXAeKtx19KbMdONV01XlEcds/FF
DmT7Oc9TzMZCazz4dhacUB0uEb7qp9eki97jTkw/XNVD3cGsvxaNBUMoVuoHIEFEN7wgQ1oCKVdX
tQga+l33TnB0p/Zts5waBZRfUecLrbLURy2PShLrhbcJem96bSr3LDXK2rbLWb+06qPXj/Rwbffa
ww2DSzPTaD/0mCm2jRJgWKxO4UNZFeFDKxB4040sW7NlZN5x2wTSvY3MiWw2zEjbDQMqYMIDTFMB
O12AQaCj4hkOruBpuAyJVpylGJA862dZoIbAIiAuoa1+NZDHB1tERyN3oc2N4vXWWXax33Ottrfh
1DeAZZr2YvWzXrBdNG/xxH6rVI131YJjQyAGdBLSWQ/dTNnVwwwNrT/rrKZsHhRX0a91KYqcmAP5
8BOQLdk0rh/vtVLbYyhbWifdU5ldanSZ9HLi/rSALYQo+MIznsv2XFakwR+zuL2YAP9AAGDdEtV1
dxxQq1nUHjdFWPjG1rMMf5cZyfTg+aa1qAiAftfqp9x1PaTMmR1z4YkLUULEnw1QJ6kQzovR5Z+h
uWO+U0HtNUTfL9AE19mNh+NjU4KCn4MSpFS9NSjleieAlh39tnutZtSzZVviXM2g5x5ujcvG4cia
UFzrZaOdxVDuVPUi+8uut0GE97emN9gXw1Oz58xOHipDEeeuCnM0mFLU4PNI23rodT6xoMQMVFPC
T/pQfBm7uPmJTUHrNckPLUHFO+wG5XlSkL7q+ZjHosnCg+0Kb6NkYnhEiDRYRq6IvwYW6J9BPJcl
MnDseSeIiE745CVOtkW8I7lLcUE8C6PMVy3klDcflmY8yxmjfnkuWAl9JuuLifG0lPIogvV9Xkb6
UWqnyCpD6ep1rBQGd4/tdGKZmNmzkdv19y6yAaXa+adUJc9NLAAQaKI2ZztnL+MNavOliscloYj6
O2Lw7YK0n/1YpUOyC0KBZU07uf9D13ktuY1z7fqKWMUM8lQ5q1sd7ROWPbaZc+bV74eQZ+SZ/f0n
KGIBpNsSRQJrveFcKtZn5xU2Be40y5d99aPv6nrjOwIjqlbFdWtu9BltbpYITBW1U68eA7UsbcmR
Eg7jSk68a/UW/oh5Sj19UWBEPumd/hVVxPATa5lma/QDvHm4Xp9xmmDIkxo5KX3ckA3AvTKu5QqC
G/FfftdMu6b0i00020CGvc6qfCw+jVybgKmnf8RBCsVPDTrMq0Do63HMtVfZZG6wzuIRaeI5FAVd
uuD+i5Hq07RXTLWAeYkJZFZoRC8ZuIN9O8Ay+mrXYOMNtXvP0I3TyMB+JkOEsJ8zVBt/Zqb8E0dH
od85gxAr0DwrV8t1sM1KunFCzXrlNyYgq/nG0gAK9ArBDkI1Jk9A3Bk1o3R6jqd+jfseJYQ4SpZZ
6kHQDkp1ozrRWIN+yNHYRUltWeCkcWJLE5/a1opPsCKHeiGDyEjlMQ6P1l/9bION2u1hSqk0m/BI
FmXeuqcwFyQ8WZdUntNdZa9KsdpWm/ImeyI/IJrQvFGK9V5iJV7KaFf0yhMu42xU8uJ9wLvtwhbl
pxwz48I+mkj846miA3xqQGcCTKyfxzh+L6hgHmXF/d8hdXY8lfGkTd/D3Pk9S4Y8I3/XvaLFiNK6
Jrp6CmGDnmO1Almrx0UM8ZPnpQzKBuE0RlqeUTvPTdB5BIb35M7+KxbZAGyTUgS8CT3iXVtfpjT3
T4/4rCWM3mNXbh4xI3CjXWUZlH0bhK/71G/WfruCrsMtqA3Rtowdbauycvtq5Yg2tfpmLNpoE6ko
VpZ5GC553LofngrMtnadlmJh7n04gfrShFb6PLRFzCMCDM88q61Ta29rBm+CeVbT4uReT+DAlRHc
N+5n/hL1m+IaJa5LXkTHPXzuyibsJ2ywe7wWEjfF9LDSK9KgWgMBmmyifQjyocXEOOalQCJwrasR
uj/CUPcj1lVPkouv8nMMK/1J6kVoQ52zZNPc1f21Ycx9e+rc1V1eQvbleNyJ6eDnWNZPcZY9xZUL
gcCskr2mIeC+sAGm79Wm+CZH7QSpm8c8ZGvRzTTTD8RsDmE629kGQ7UI06m5VZWb7EM8zrg3Q/PN
DbVXOcMwUAjLkgnzO4DNKEJZR/A/1r60LGfr6z5JXBV8htnY3VeUJQ8+cmC/gtHbUYf3vg5IKSzD
tmmec563WzsNw4NdotfZACgCaHiJjcQ9GzfTzsOLbHoSQpcpF4W6aLECLRFF28uZpq/+ilXDuqqK
gh7cjAgzexJWdub/qgftDQp8sNDQWUYgeVCdldfuLc1KLvceSlb6crRrNMWQCCO942YC+wsQvkPu
7eOGeiFmAhrl+6QM2Mxkxe7e75txmqUy0JK38snd5ji1Jlrtn5T5CvJEpx3FBQiNRYUoRq1cXiex
MntX9O5HCf73H/0VKbYidVXuMcgeKwqpFfAxkrRy4C7REpX9wEviLski51IMRY0l+Mu2WdOkqq2Y
X5Mit/duI5RtmSr2NskxHMXmGfarhWrvyhsi1sSzUgR3Oj5SY/LTTEr3IHtklvqVqvdv0yylNmQI
6DgoYAPqxFBWxrSixdo7IokTjuwAM9EZq9oJv4ehUW+GKe+P98az/z6aYzhY9kffoklbzwdaPfeb
oAayQ4EHC2/rhkIt9bC8nb61VrGTZiWtQAEevS10H5EtcWwDfV417jYsZ8Wx0nLzmCLrgAJebt3s
+XSV3ZWW4g4zoTS04l/K9ndwWdt845E+XC3Lct+rBpCA39xI7gcIelcBihvBn43SfRboqe/VIvWh
aNPII24sXP5quOGuLhR0//rfA+1sUJwiebX8z4Aalyzk8Fl6zJUz5OV8I3t2hZ8eZA/uSb0DQm2g
S0PR5t0H0X/L0WyeTiHJ25WtqOgUzvy4QtWjW9x9vxN0Y6Vtlh7Fhp3kzbGxMo5qWr4WqYko6kzS
Qqq32VcFn/qgDPWzxOjImLCQHaESftC9ND62btPnEN7d6Cj78ujRuB4isbKLEOvfE3EP/B009Qbo
dAw1yRXd78tMLmnR+xXv58jpcG/aNUVMY9VDxVmkypS/ot6c8hPMIW9b2PdZeq7sSzMh/ZtEBV+3
3a+zqraXvtDrhYoC5Mntp/FtVFnhwfnQjk3aTG+oNGBjmeXxUY76LUl9tydJILvYcUKAKoPw3tUB
qiwRaNPXWhXeImUMX9u6SLaqO+tBlgraLOT4qVl0T7InZ6iKs/MADF2BkEevkADtJVogKbIonO75
7JJcOE1LeUJpeOyyku++ouxbRNV+JdW0CwLsR+sSGGqGaQ8QksJ6znFExp1aaYGaiOGMXD6vKZHb
b1GNPuUAhOlXQBGKKyBv+6vELuS9HdsQrmwpzr0pUgo++rgNoLrvDWqOG2sm0beGnqywARi2skvy
ppjBAvmiDmP7pZwbpwd1B8nlWc7oVcdbTiOSXnJQNLpzyMHXLfTUzqplVJsLtwrFfXLWYBVSt22y
k5P1RvQH1w7H+9Xl9TTvJ4/pb41no6LjmMBCbKgWizixpq2wFMjNs7hhopUhFARg5bWjBKc+bIJT
zo6J1y5oQMdJeee0R8Ow66ccsfw3Tau+p3llnuVYFYQqiGerOsrBMSve9Ujflb7+5HlJ9UW3MB4M
FVZNYNwQVYCYdGhjrzrPxPB1X7Kv8kQDAS5x8D6FjbYGmObna1fZav3QYWI6RU+yGR0AJFGn60sY
dr9jcgANjr1eZ/VpcPsWceOW5Y86zrIa/57Xh+pfKLCg4jzHO8P9Gdq6v29HUPHihwRx+npfX8O5
kdH4+yMgx39HMWWs76jPR1T8kHNl4M9o3/doQsprpu3PKs6VVeLlzdafiu4jDXlcFnYhzvDt2g+U
nFUP3e6Qh/vVBeQrJ0GO6HbANv01yIHuw3ERFBBsEw4G0ESwdYIPztP74zg38ujRhTaNM0Pr7AOr
6Y+VrWB2K0dl/zHv/4zVVfwdyo6/CxDLvrhY6dwbhBjGpcFjd21pIQQDT+v0i47N7qUDkzoZc8ho
THYn6O6tfZNsgZAT5SXkxdIu574L4xOg8Fyw2BPAK6t8FkqdT5cTUeKCmxPbh1KM2ksCZWTfB5a/
6aup+ToV30ShBd8zI4dh3w9oFDruWXN79SKgK28sHrnLmpzQRcZkM82jVt68OSEcURmSM/xaqBe1
88JDMGnkVgbYKI/RHIXUJYop6lrO+881S9i3QYHgijzrfrk4SPkjSaM8LiKP5Pm9X73x5K3ROjDH
/VC7ISwAtxL7OoRmkX6AhtKu1VDo12ZunBZqtJVEb/+JZzqPmtZB1+4/A2qsQq7LhmBTm9+8pg7Z
90/BU59X6N3FVfkF2KC6KssuPngAND9ZfRXZ5IPqqcq5mPhFShxpvj9e5p6UOJI9Qc9UjJzfbNov
hizEsrFBYGmFcz1yq5rtWs9FO8vlVm29rpLv9ZTGXwyVVJhq4ESua0nzouvxD1TeEcwXXx2nnzZC
1PUuTM3wMymHpT3H27JSubOqaR9oNdlmCzZt24mvhW26C5sNSgKN+aAqw5deaYLnQAsD1rt2gTYx
uPG5FzhmDP2p+l6iCHSVITkVwZyrY/GMK9DkCym+bVLHwK5stsKrQ4ynFf7kKyso/YbtzpOMs3id
Ng6Zna3spk1waCzeT5U2qbtJaJpFbqnreMXnLmVgl4q7MwYaikxiXQ9T/wz+sKvJaOsWjncN+fvA
Cd602Sjv75Fp7gDulSN6wAKKEbXEzAFc0OGut+tqkD4mnS2fVEuWurpSddcpxS1yrFNWgH0aq3wL
hNY+2p5lHdUuhEOp+fWyVix9U+TVeMn+aTpfmzY20FN0CsocAa95xNS08ZJj2LpArizbypiPNgpV
hyoC8lax9pkWXSqmBEhTPOxGrUSVr1ans16lL4rvettAjcWGffyIne8ZIajuSxAQ9trqd3hKz0MR
GafIZm8VduQ5IziVP3T/p1x3Zq77EvmD9km2kFdRpNRPQRhUh27WeZF8JyMJD6gzd28WO2iIBgYG
CrDpdjnfKxLSHqbDTqIcU3RVjneN/J7Hq4yFCiJhWu3qm5iMICopXbbKeJCcXBRJtUWRBfWh8rTs
OXajegUoujs7zeCcvKjW8SkXALLs2P6r8hM+MVUfnlFbQpUkSoJtGqrQRIX7kRSud/HgYAPNDvbJ
ELjfQr78RUtanly/269Fq2pnS3HUvZPOJl7eEF6zHgUWftA7eW+A+hVsNsd+I++OR1feH1XfQmhV
kOaUd9XE/mLdOu1fXgBR5GGCnYXjLM8yG2Wr+PId5ZFsSpB/qB01F80kAVhUe3hIxS002d0VGeTn
hvTKWo6leVwg8jw8dwBet22rWiBxZzxoWg6riTf8TkI/kRbQF5WvZ2QTGu19PiEbpu6OHTWq1wlR
gbepHkf2X5O6alGTOk7UhY98cYtYn9z9IwQ66ItVT9MOjarK2zRJlqxKL7GWZM+ck+l0YCnmI702
FX4ORrTCYig6qkEfHTv26sdHV59jJOIbXEPnOXJYTtRV3E0DkeCnOs+Jw2mZ9wrPNSR+Hk04pskI
hhCDLOTJAOHNskBugsmW03XDwksr7cXkJyRl051/9UzMmW4IziXDpPKlwGiq2qz8iT7BDyhs3YeO
Z9Yy8wrx1KPNvx0hmB+TrB+P8CiCbVFZEUhircK0KH3RA2AyOUqen42JVnOfYhPtipOHZTubqaz6
rIAJrgpLVHvZHXJlY4599dqTIbsKz44X8uwgq8JNaHsqUkacpdfWrUlrHepdMD5rdo+7DOE6YEHr
RlW8kd3YtqKFYYrsWoCrhQixBs7LE0IaqUmrtCBQ8kUK52uNmTAjMvjHJOm2VkzeCyS29GonZbEP
Ozxk2Fu7n32LrPcAXQvlGdO4DbZ6lXFuKHeDNhXaf1HjfDaNfRHIk9/aeEivYsxyNli28wn4CfCI
XzTbDnFolNBAW6XruE9PVaO1N1fRq9voqye3dI2PIkGSI1XSbFWyc/5wKjVZAQt393JUs+MT28ju
hupSxHehfVNbU2wALoVfPRjSIlWbj6oT1j41sBOT8aZwLrFqOy8diKtTCYt7KeNDguA/0u/6U5iN
CgujclqkOoUjw6/ZqJYGkvxUWm6icr+EwPuWRpL69dqtr40BYXwJYxdNcyzAlpIbKdmOQciar0K/
fyVjsnH7uF/CMSi23hhzXmmoqFwluE/gJv2bWAnh85C6sLvRmiNbB4568jxY+qqeXpF1RUww0aZv
QnTvZWLYLzmC5bzjENiX0lVtvCtNM1nD4yuwAAq9kxqU3XKYouJrwg4RnWPXfqqmvrsAH7WR8BuK
r6U5Z//LgZuvQQKGxWHBFwOqe8qplLFeG87Ch2OlK843eSVwt+6yy6bgxGrCeAHc/yTjAfm7Va8h
d1QYNm7ndrO7x2MbsQZ/wglZCP2D22kJG6H4OkQATHoHHy4PGY4vQiz6+Ttp2D/vKtsTT00Me0p3
p2dwK+LpwUhPnE3BY+JJstblTKMsvhiuqR1ECj8mULAcl2qcVBiQ/Ou7k+xhDGlfEThaatICLE8V
d5f5wZtIrWNvLPVYzd5AzRhvCIGSb8jf9BmCL8alMnfUueOio9kG2nJwBqSbyYefo1YJdmBM3wW+
r+d7CGHtsxmEYI1l3+zKHyFKoJdBLNxwIKE5ZCYJ4G5OAE+YjvC69zcWjBAXtnLzGsaOdwpjtbnB
GiLpU+TNjipgc5NNEK5LKp+zgP74hFUnzqMGZk3a/OeF4fC72zhvwvo6NhlqvKANZyK0MPpk23TI
NsowilbJzJuG/JFstWzUl76nf/NbLVn4kPUPxtjrt6rxpnMa6RfZ8/WY5VZeFjhdNMbGbqCLCl3Z
eHxnp0CoHe4Amd8CDqRv19N4iPs5l5y0jliTJu2XGUyu5DkYsmEx4qC1r3nRPmekyCf4zy+y0fhJ
L3xSVUfZtcl7bK0giUhjM6ULw2R2UVgZpNxWeu3FR6gO47VstIVVmsiZ/tOV7nd5CMAHHd3ye6yX
V3TBZhsUPln5UZIH+dCUITrJnuaMOuIiY4Ld5pg8pxrsJ2Os0r/sokPjaCg+y2wMNzESa4fAcv/n
DNd1KOO2JQn4KNlVnsg2bjOqX+ZqozvU/Sv1RRJdkdctrb7VvsDcYzukdeYlhbTCJ5F/iXTkV4Fr
3rUtRz3psCaKqrXmB9pN6l2qQ7g1tSa5yl7se8bewiZ00U6Ju615fOxdFmJZFERXZ+axNsGAwCxc
30Pe19arnaKKESpTspXdasCSoe2wpZRdmNPdsZ6UdjENLKQVXXS3YZpWTpyWMXbBqo+kSA/AMfOR
YKR+bSIAMvNYeNbXz4M7rQL4iZdejLsGt8NTPdvKTgmSuMhd/Mr9uLnKUA4Oc8FSNV72ueM9U7JK
N9Bda9CM+XzHjlG8rJo83FVupjzLOV3iwMJW43NvG+Whb1lwyMau7Fl0IsGfEOr3JgI79CIqDYuM
IVbZdk7rrBwuiMWSvo/xbRpFOj7LppgKl5UfvN5HzJ3QGCyCNtoFrIHu8/ha0wUgdmvfqqz+BXSg
BevEnjwfm3l5VMb+cBzH2c1k3IWdj8DTrL3njDzoWss4ywbVGRNbus44h5XV7DLD/PhP/NHVq7Za
IqekL8yqBnTRdIukd4xrW5n+1fYhmUgFuqGGqRbNA+yKg2tWuugzZI721HgVFrQJurOyGfz6nIMH
3z1C93gXO/cZ/+kiBv73QGbHG8XDNcz2lGaNydOV8re5wYQh/2z16CeCNvY1we7zRQTFTiBP8knd
rtkbiJqu7t0SCLuTuuWJxwCjC0dzks8kmhqEcdqQwpFlryjnZMvYNAr+yymF3yhCZSSMmvEiG38+
GlFIuPTRQkZEb7fboq6tnazPxZ74ooDrOcranSzNNa31pVWNP0Mps2ToUeb7Z5YM/XMtOSv2o/pS
ziLjJgVZI2qHd+H16RXMwxdd8Yd3t+rGI55NOBbMg0PSdzuUjlVESBklteuuMzMSGzlqjLw77UxM
e6U3L1lZOWvB0vjS5DX8+Dpzv1faWVrmuSW7NYQq9KdZWGJv8AjdCA1pEnBGLiY7zbCoDDV/aUUU
bZOkKA4UENWLo5SQrUAgf9Hb+hTMJXs11M/dxLrMFtCtrahWd5YaYRKhaM+Zj6IV+mn9SnZlM1tC
rgJyZ/BwQjNcZrGhLwJyPbtkqPRnXvDas5Fln8HYtkfZk3HE/zZmFU4XGfJcNXuGFg9RC1qFbf24
S+TLUkwfGv0+KrPro7AD4sI9hBjILNoww+YucvAlicFMI1jQbuO56/ceu7opjHkf0U1yc5kqYbLw
lLzor17xNtpReCnrDltcUGLDQsBz2TphArwgEvWiRUt0ZZgu7/b5ve3Mr2t5lPb9s6EV9gkaPN68
lUNue37VpDCqjkOqhQs/9I1jE2G4/Avuyi/yefUzDxggRJP31W5MB21jFY/zwlOWNjtKngOld8So
iYbiNvrRIGnneOb5+InJgVpai8lDOSSPXHvqt2ajfrEisiGqYptXeaTAsFuU1IO2vNAjsZDBAIef
nBLIWfZcGJ+ryqi1ozm6pDM6891KgmGvjznsjnmLX3XOOo+Tr53FGlsSNlIMYmZRzIPkatyrVnM5
y0Y1fp0PObvqmdzxGOi7/DYK688TKBber6FXer/ENHof5UmZsvc221Wtp4B0pD4kcKTNEMNLQpq5
rlaZXbwqeB492TM99TTORrp86tlTDWFO9jwQ0gcQF+3Sb70R83pS8rhKdc9dmZ2CwmBfi0zMmW0K
6Mm521nAgsImWbkG3gdwCqndzo1vhjhKuvWxLdXoxB2d3+M5v44tYuzB8jFXjtYeioBZbZ8WSDEW
uX64Lxag2l7bcFjJnmy6MBkg7U0DSonB9VEg83niIObb+GeK9MW6mKlm2dzII53SPXfyTE9LJ0Ms
KqTh7nPsGskta9SMtfRqGABZG6gGX2UvBaq2tpWq2TixZb4E3uie6t76Igej2duhTZA4peq7hsob
7Hmi9mfkLvxNWFb6QnZT01qlgNTAPAfBCnQNmh5KCguk7NzbIAzj6R5LIuhhBmXZzGj7nRE3zSYD
inMpTTTnPNFb77k3KPvJn6yl7FalzRR0uDYTuh7vvTKYyxYm5ME1qH07XYNoeFkuCyGo4MwLBbla
qMf0d0zW2mTVTc7zdLXakk2JDsBvW1h2goSbfWjC9BIA81uYte6iaTb/+VqXN5vajRDFmP9+PYyg
fBW6f7KqhgX3P/8lRHNXmgNY6n5aDi5xEQjX3co5srlfKkANNxh53c9CN7KBpWzPtPphTVX0d6xt
eTJOqqVQNfo7Vo3Wd31wvYM8S8ZVQ9+4IFYuMtSag/8cGTu0xFQW7JGzBI5m88V+C9wkXDt2WR8D
9Aqe8IUcF76VUbt00f3He+BtQuN9N0YBNSHHnsjOBldT6/9sHIsnTBPGrA3/FQ8KEVxzQ9n1SEge
5WCDwPQxaiiFzlhOs4sAXpn8J9l+WmKltYF/MdWjCvLP2VZtDpEU148VEm41Zh4Tv7A6NHEVzVPv
gDMSEhtmghO37Dul696PEBf7ocXoxetoRB1MH/XK1HGvHhYh197USuwUs2ONPXe6aIPYOHQtksqL
LBP6IW1G/WBkqB+FVectZBdKswACNY/8cVj8M11e4/+7XNI0yQ43NyTwat14SzvrOY5S7YpsY5JA
IW6NfeG3KeoGJZytCWTLfjRaJK1F8jvW9aPnLeVwOosyyyO0SYZj7+mg8eQhaG8I4brYyZ5s5Lz7
tWX/fqhCCdpgqDQu2D1BLWrBz1T1wMajCiz494V5886u6fUX6KUnt3HDz7BcloGiflhDE50jJ6G8
KMNW2q7LkZSf7PpDcvODaXyucrM7mol9MitjeDaj3Fz0eDX8UIcOlmtpf/MLM4S4Y2UXKPbOEc5r
vS7IfzwNjba3rKrcujX35QTl/kahw78NPso0STzV2wQxRZblnX2tIpJactTW1fjJrHji/nMCWVh7
X9RIId1PQGsqWw8KVr7yDDedgHPG1xqWNlTaRDvnWR7h3NOLbexY6lNrTZSwLcv7TOPxNtrIi9tN
bK3wmlNPlmFO7SILjB8J8gPkUqa/Y3JYNmKeKI9G0/rRUlDbPEJ/XEUeyis85tXtSxVRynPLZGQR
Ids2dg0SqvF3B/m98z2mN8MwzImT6DwYiwLrmPM9BGG9PkeUV5cxUstIlOeCDA+NK62IXAWTosia
1XnnoIPU4Joi68/HlPZuXPSYI4e0+UR5CZCaP1G/IhE5Q3x7UX4Ng67e9VqMYK6MeUESXIxaoEQh
BgvLFIqqizLSMEQP847KSwF6B+Tfuu5BIPkDhblyGpuXuBDaku2r94bnC8DbEaDnGNTxwhzz/pvS
da+Q0YYfGMbtkKIJN6JrzRVVgejMdqbuF1aajRtEbPPFH0G/Cxpwy/OsIMOaEHkzZ2nM7p8rdXLD
c13wEcojX09aNqpusvmfw3ZSnZsqS/Zyclqpy3IqsyN2smmzgkbpn1rlryjRUDaIRMs6EYvSzeTg
1ie7yANhONKxwVg3qg210skonBXjeHFbJASdAHUMQHnBQsbk6KOZugBDbZ3CQmFXO3Rdezxp0/mL
5eakUBW+eC3GHjzqrb9A6i3c3Fd+BpP+zasH9V3n97XmrY2pa9T9PinXxw0eQGsfxYHX2uMvU/Xw
MwtiZd/jOrZq5m6T5Sq4FIV0+NyNUBuP8SV4K9H1O3d4sy7Q1NJeM9OZLm0IAH3u6ZDrX0/yUDbq
kN2sVmiXXKBaw+156+zRWShKYCwpjcUq8sYsHpHGZA9ipCV+ob0TQoI0x29OFp347XVfo0GACql8
53lsLOT7Wsz6WqeYTnXzHQMRh7qxOryb7MHW2L26G50cD91eLIET6ns5mg4w8dEG8c9yFJsvAPSt
eJKDffGOgH325umee1AbRA9IJYUnT2jUXvhEwpM/xeGp7qaKUgr2xpGJ2M6zDLo459SL3AKbVXvb
CeplB9z2aM5q+fLoj+5g5OXij/48UXbz+emOkIALhaR9f5z2n7kFVqN1Wlx8ZEFUFoCvrUBYJw2b
W1br7SdY60goyRdAOeMeXwtvJbt1EgL0tFs0eossefYr66uMZyh8w5vonZ2Rp+WKfRrGbMiuL4fY
6G8G1KR1nDQ+hT6VbZvXJwc9DNKTOwkeaaFKva0yOkhJQfHmmBmi3EJ4t0CjhNG1v2qhFTd/NoNr
sLNftn5T7cwZ85K7Zn0w0VVcSB85GWM+6qfFbcKO/Cws7YlXbU7WDjKT7+Ta81S66rM1+eayijE6
lV05UMxaIMLP/H0Zm1O49Fr9o0qm7iinyKZt/K0YtOLyCBUfuHU0z/cr1L5+sVV1LXjs7NC5IfmE
w9hprJP1//oxjiKu10YfDOhh8suVv1Ky0v7e96wPS8d6paaKv+gGAV9W3uBFZ/7AxCqIqSFSUSzP
QzcY5xiLyVUz2ficfRRc6rscn5S6PEdR/hOsjhmfTejw8meEpICzi+xEpYgqNKDzuC+ovfdFDiIW
Ur+Uzpv8iclIYhcn1H9eTdF0twjE7CJvaucdC3MXbVNFvCNxgCWiN4j3wdVnLQC7pybSe82i0WNo
CSU6gZPwplWqDvUm9Atx8x1Lv4X7yVPFbZgbjwL7JtbxY7jPF32+TmPPucrpVsma0UUseikny9OM
0buhoh5C+eKCEfTuQ9uxKQ0wOkSXfB/1BVC4wLOMPUDBlNSS7Ft+vzfxlrg2kXMuAqr6fcjrbRFm
fnJ1hA/SOQzybdtryVXGZMOyaFzFxtSzkWSebAxen1fkJsttWrFLf8SyQfsOE8TYKRUgj/OsongJ
JN5jBoP0dqLNdBZ3DTk7War/xB5TTHu4FSTe9nKunCEHdY1fKhw+VpcNEIC7zYVC8mQtKFuGe+kg
Kpugw0ZU+obKLpwC7C0yTOfdMLihhdNtdc80jiHbnWoT6Z2Bc0XlgW2dD0t5GPbjhBZm8e3edY2i
W0NlgXYXk4lclXqDg07j7wPRIDph9vwGdbgX5xFG15niGFUxtaUqPncfA0EZ1qdO2GczKZL6FHso
WAKYmwLtNY/Ceqt5loZDR6Ke7V5M57EO7EPuqBuD9O24sGQrR/SkcbZZp31Xp2zeY9gsb3Fj5Rzb
4y/17SBc3k+6T8CJXD17hjFijoKTzT14n3C/Hqi0yjRRY0GlkFKdk51kCVEeybLjo/uI+dApDnxI
9/KjjOt2R1FuPv8x7T+nQurjiw8xIn3Mk1Pkv9NmYbArWjDaQUINgxpw/DNOPihQmr8aN30byOl+
9lrlrygpZTA78E4Zh7+EB2FjllnsZ01Fo7dJSM+uuIXhV5vGV62NHK0US1AXGStkU4KbYZb9Ngyt
aTc5pvbimeUvkk/ZX2bbvloJTmqUh/otNSRwJ/+a0Gj9Kx4hzU4Fm7CsTdU+O7Dlh4RtHzXIcbiK
LFUOFmozg+MMVxma5iMl9qlCKHXy5+QEFOgmdjpwy/O5j8bXAGdabmischQ7ULw2m3g5oha5ecyR
R8ls7R3jW7Lzpyq1F/JfrXA6tpQpO8op9z9Oj7CZ6NBLeFwgUUv7HLPyl6H7+fLPT3P7j2nykkHC
n8+TNblPzjOgraSIyu+ln11qJBJP3AC3MFSj22Aq0a3ls97ECpoAsc7Kall5ZMDaDsXvez+JTAxv
SZLJ2f++gLyKO43HqPPENtWbYzVZxuXRGGPL55shtFz6IerX86iMySM7JtUwhPX9rEdcDmJuoC7q
+SwPJ8T7NfFW4xeY2C1PUqO75sJ8sny7fKst6gdsdLZ63pRvlj1YL4HxUw6JeTxwgNgr3ascZnex
FlOR3eSQUJozhanofqE2SL8iOIWsyXyaEU08cVooG/JSmoZ5TVIPw0FeJ8RgAc5gpezkaGeN1qrK
tWELLmGJGuNS0r+1LilYPbvZQRKtsQL/3ZWj7WCdXRSnjsP8OJeNB0315OvFtkYu5drOjYzLbjTt
uxjG2mN6Y5fp1TL0s9+V9uE/0xUflbpJs4ytPMGseu0SpeuiCaMLoGhlP4z5ufGaEO9xQvLI8KxS
XRTWkUUDu4B50E7M8DI2baWSwxLv6JtZu/s0cx4xMtL+pqrvFOgcPUbEiMArw5080jSOu04CTHkk
l0QOuGrEmr4uNzIkpP3jfOoUKgCHZ/vHEN+SU1bn27ox1dNUI8KhVCxC2rk7mK16asJQOzWlsQiq
Iby7FppQG7XIH19JKVdPneN8JPiDfgALanf14OD5PncVdHSX+giCV09j4yNABun/OkkxdQSoEgXJ
tKjdQMDcKo1IwEmXrHbCUmjXxuzFIm8oCVVBL04sYiJgCE7wXfTlqq96+9P2HHMj2EnsfL+M3qp8
epYT5JloSFNMatG/6Xo2W+EY5BfZ9Dwml3ZEHkx22WpQ5LJGB32hsACtLcF0GtjQ+3SFHLrrRIsp
cPEPqKCNT3cMHnysSsHMCU7+Qij/j6/z6m6bh9b0L+JaBDtv1astl7jkhivJl7D3zl8/DyHH8smZ
mVxgERubpBRLFLDxFpClEpJDZZMdLpHtzbLy93I7W4ZuGfIEq6k/TpBdZ+7ekuXorSvPlcp5/9xM
dj29bFZpX4FfgLPEDGjo7nAyDh9Tkb8O1OjeRdP7a9R1zT3o7ObNsS4ybASuv6q0ZpfYUNgWmav9
6XJoEGIunsuSucuUmvUn66m5gK6AtOYxBGtB8ZbavFGvlrbypat9ds2pAVNYRsxl52QUlJ07NVDN
7rHFeWdJzTC99MqGy6r3iL7bDhT69G6UrKlJcXlkLPgd6/fM8K1FA/18w1OW/RtvhgQDQ1dP3iiW
EMfFnQzJI0cOag4iNH2vw6lk1BIzXlgeUkOngmaev4Qo3evrqEKQTJ4r0xR9BhLzbDz4hR8c5eXL
dnAOSPyXu7IvgFE2cBbScbi6H6HXuOsNBbToiGnSbGorm7bQN3kXKkepGiZ1xmTc9WGYNYqVswOJ
9lgtZchQi+/2LDBfvsTkYRJpgG4z89j9uurVIOQ9retWwSZO6tUIBJG6sOb7KgVrzKrot1HqKoiX
xpmK2GBOfTDjURu0nn4JKC+e+8oVfNbt7EefJxfsO8Wz3SrhgcIlHgFzPCxQerN6/x1vGC434UOD
YrT5xjbbAhAfCbr7S7FKJNx9cC1ZPaFdXPzE0tE7yBC8h2bdB054r2TxUlhp/y21kHWy8e1e5EXq
vgZDGsMcm8qN7BrG0CxMF8n1ESTxqwbCcc5CeFE9ZQkKLbIrpgGRrbGegZeMxpP2OjJdXg6h4oL7
AOZpBmV6DpLM7hdln7FvxOaeHLjG+nqy5tqHi3xNnZVgoHJnFaiK+RGUqbfGQaLG8quTjIDuCU5m
+5+VpcPZmJtqpvobHYKDkaFH2yqHrSVjt0bmWXOKb3ikzGdcT/u8wPV6n1e5XfmfG1Vd/vUqtZPx
oHFDdx0WBbQNbCpnylbtrwvMWpoFzpN3FsCqsx6nPssnw9xoE9+FOmoQ6RThWcJmgCbwUFMa5+DY
mf4MEfaciNFefXwJHSezV303vdhp3r4rRRkvIzgDT2EzNmvHn5q7btL73VSn8QGB5/ZU25PYBG6e
PgS2g15EVP1w+AbG5y7A7SrLYGJfuY1Y3AQbLY4Bw1pTOa09YWvnLPbrhch9WH+9mz6PYhSPVhDM
TuxWjZuR+6O1BsBKzsByo3UxIOpMa6sIUfC22MFEmVtE93rl8EWcrLUGevj+1oh50GExPql2f5Jx
GZJH9qhsXdddoZC4MDEafQlr8GW5iCmkzV2ln6r9iDkhSPbCf/X1AqUNKD+AehhFKBaIwhNut9F/
llmc9cY2X1WrE2vN69pjD/7hjgeavaxDpfvppW9l7HX3TlIFV2yVBFiBBAm3fQxJVHax/nnPhvK1
RIz20Hr1szErf0czXySYm8+4DMnByihMeEIRz9lGi+2L3y0lumKyYXQOmqrC9SmAFrY8OuFQy3DZ
NDM4Uw+/T+U1uyo9ngM1OnyA2hVmqlq711gOnFFENbG7N6KnAWnypar5+juVgqehtaa31G5/t4Dr
H5oKnyN9nKZTmoT+oTPwzwQ+kEHYgNeVlFWJHxwAakSh0vdcc175TgR3Wi/KBctC3pw71fdNMTyl
YZ0e0MBA4fyziwMOcvC9LXaZN/uLNVpwl3RhdcS7IKDeGjYPGu7CFSXld6svz6lRlk8oGo93Y8sP
s4yPKaKKoKzKwzVtEdeV99aVfntwgxBdeFHmK2PStK1axckOFiW6t/P0xkNMlaqJbhxld2x0auOD
/80XgQLI1P0uw4PpxNeT3Mb0tu3YhCutG4pprUUDXDOviJB1C+PHPDxHRp4/yA5SsuXRVPqfAb4v
WE8Zvb5mi7FctkZ/MppC+d7U1UHRsNeCJbGJU6f5qdgVcuq526L+EqIc0tj5id/K6qgJfBQrOMqP
lEhSaLmczk/MoYq8+M/8S658v4FL0hgnybb9IVEj48wQ/xu5arzHH+OA13osBIzuMOgBWpu2eZHT
bBzPzHv0Ni9yDi7H5p4cS+exgkzKk4dS4F6VRrMezIyFHcRs0G0qj6WeWA/FmN6HLjg4k7L40h/a
cBOgxLin9uM9M82/BFM6/Ug9o1hqgg9TPTClgKhPkWceGLTxuU2oOa7B8cff+PB2G8qbxsHDx/lO
eE64qnCph1dhumv5XQlg8ERuY5z9kJ3gRZCBFMHCz1rlamG/5rgqSH8AN8rDjZZjsKbE+pe4Bd7n
Gv/Md4qMraG8MXasDLoDZTn2Tmbl1MD0hjWCAWIbzt0y7JuFVXnNuYiijiJunm5AlKVHpe7tVUal
5kc1G26HQfwOBD7YjkFT7Oo8Ml9YY+xkQuKpy47vccFnii1WMMEDNsJQU7Lvcm6HYjt75FMcHUov
c1+Vng3voBDvCuqvkLKzcjMa6tYXvQdLuBjfnKzl/y9QH4bYi6BpT695oI9vSmHpGyXXgq3MAg5z
gWq/s6opO8nGkPDrfw9lPy2YeYZs5E5Go1DWnqZ7DxMX9Ald/YLbWLRKGsNaK7NigGx4JqE2kQq8
gT9jZqZNW6xKqkWbWdFwDiJIlbb7bBadv0CYLn8WwIi3Ifjjfeu62oM24UwDBx+lTGNmMIIzBigM
NdKMgrXBt3WRIhRyujWFF7fXLgV/9TBW7VIO3uIdTOTm39MAP0WbzEXAWWbXRkbO7Zzb9VPTz5eQ
Xr9riqhXSuf573hD4taiFQPsNrt6En52lvHR0pVNg1quaXb+qg/S9FKFQ3pBGFK7A4GKli2hqEhN
eFt2VKyorVbrZk6RI5mijwgAbWWHT4++GK12RHdTM7cst8XanNdbdo6aGCTajE2Ixn7O/eTIxwCL
vvmHLMiRn7LSFyWOPMR9uks1/9ohd1RgR4HCqDUnqaL94yPWN3zr1Za/DIWdU7FT5i1MICMIYDty
hzOf5jAfP3Y2O1Dbcv6vmPGu79wZ4lHFxyLHTyI2dTZmOzU+ygF5dGtkzPRqbIBl0ERwcof0AWiV
YegTGDIgpdwI5RCB1vI5KS0NZketKbDOtSo+DaaGqibArF1o9NnWGg3/xa2thxR2zi+1CCNmF2ry
FJq+s6OO26KKaVT89M1v1B4rcZxM219WZqu8tJOebOsRJowc9XAgoPgFMqxrvPvIBE5X1UwQwBfY
WGpircPGIvBZbHlXsst0V5yZObzJXjRzB+qxqreOUrEsKV1ULvr4iJqXeZYheQRWxjznToyfnYIo
exuAx0cRRTOhxP5NNLQsW4RWCITuM3Y7GSKnvwqAAS7RpxpcvvB/hSmlOqUKRu6qUym7lNHDvddk
r1baAryJ01/I7VCpcdTyEWhOv1cbQNMJRakXgwz0vYJ3YJyUz6AMPfkmM7rbURSIj1jweSRHowbP
M1xaWunZgo2LDWc+AkEpV9/s3Psr5OfTlfxQyY+QB7n5EMB2+xKaP1rys3bNmLvX0b+5Mn47QXFS
caLqjQSNYZwBvNpHWNR4SlSwKxRmahue3sjYBvW8o6n0zqIrekwqmrTaU/fuz7LpZsaOPBom9hqR
vy1W7KI6J3XeMm+qmAd7brLrrln81bzJ/U25GnSVHIZMzw77qPWnST/XRqMni5aJ8yEF83G49rMw
+ujLYBMrJMlDI4BuFxj1Ufb+33lfzuMDzsWyAchk0bBrUFTFti3tH9i36KfUTPSTPCoT82sXNSn9
hNoddubw0Ve3vL6sPJyYP8+TiXGbfovM0t3e4o1uD9u+iL6nulmeC7MrWVdEFUfDY+AJsZMhOVi2
ajUs5KGGqchqmlTk/OdkGetGn+HRqfWdJ5L3HqF/9OpS7WBbZv1oMJO4n+weHdYEOHzBBkc7z24N
Ho416qpypmGW07lk//+RSq14DKwEpaZq3Np9Wq2tWRE0KN2YRxfsMLA0Q7WNRfkCTrPbm1ndHmy2
Nt26PyEHoZx8fLBOFOsMwH92Bq0993YdFdx9Mvcg/+hMID8T1dr86U1jvf33NJmtm1Ap2L9keqkP
ZgVVm9+yhTzbcdCWnerWWMoz5a3cMHJZ8skkn7rKWkHHeFGKYu/FwnmcbKM954CmFlmHHnZSsb6l
ftO0i8pvptOtAZMfQibhQf0RncKq/V9ZkZnuNREhJfF5NmXIjzOiIea6sj/Ew5+yba3NP3nXFBmU
eW6H0b2XutpKxuTdbxe85Y1C9ddBCXTHB06hpRe1GSqULJ3qkmYlPqM5MzgZY7+kurCzC/i6Ltlr
J+3WuA7sGSMZ9N0thraItwM/ki5krDYrZIl1rCxmX7I60j8cymT3/xbDq9bemyDuZK6ZpY8mAmRa
GYsF3pTKvS+y/KzVgYFJTzf9wCb3AM0UoSUBWFnF2Y7pZ6e/I/i9mIs16x4B5HM/1k8Q4arnyous
fdmUJsTKZvrhXoC31T+irFbWZReMLMEcA8LHf77Q8v8gQPeKZ/3nqvzKswmUPtaiaECdAF9hzVOw
9KPuFvpT/xYr6nMGzviPrr1TA/J/q30G/60znq4WDsC6TgL9N7QJwmAz1VrxA7Aw2gfTj9EMjXVh
RpRl06wrV1Ooh0vf0feO6sVUGJxp0cN4DpBW4FuTCzEhB11a6xSF8F0e4GuFtL/3ruTpHTcw/vSR
vdSsvPvlIBXCJ3+yD9ij/JDye7nve7P6RbC7FghkHwQjaJZZmE8KJF1zCvUnpprRMlaVs1U12k4W
smX5WjZ1FHhbQDK/2wxweLPwnMBeX2cfKQLH6L13+Zk9nI8GvSJ/K5gqL/4ZwBMr2jmOFi57uysb
jCN3Y+LgodyP6kkepZMGiIvtjOWsFGEUYfjW9+a4ygtMX5vRHt6U+Wlkmr+jqK9OkpVVjhu9dvwr
KyswN4be+Ve+FiNOUATfZPHUg0/5dUQzBqSM9Lzaay6MubyLzh3/uU+t21czYMCCi8AifWkw2iSi
2OGrZm2G2m6P7RB3x62VjR+HtyDMku46LGNbDeTSxYepuHBmgp6WhH8ilAMe+yrLjmDnEaqbF1sO
SgdmGEfvTdsFW0DCeb/3h17fB1qlHaYk/ziSMaRTtAPeTvpeHv2Th9DQ19F8FN+suivBZ8bNEYl5
pis3a91/nHZT0P3UtHDkQjz1x+iNwavZh8MJfkgMbHcY38I2B6gV6e2BGt/41tl4aztM5QPzIGux
ssSaeVl2F0FY/CzdyrDsmjN+0lIbbaul2JjWQ49Lhjb1R7Cm6TKaV3MF/zYQq+1NPWTFa5TPf4oY
iogRFRfHb6KVCu1xpxnxBSei6iSbcPJZA1ID4ouYBTzvclYnsBgCVDea9MGZgvShj4J447t5tJJd
OWAnObjGycqXkAwsfzlRVduNYLAW175loCkBjM5fyHTscVLsFQxxDNPiSV5GNq0n6vOox/vblYcG
hLbu+UsUUT5egDe/ioVMuV7dz5EhNkR2L2MyMep8HgbJe9Sad91gvk+9z9aeM6E5OFK3MKbim25P
w2NjpitV7h8yM39m1SSHxJzdJqx1iyB5kiFfhRvr6NZF9lw3eEmnVNzJzDDD2FCLInG9sJJ1OAAE
lXWQuXHIRgWatvFe3kgr0fAFzDEh7cJd0qR316PZZhv5EofOyrZ1N68J59c4qI3OHje4dXnuVMHy
H/BnWcrROkqwGgY3spDnik4Df82blRcW/+PNAoO7vll5ojm/WTbbZaKMzG+2pKrIFir7H2WH2qiK
1uLUmuq76tvVJosKlCL6TLxH8GoHI7NeKc7Hh1wveDtznDLid0UZmrXWt9lKioLbqYWFSBU9yRKM
EdjXXpAr5Z2D/AuqOwIG+wBMHdGeVQLl5hRCxDvJAV+oTBE61CY7XbunRoc2Ynop9S67ZHZibIq6
+CUrjoNbYuWLZMVOVlByJRlN5oKsPWRwkuIzt8ypnqWSPuuV0ax/YyP3thBDfxiwkwM40tgPkW/o
lx6Hv7kzxkgOaWNkHkHcv0RzSMZjGOxbTwEiILtsjcJWGtC6iZ547PZ/tGT8j++v9dJ0wFN6LUcP
IffDvZsU1g5MUgBnpkt2Wlazv1yaL4PqKxTzmcteu35p7sxRn/3CdfMFWne/pkyPdeWc7BQ8UNDg
LddZ1tYrrxP+up65qKpn7oPSGr61VlgeOvY/bnGja4ZveluV+Pl9zb/F06REZWcmr87X8b1ePPJ7
VTLNsf+ko5kcPS1jthz35SYcS2rHQd5q61bEzQGNyfoghmpKFkIvO21tKnZ9sOfmGp1kVAZkruE4
n7kyIIeuV5SH1wQ5JO8AsmNM2NfkiqGWqzjlzYfXrK5Mo2onb3m92zUgz6uqBrpTS6UPue5oKdqu
3oYIBiqsIK1ggwyyshxRq7sEyKxc8hLlS76ZP2OZMuRAISbx3FbuJhundB+PqGRsJIopRp6oWMhD
GHscepjLKGi+7iUdxY1dH7IH7vSSktLHpX+uCh3E3m3EqpnPswmRil1opXfNVKbH7rNpxyA9Ylv4
EcMROF/VBT6IMuWW7LaJCbXXw04KDQOzNdTX1p4WiDPa775WdNvMK72NLyz7fRrbleoM4kUfEAVV
YmdY9a1nvQN7fK+hlz+MiIzfTV6eMpduFRBVzazvykS5ShEXvDXGKD66llDxlLn1ZU5eUekVk9iO
E+jplRy9Jsphn7nXLtSTg5QrDQFvbXVr/HZVOL3pmqKxkjOp6zCFi2KEgDJwtQOL3qAwxb0LHvLe
xJaUn9d0l8aTbi1kLKgdbWvo8QB9iTzZRJ5vz6WIS8QsC21D9mpWfJ4QOXIwoGuqclaJCRt9NVhp
flbt+rHLgX66to4SoJ202zGJrBfUC442D6afURF7TDRRfYSfxgsYKaNPsVdsVc/AFlKZoDhrqqXx
xgM8Q5sqUreyL3THXZaNQ7k4U1+GuoOHO7shog8MscDK2bmfgvpsAGbcyZhsZIqnZwlAiL5dUpzA
qRW/0QuPuk0ftGnFdnHw4vbb1FBZ1+KdfMbysh4W8tDwi22fjc1hdBzsyWQMuW3gHiKblrqPe4WM
yYYN4rBboRbLHyj0HmSeHPhyQdmfr5pSoF1R9MRC5H9iNf7pRqh5rVF6a/n9AM4hRyWm49a9TpTn
q8jkomQ/d2L2WKabwAQyheeJxx5brrvTgoLzuAwTT1mBDUfY1as/Gtn1R1RuqzGbtgXWu+YiTyPr
bjLQ4/FrbHx6Z1UUYlp2LH1Q8LCG4FRnCA/MvcgqhsUwgV+hXN+v4ITUL+gSxIuRy/1Xu97CMQ3o
v1oRH3ky5D+0nl98O9VqdMA1dYXRS30a5yZnVzxdGYOH5oKqX/C5H83XSu/DDap5OYIRfxP9JGms
MyqD1SrGsGA5qv7YPhZd1JyGrFMWXa3bmIuYqvnaxNGf1rUQl53PxlZ+ZH1lp2I1iGTcmKxlRqp/
xVqPte85oNRlO6jKUh+z4mTOTZd08axqFCZAYeWxazjDLs7cjyGZqoUeCKg5/5p56+tqsec3M9rf
LikHr3nXq8shO43E9eZfTp6veOvKIy8cPmLWEI87BS+xLxf89/bXl2zyIvxZ5vx2LXnP6+1l0O3K
aCFw2drgZ1YspVK06iMIbBlp+RCo/Xh2gvRjAOz7x4Djlxs0PKw7zc2YsxvtnRt4CB8UpdefHDjS
Ux1F93YYrkJ09U+KbrxVquIWs7HdW4D+0Ckc+u4p4399WxiGx1aI0z2Fmacdxo4f3VJJV3HOulni
IDsvfuuHXsHIr69fvPwgo9PoUMFhSdiK4ugpjn3n+65952Rhh3hSH/8s6s7euS0UQjkgU7QMGa/S
SvSFJ/Nu5/XNnx53o/MtV55azhgNN+2y9fXCcngsVFhn3DaoOstZyVj9946yF5nQSNTezPcd5hG7
QuD+UBpW8GTqbfAUC/uUOzo+x3PP78Alsm2Lxf3clU1Ro5z+mXG7hhyUF/q/XOP/exd5jdtdgAwv
RWcewzJzF1K2LelN/9rNs/EpY0K2dpPuWa9Ee3Gy8qPJq/gxQaz5KENysM49ZPZcygNmFs7IcjeJ
7t3mjxwUn6ePU4IUPmYiWxmToylfXj6d7ATIy92STd3ZKCyYzreLxAWTaKNzPGRg/76aCG3Gk1DK
naiS/uh4eccqpy3cR8VT2qMXFd0RK/XueiRjoMG7421UHvlRgPlH6aD6rASAUZzA2sE1hT87N/JI
NjFqcddu46XOztTgpeT+Ni2tcGfAB0ixD/eRdm708XDty0MZvPZ1bJzBfaF0XJubBk2D5cBm9wWJ
jL+N1f3IxgDNIKMLeFx6+CH1g4/DnRdl68BEMM8avXJdIqW9s/HgBOoDHqaT0Bh5qLX/IXYHUFIC
Y2RIcQHXyAZwXbwZuqhf5DjSNKtMpCMKfQKNjODR0obhWdYvqMYaXzsihWOiamZ4tmLx6iZatQp0
BNu9otQpxqgfTdh7Oqwzh8kFuqvrEZmXwoGK6XcuT14MhP27qgc/rQcpFnS2l4hValv+HVSgbKs2
NXTOosDGIoe1F/d9eK/qfJLkUVDC7DZBJqHVxIAZ2eG9PTe5iwlg1WrGQnZvA9BpRz7O3u4Wsizl
TgR6cNaiGOYs5go7cEHGozB9895B3ySY3dfG2W/NdYtkPcSs8L7EgBmHCnDEmHY/JAr+2F3dH7XR
vZO9yLd8PIdLdvjDe2Hwh+W1epdxbqxpes6mqTgqZvMRQsomWhYQlrcyQw5UBQVr26QmLmPeLCiE
UM+DFGS7CrQhBIdOf5ZkS9Zjsb+SQ27HNKziUpPDavwcVZBI2yxdmeDv/aQ8XsNV3efAANVXfAzb
9dRhNgGFxHxpVJjEccrehNMJ88Xo02dwR8lFDmbdeWwD8xswQOfBCN2DaSKtbMIr3NseM7jeqR/5
nW4eg7RSNo5dKEsZK1R8ji0PIUn0drxjlXd/m3iYsPNgry5ujWg9WaW1TLsCrxGQJc+s+aKDjixv
25wn+HD9KguN9ybJ/V2UY9WSG0WcbUE5eyxcw2Ft5GF7ngSCH+yIO+ChfAvnxDnzGrSxz0VFQjyP
CQtuVip3zmA3d5XdmWjrmIW7yvmELGVQLfoWeQ/bEAuj400mNh8u3Np/q62GaDqI2qek+x2KPAQ2
QhMi82VWjniUodZXH1xhR5SSGXNG1NiUQHjHa35tYYqETvJejrYTxCYKzZg6KXbwzXJiuCg+m6Ey
uUAQYW85uIvIUccr1VOHi/dCdqMwcu7zqjrLXAUpkCf2dBHAyPslkidLtmXFo7wLVoQIVynRqoip
X7si6I5dFgk803PrNfeysx+AeVKC8ifUa+U5ctpwa8bjuHdCOJliRFBEZkzBO5va3c80DpylZWtA
M63y67WqND3XJXJe/BRgxuul4rEI/d/UD9qjOffqqgPMlpcPPVat6bItjXwVmhH4hDhtDyH/L4DO
Mvd7k+ebztaz/0RZr/KgtX04o966Sr3+FzLgGbxjr3pBeIB6Nm/xUqdGu4XALFaiam3sMNRzmjX6
RUc5/aWqunXTVdaj7OnhvdGgrAlfyn6eomcV67mXSIvFI5DZtUxRh368QDa6k70iCtG4TqIfsoda
jnkaZ1cI2fVyCJGmsJVr106YrLhtai7lqGPk8S7qESPT5ru0GX/otKiMdeZ0ydqPEngdzsT0c/DK
TTB/7AFWBEB/gJQIfIafseBOn1ysCtp0Vhns5zXcvPj2y/k9ewgDFb61T0zHR6K2jdZUr7VvYLlX
5dAozNDzgC3REiCKlZVoBDr8eks0OaxtfZ3Vc5FYnQlBqlD/C5OD4wjxGyUkHCGHxHkuGjtEWkcx
MG7RDbwkoEqouZq+sH3zMxsT7bcNtNeNrfAX9Xl/iQes/wglWttGBvt2raMl9/ztcJ0wtPodRWMu
4TdPZoWTuEW1FA3gvr2YYLAvIx7RC+aa3bso436lNFAYRDeZr2n2R4YHK2l3kaqB/Jmzuka5j+0k
faqc2D4XgG6uZ4OOqpZFMgPXwlZ/bjTU5Of8cpyYIZYDmiZzd2AxaxlKjFkG/y/D5OEAPce1FuQK
vpg+OCaFIhYYGsOBBAowx17UigjuRZY2O5S4g2s3n3pE29Var/Gn2ssM2dhmkqHqYHivWdk31wG0
2EK0briI4XvJSi1wWr/m3a4cZbB+UeHqkCcMmttFv+QZcfB2u+jtlvKina3aK38wmr1GHWOha23w
6Jrip1RArSN3WCoF7s8hBmmPaWv87LBW/C7jSWXUy64f4Cl+YsfbICjZTY1qFLP+4skp51h3bX51
G6C2COp8Yv9+E4kK+ZI57Zarmy7lHg+TWdW0zabbCDfV+C7qZbuoM4T2F9djH6+TreYbbzBCx5M+
N1rEltY1JwR9esTmTEIbZKNEszmnPGSPYPg47OWh/omMyHDbEUDB91XoIxnaih5Q2uzl2fIsdxGz
A0JxPeffi/pUEiPbaXZKkQLsut4uQnwDsV956y8v4Bpuk/zeHL1++78u+O/Nb6/veqbsZ2J8TdxW
bOQrkc319V7Pnl+pHVmPOTIzh8SJcWrORiwyBuEuqJQ0l14r4MgHtbqF99VcZKzqbbSNEmRSNIwE
yzUyZnAElQJbac6QeUk5DmsmpymV1flaPXpgd0B+AG9VZgmsi2cDjBpqueFWK80A0dVB5PeDq6vL
HMewdWGX+X06x+SA1gwGeg7MC+WAbORAo/jRBj2kYtkgZ2ku5EgVgQtTCratb4nyyI9bpBPd8vs/
cURx82Ps9UcE7KOPi0S2XsHhprY7vwp5gmzQpDypaYN3S2aVu6xs3Fd0oVeloynfe6cBcmWrwQEf
tfibrzossohrU5SuQG16x1Z1+sfObH9AbFC+Z5OCKHrEQ1ZVIEINpdMu5ECs4bbEiy0u8CrtM9BD
CCjzGZ6af++0VgO7aZvHNFXylYwjuXgCSld+69IG8Vq7btfyzqatLh3biN7CxM9206ibG/zfne/9
Sg7rQaVt5BvxmfbJNyLjgr/T2qjcL29EvsFG5B9vpNZU95gZhmXs6qrJVsrEVt+tCcB6nSfn6Nfm
OXTdzQ24Lvo8Hheyb2idODCf30jQu0jBYU7IPi6SAfWctKt/20PfHJzQrh68uYkJuZ8hU+2qhybr
fuuTy3xeJAYFgaqG7t02h2DWDnaMFu2PXvzChzZ4kiEFBN0iV9iaGK283g2DPq51C+0ZY3CDhdYH
3u8WB5fJ8H8PODor/GKJMvWfnKYUKAW2xX5M6vFSRjm1BjR8f6nja8R+EYBCEMRWOX6ktji4exF1
H7kVPEHs/bIzjFlVsFUUxEJWWTp1S3uy7C3F7/6cVO3bZLCH4uGCYR6iv12zUyO28TCmOVUC9I2k
ztpZtM9zpztInm10I9v6qp1vWIeIhQzKZHl0S5zPrVBEZoud1x2P+YCHWew34woBK7GWZc2yKKM7
kdcPlixyViLcNZYK2quInJUGdpo1Sj++ZZ670rWm+AZ/34b0AdtXxmsb+gQeMqhlNcq4YCs6Xod2
8wYdAjFsva8hMovszsWkXM7n4cWaKN82zcJwUak0YT0uk0gxo+XQF+3SHhGJNn3Fe2iQDHhomvFR
oSYIUmXyHoq4D05t3f/ARBDWfZZ0m6pvxEZ2xwlD97FWg5Psoni9jVMkwJ0pi3Ey9JOFZngVuqom
2GpTXyijYzwUrhk9ljXchy5R//RAiFd+gViPMEH8bczaQQDjemzL42ukQaIbfSIaSOsL3Y9tfiPo
FcrYWUt5WDoNjs9t1ATHyOkrGwlJEtpAoZmDsntN6tT8T4uU8lqOXu9zvafMlNGvryGTd8nc7IfR
6uoGhmC2C73kTupH9DBB6kU/i0xAjtDbM3q/O8F2wl4OX2Ngwef6RhwfrdbV1jz9ezwPoCRqLT9X
4CirZ3toKtR2wFAJ7HqOWQ19Q2NfLi7H4hlLlpWftcWrEQzOyWqRgJW1NLYfXiIkVZZ205vrwvXj
1yhxdHT3/OKgTlP0qtTiW8VE9dIkpfpim8tqTgpyBxcMp/whe1qqqntPBXQnuzALgWglib2VXXbZ
vkVB81vRmnAtZHG6mUvS+VySdnqK6GzcviCfSe1axmTjF0a8nsF3K3CS9datikercdSjMTdFMmA+
1uC2cLwF5ZHe1tCmihGt7igCM02yTJNNIRJxNJs4LB/koQymNQiioc75P59PladorakUL3K4y/WO
sgYEFDli1W2IAFBpLJGiYz/EsbJH5AWzxzwFQ6mwrbjhS4EXHNXrU07l/CxH1QroIqyd43Ww1FVt
k7T8h0FhHHcfcyV7ojg0haNzV/cG4Jv8IDtfmiSj4pChwj+2CBHLAX7LnLtwbtSyK3adIQLUkLiG
HJBHcrRImjVS3zn1IXJvcXf2vWpLHEBvA6kdrIXBV93ux+dqDH5pqZ6cr70SghDkk3Qnu3HD1hk9
CN9zbpSm2QnPtXhR1+74HLhp/ogL41IOyka3w8OgqPGlnBPQgOaB3+FLI1zLRqYJmr+kGXZtsVLU
xDrLHsp36cWCEIpoDRORAik+NvhmOiKO5St9wD4EvcvkTuliy3uMQUxanh5uXDZ0tkpV45Bg+S99
UCE3ZHvdo4WqtaHD50l8gwJsoJRr2W2cViwQumoRnW6Nlzh4z7Eoe6v0svo/rJ1HcyO7lue/you3
noxJbyamZ0FvRJGUK1VtMsrd9N7np58fwFuX9fRud/SiN4jEAZKkJCoBnPM3R5OKG3/TNB3FwoMi
ZGz/kFkSW0nCTR9kKPGIFEqJksFSQYf1IEdDPK0CQHVn2ZsjZ4GX5/ziY/IC4A9f1TLVhT/gpyqv
spOdlam6NfRPWM/91htjNUMKBBHdFZjWGBuUNl00ttMuRoFXLkj4Xd0RM0PR60WTNvWxVkhuyRCQ
m5hUNhC4cuhVlFyDHIV6jm+p0AGUjSWLrPJSuJDehqd+qrcGBk0LjCkOmeLg0ha7DxUpAfwTDO8J
vYn0y4zW2sLO/OTFAgy8JhvhP4ZlmexGOOiHILIxuXCNeucncTgumkItTl1S6Yi6IuNGVZGuiMmB
fopGEiPALdiLVDs7j5plgvIoQqC41KRqnYcr6RcfZxbADnlJsXGC04HUpaieaKIyU479gxo78+4e
kle6mCGv0E+Z0hUqwz5MFNSyZBB0ALWfTrZpo9WHIi/feMhVG0kgRcs7xOWTbiP4pCMSYBsPoTGK
3nm3MWYc/5TKKq9IAi+UZGzPSTtmoVhcVj5mRxjOiW5ep9vc6fyTpmvTMtFb5P36csKFgwaUeFkt
WjPcq256dG0tfDY6juRdU1sPQ9W3h5IE9BaJhvBSwmNeWfoQfHJ75w9zMIO1bgT8PC3Q8UVqFvay
bb143TQ2ffCE4bKxdXszGfoXO9fjHyFaNa1XTJ/ayjTXYURZwxrgpJDEQllRq8xv9XhlmzQBiY7U
/c0zVljO9nowHGw7fgAAizZZxOdcGyR2lnLK3X1WG8pgPfURMBe3RwQ16sttZZadvsiaZn7MVEDV
vf9jdIFq3UJUzmYcBPH7qly/XOInNKP7+NcdYdK8JZOZ7+WAnCxfyQPffCDzcriHmttdc16sgkIf
V7+9ScZ+6BH5F7Sa8pUbJitd7Z1tAybzUTYGxYVHpdEbWGDJT0i59aHLGkoV8jLAgOGAyGhzQJW7
/zMo+3LkPgfkBMMy6KvcI6/uc34b/jDnb9/x7+b83bvK2P1DyKu/myc/Uio/4odPd/tg95f48M63
n/rD23zofvwJoj72YTJNVAXVpEHZwamRMkw4XLd6IGCDJA3iGJ4mhvCMJ3JIzqpHnVny8haVE2Rf
NvL15mAs962CQ89/fvft5S2jbdgXiHf6+PKe7W9jZUY/W77IX59T7ZC0TcsIWo6oD5TTmG2MYYap
jnxdvqzUdGfMo/IYihJCFdnl3pgpSsj6wu0OH/USIwidw62LD+3JrKJbueF2l8G/SJFi8nvraigd
G/319gb3N5S3yxm5kt3eNMvnFfVVvFA7G8jqMFRg+nRSBL0+nrSg9Z6n0WV3E1WfXT12F36Bxk8+
DWwGfc96jp18uLRVuBm10XqWDZo28SIIOMPKLr4m2PuIG1hzrGfb76iYR5WyGgUbqFV8CD4Dz6QD
qRwZujfBkKVH2U0ES+jezfSqWVQlGEhkvfX9GPk8JI02f7G0EC/vSYdvFTnNUm/q52bOF0pLLrkm
n9EhRfDgDp7CQ9oG2i/7bR4PD7VsECmGa8KuXMyT8XLqvuSd4e4L4RWegA5a6rrWbmS3FQhlB8Wq
5YylwyaQpt/YgP7Z78Xw/T5V3Hebc38dRe0BLMXF0RNWCrnLSqS17bCUXd9Mpkue2BCS9foW8gwU
RSMtiXboas2XNvjRWJV/5W/mX3lOmod57P5wo0i5yjglmnJjqXW5kjGMqrtVQsJ35QsctJGyaUMJ
BscRgY1G0aI4yQHZyFgTOA6GSNU6aS+FBRGCTZdzqkQjr2DBOCfFHjV0FypLkGKcU6B9zeKmeg+S
/pzFRf5iYLh6VBXeuxbwuX+Nzwa63uWveJVy0iyKNFh1Y2Qf9cjsFnZcohUNV6fDl634wkJkJKcm
jGwg8/FsbTUtBHCBqN68QRRufFBlHsJ1tGuLGt/OBUcwrBLXxNatCjEFjAfn2iTtts10/VX2PIR9
myg2Xv0+uY0po+8eSYTFyzto54bNGWrMatWi2N8HJHynxt8RPouPU15ewBCLyOYeOZEuzAQgrmx6
z593iVfs7yF5NWOEc5txH7jHZqvFX/r+AlYZr6ukX+ldpr83k4afV2k1e91x5ufaGr7hZNd967Fp
XHBSm5+0pI8OteL6a3NC0jitK1wPHWRO5gwPy9jx5nUltpA5nlbaQmqjyJE5qNSbVMpttrhFjtrQ
qZZytItNWAX8Jo2iR8HYaKqVBOXJxg6HJriNgOsR4oAcIdl9ICTtzxV+vCKIYSoV5XJMJ1DVOFnW
Av/2AeUW+0sTQtlRhm9INzntIyRuZkHAUqGN0bH891eRMYOUXtil5R6LTPdMIhkjUregGFN4Zxma
BwO9JVM/OSJUVm7DWQGJ044cw+MwqM3GGGOKfyBgh22DJOERJWY2SIx6U5CpgAb9UJjwhI/gWfZq
YE6HfvheU5F7TjorO5I3wLlG+LD1mKYdgSpCzhJObCQM/uzKUTlZjspuKybjwvLn5P/63gIfxz1P
kgPliufBztrH6a8m7l0MARI/24zg1KB70L2PysnG0FuC2OCv5ICcEmdj+yivSpTzQADWJnIjv2Jy
npFyDFQoyS4zb1IOteMoh9g0UQ7I45+yJ5tSxOXVfdp/HYsptE4oHgK5BdIgd+zy6t71KE2iKZUE
FMSYos7+v827T75t/O99eTM5rz9vvg/IKz9OyGVY1rz8IMcpdTUDv2S3LS+9Kc6Wo4cjvJwI4Ozf
hTp/m16YMax0rc4WtweqT43Tiez9/aF6f9DCHbbRScNGVT5e7wP3yaWe3+5vm2461cNi6CzjJJtO
XHkkMne2F758iN+7eLtPS/D4zkreMMVXHR+cJ9TL1EOTdQMFb6Q3q7G2nsuiW0wcpTYx8taoUeaT
5uPqNxnbvkZ2BmVFhVOwqvaPUYiuFqROqvSGhnG36MrYbU5U1DBHq2E/txpmaE6JoX0x/imyXfOM
PfkZhsEIOWVrr7AV1Bu2MZWYh9ay4VdEaoj2TLqiTu28hxF16j4u3B3sJfTgzNaCUlfj5aZ5/ZVl
SN9ADcigPaYqvJTQ26ZOOZ8RT8OkUg1n1H3gDOlYWXCQTAP7ffa7c6iG+aW0x4uVZsVR9jIEZC4s
lMGOpXVayJg/wVeTA4M1X8jddHsnawFo/AtiUna7Mt3OSEscb71/BVZOBgfJ1M2clZEBZAlnJab6
VCjl+1h75NAA98i8l+Z0JgmKId3ckmG3zJflWhw4VCzYbn0lBihQj1a/qrHLegiz4XvHf1qztK13
3U+8J8NTsxe2zuPCc8g+J+bPCpWfRS1UIgEwZCgataP/mJTrxLS7RxmRjT4Yw7GozX3YTV99DrSH
wUGqXjapnamrXsuK9T02WnOzjw0jWRhC4B7pOfCfiDefElXbTIrVv80UPvaDg7iK3CGIOLjz/k0P
DR2IvNeuEwGY/2v+oGYAU0bzwSKxusgVP9zXukNdUQn7XR0KpfiM346JpnynIUa7APVrPaoui90Y
Zd1Sq3yU40VMXmWRgTSf3FeYpsdLa3b9PPi4BeXqlK7hYNXPad6oiIw0YEXNplw2NUZaDXCpnZxs
cEA/tUb/prQR1P7KR9ZNLe3HoFRPLlCqt0pLzM1o4OEYRWXzNHYq4jVDlX33Qv1EctN7y13PQDSw
+31GmXf7qozeuskN9qgYqZ9MY3iBKGNdpqCpX4I5xsuYsIf59bHx9hY4y8DqvxmweM7R5IdnZQTp
sIhBTdnDhhxttIz0JL/IRjUqwB2zVSxLQfsIBQFEDkDc2g5FqDzI+JyE4Z6CPKwlsc0vQT5QF4D6
JLtG2ZbILY8/MyXhpy7b/uzN6sDWIhqAW6FrDA052Wiaa71FtXeVKg0w2t4soL6vfhK+TD4aJ8DS
zNsTSz6UAKdUKx+nIKDzvx5l8ko+nuSVz07Myq1p37jd2Z9S0J2Zw89a5OqwrRwV3K7wEghKHATk
FcJR6QktwOU9JOOaKug1BdUSK4qvLGvYlsWD990sdkVh2D/m6rWyK54sg1k/9Er3e/MhNrjAnOoO
69K/pjlT0e1bM8/fCuVoN7r9w/UdSrGtpT5pkM9xJ1TzdSLQoJYWHJI5LB4i0fALyR9kV159iDVJ
FVPNqUCWiclJqCMnX6s//tM1Iow85+Q0lndwCnWTCYAiSVu2X2h4PlVJ1O6EZdESF0F/R5lGexxt
eMY5lffPeV9jIQkN5zj1qo8wtrfwq2o4OFqZwNnmiUjhrdkqWekuAvHM5H4gbrN+rmJc8FTyrria
jif4BQBL1IBTFHI6oETFoYeTbYCU1KwvlACxbM0ww8X92eEMQX9RMVlwhF+GjEdq+cNzUWqD6rOr
CyoxcabgVqWqwcwHfJvH4qkmxXgqoOg+2R3KqEGqfu+bBPyQnne4l1mmu63EaBWN5nUYHywT95uw
nOqzbWs/K3v2frhoHQFIBUfk6Cos0Nj5No5uLVKgFsXYfFrVbWOeVXNPmbvY2GWQ/KY6FZils0Iy
OVtJnSnZSJmqKTbrndMY0eI+IK/4qwSnaNawOEawagqeIlA4FykHmuBTprUT/7VCYtTUUB2s1P6V
Olp8Ux2N9OA56upoN7gIglsj7MilvAx9sUORl2WTfsVvUt3MYn8ERdjYTVWKtnnFelUkCkQODQ9T
vYYj8VdD5ozTfG5pm3tsDMC9LLQ+U3YjAoirqYQebBZq/DI7iXX1rfbWkyHY5l9AU0cgAUmrWljz
JDEpcepLU4jPE4W0Zl/qQwzoKM8/d4n9wx+BuiVD3ELlQrNhAvf50ihOAX6TGAhQc5dGk7bPqqbg
GxUr68CJrCeOhgClXY8io266qORw+PZDwz5bWbaQp3Ae2809dD+dU1N37rPKGEOEscrGbVPVzdlr
6gelN/H6EL1740ftQ9X1v8cLK2jPkVH+Fic90ZydahVEnXrGLM9P2uaCqUVzkVcdynZLvg/tRnZl
U7AKHnWluIRiWmnMZ80VNmiCNzX18RbRrekke+xpKLdzQN9AJh1PamGf3Mzq9rInGzZYaOeME2V5
MQoa5c/Rm92sgS2x7ZYnpWrf2bP3L9Dv+5fxvZ2yAjhv1r+Exfg1waLqJEd8R2Xr02CUWyTbCXm7
RQPkDC1+TnaLtsRfWVYw6jSu9x5EmhVKaNabjwrY2q9aZSNLGNRy8RJvLe0gRxW7/KKMiXnSMPMU
hXL49ZS8RNO0mrdsxTpwO8IjCgmRZw4+y5y/5etUA+Qlf0rY8BDw1yO290hxUBKQDVpGF0t3rN0M
6ujUNYZ77NkfaaInQ7qTzO1Kheh54ks9rc2K0o8cNusxPckBrzMwswKSmPvZkV0p/IIhdT5HqOGC
TAiuthpG5wpXsAVodOdz3BQ1n1pxH2bKzs8ufnNyPljcep0Yg7XhOOFcM3fW11OGbJ4ujn9zYOsA
hhu6HPdf5ajS0ZUmzfdRadJ8v3dS8V8HiopqAlCgoyFSDfJqsAsdR2bPGfcuhKvbaJPqmNOwLxYI
Lj8PWc/T2bi4jRU9qk0G4V0MlClAjfvAhKUAHKUNPt1H6hvTF6NwrFXY6+pBT8ro9W/i5q+4ZDlm
pmatEDNJFir6GQuJ5m0RSc1MllSUgH5he8WVP5s+ojRghwAvxJy5knCla/WEsVY+btN4tA6tAaV+
AKQEe0No009Tseztwv+MBMcaRcP8VaADH5CMJGPcmsanQbeMtcKheGvbdYUi7EjBpFAeXDWzvriB
GyzHMsieZ5D01Cs776Hr7fIAhkPZpnPincmt/mGVNQAfhRNzZ9XpMTTz622JE4udXADbAWmDaY7i
nVwA3VAxHm+ma7qa+9s0LIuTllQRIgFOuJLdhNznSV51CGTxXU4qbzNFBn5nmDtl1aVWbW3jhfl0
VPoqBEKa1zgCFOnzbLPQ1paTvHcFmp7+/GWcAh37qCB6chLzKlEaRpRWW9uv+k0vwBxi1ixmIVI/
rLWumhZOO4YkCThdSfZOOjc7L6j917mLooM9DEtk1/qtaQlsL6Wnd8vV13xXom9zBJoX9Y8SMR2j
OCT48uhB+lN+V6lm2id9qH7K77X0E0+83KKuNvsbkGvTcmqCIVxynv2XvhzvzPbX+H2+qbfGg4Hu
+GIoNLzOBePSKwShGEbWpcZ/+mwV+KiNgmNpFO2INnSC0E4chS8ZesvyBqWe5nWqGSEY06HfKnqu
LWPxnwiYpxd5GZp4CmwonuLSi7KMvzhQooXph5j8gjwCCnFL32a9UCD5l97YX1vNxntAjtHTFHPY
IAZrmbtW08h5z05wyWIjYj+fo+ckut04hhd5NfiVBj7M0bY8e8NLLZqinqNHzUuWMiSnVcjCLyw7
ULf1XKmntlBzHAQHH0YV3URT1ZO8KlCsQom4fbfqOH3xhoZdPqXZla7oCXpv6nTKDe+Nnd3cLFu4
sW2dtVdtrhjUzB/GXEXvnoZeit1hrJRlvYJJ0JRQYTDVLzpf8sWkq9m1Gye2dFr+jax7uG3G+Gw6
FoL88nNM3soEDzRuwQNRMQgVC1mSYnqaM9x0QYiALIIX+ySbtvdOCf6PaJYSQnxuOhpx9H1S0yJb
luFEHdIry+39hjp97Hx077oRXdl5tpttnJfxZa6LTxKUMjiJtmfRxmhXiOOXLVbWfhC3mMHV6ZJ/
fLQD6iA3/ihmZ6dVdrnWfPtL2FcVFFSkPlTRyCvHFkiG2Qq3pdoE2TVD/PMZMihaf8kiDHI1xc0y
NLZVHA6savioyGYcP+PV+AqpiKOHAC61P0vFU95ma+7P3ah9jahdfer1MNsPGNdQGVKH9AGIqPqi
xF0TLwtnQrsZOyCy7qC3laE2P8WN/7Wv2vQPfEcxvIAh6fnB1fBG+1q09YNMYFKrfVbiejrcc5os
5umDBb5GTvATOL7eaz74wM44DRQrO5vYLGag96itslaqcf2DFSXlt6MkyY6H6ffea92H1G1f/bIO
n2XTV49JZL3WTRK8+KXZ7JJG17fY3SSvZH7fbgpihfP9wwTEzJLXsJneUtVMXmIfk7Ucwg9Gysri
5t7jCAcUGSyBQSEagGRkN8ZHufWtXQ7cNSCRZYxrRSISw+rSrrHjkMNzheFiOoQNJhG5SuoiNr1l
g0LtVcF6c1sYGip/CF+FKPP96rON8fl1o59cCIMh5dSpbHw8YUU0je3zbJKzshpHezEHJKy1Qpn3
cjAC8r2JUK3CVwj1+gpi14hzezk+DqNxlC6HWPNmyxoMFH9kzs0KyLa9pfNDSddD2QT6om6M9ll2
/hvza1wvxrj7OF++XR34f75+JehBPEQWKojVJ79xh21gd8HBA4n8CEppWGWnOkuXue6dqP0rB1Ux
/HzhOKWSL6yR9K0tonIIxLVhkFC+gW8UNHXGOPPXEn1jZAoFM61HF0aAd3A9GM7NHJ0cELYdjzxS
UV7kP8nBOVf/0DFXfpC9GEcthK/EMYws5gtQC3ObRHO9FGXIIOz6Z4vDIXWtYhGr8N6Wjg2nReWo
sfOcsH8OB7c/xrrC4URMlrEmcx/jPCoe/YAQrgrapo48bSUH5cvVQMBlj/0C+gIZ+OWqwA5Vdeul
Fs/5ORqQnV3WWnPrlmUNl8sVtKyknXYey8pSKXAkUqxAfariF8xhUqTvMzTKZ065h1t+1FOnnZ4A
96EylW+deQ73ManP1cD58lCmafWu5EdN1FRLlGb3Ctqo61hhhSk9E60OUWm0vbjf6KC1bl2phfQh
JqWRIMfgw5hGbGIF+BCbhnxpQVVCNRG9qWPhz21BqrCOj7BA8FbQfBXyiR8SrWHjZ1o4AQ8tgiyE
eQCwNiG5s+gmPTpKZC10a5bBoolvozKWF/xdFU5+bIO4YySJfdRylB7zwUqKpXwFTwxHlLqOCpCV
yVw2fqnf3JBnLZoeu1ldqxh+HzmFTo+JdE3W8T/fayw9ckapqFAADLNYtz6SLfiHv3ct9lKNkYd7
v2nilzjOP9tCJ0BFRHaRNVoKHUepD/ghGGtPI2ubGhx88AbvEMVFebYL0nHB9rw7yW5cLRH0Cs6t
4iD7mBX6Q6WY3iHtNq4o8iNMDQPg1pCc7+c8/qMe+G0notaaBur4AATkqg+uHS/7sVC3SM0BNhKj
nijAslKElF3LeWOnirdTfMFutDTzqDVoVgR9x7c6t82LqWrIn8dq/+zjBAH4z8K7wM8Fx1nD5CfN
yhW4QvTL7wLlgRkp29Kr3wdM2tvVTeRcDvMvjJW6DQNeSqLL2G/DbTYkOPF8voVKyKRHPAgwsGb7
IBs86dRTPyJ/7Bj9QYYQT1VR8WNvIbtBa7KZC8/3iJwgx2QstPUIcaD4KkOyka967wIYjHCCBoUo
b+h8HIaHGkktihDeKVUUAw0C3sJDS2QvYzNFdbLFNQMTUiOc+NscNsbcqmj9cE9fCoh1AX5DTJGz
lcJ5ypIBzY9BaZ8KvFTKqRzfkq5vKNDZPyv2gW8I4bjIY/BP0+n6+NZilb6FKhuu5eg8KFAqVRyK
5KgbDyMyE+NOS8nvifzCjJDJRk1GdSlzCzLLIGOOwZbvjhGQsUABbNvryiWoFRNJ+BTpmblPn/jS
jQsXn5sf46AvjSYKv3ojJsN6G+sn022PYH+VvdTWrYXDUBa7VNCAr8uQbH6T45VTSjFPjlhNXWI/
MxkLFbkmDca8ghWzVp0dhFI9x/UusilSUk02LCxbT/vTPW72Ap7RutlexqbK5pkihcarnPSYbbs8
AAznMHNme6+tqdgHFMxWjs2/cQAkdumEmnuUo7b65Jqj/aZgrbfpW0S6O75YqAxN4cqcB/8qm4b8
wtKwkJXo08KJOZEa19gq0JQSUxIdlXTbV6NlOxScttLye54H4ZLVyrgGuhnseiPM93brBRe2yhSZ
waZ89awea5Gk+2lV8VvhDlgXOPUf6dy9y4SEo+ruQXeQTZTdtm+TbS3AzAhB2W/QxvlagUjYy1EY
U2CM2rQ9uQ1+Q7naXpBcr7YOKPSlRJbLprERc0kzHAvmpmKfYs/1Nqr6dRWCVA1Rajo3jm6fYW+T
tI7cVxlSAgGKtZDWlYNeppqrehxVoBW/brD82j5Plom2NIDKSryGnNsqqXdyungpe3J+7SgrHktZ
h8zk3DnH1m6e2qpvPs+ea62tKRt30N2bzyroTDcc5k9+imIbWSCq8mJa5Sc5/mmVfk7CMt/6GG6y
1Q0M0JuHGFWkB9mRDVZKhF0bjou8DFLs1rW2frRz54sLVsdmQ33q6hESweDgDFabQKD5I20MoL7s
OCJgrRHf2ZU3cYjW6+DcSadwIx2UFfuLFlIWbuL3BoYsh5BsdndR7SLa6gGazlEyu902s//Ym276
5daVtw02BUi1xTMlGUEf2bZVrRCGtNdzg5OEXo2atXDcoYXN3fZrDAtYTEVXxpI0a8+aOiVrvcwQ
sLaRVl7IoIV628p2m2MZKljQbcq6KR9mUSeopB1DPtfNrT/yeEO+t/qG19VzWXWjleGEHqTLKTco
p4iEl8x/3Zu6q1B1nLJayCcNv43KyTJPlinZsHACzL4+vMA9i3af8iG9dn/R36YIL4sbJeX+gnL4
/jnuA/cXlB8VH8BLivLqUtYWfiswyEso5qS3SwXp5pCdmYzZVu2ve4vFIl6UMZmpe9URHnG/w3cS
STtRiYQDDX9DXlqghVmWyeD1yCxZyfCpq+e3oO2zl5AM6h4cSrkpusj+nGLt2KNGcbScaYZNNUyP
nP3PcRtHB9lj7Z7wTyUeFp11qF0HARHAKYu51qZ1N4i/9RDnu5gD0E2EwwHrdIop7NlpjnFt0h1c
pdIvtmhqExGZoW2VlT6iTLJwFb04IP7yVU4pLQWrHiBHF9X80keUrAzbjo5NoHyPPAPOjolJdc3X
/h2CdLrUpzoGn6ZH7519UEisf8oFrnweMJKS4XZM1HU/dAhlilmzUbxQiM+vgwqrXDP7280ZR7F6
ULbg0OsLe02kC6pjKbFUjd7Fiwiu7lpT6mLXI0opHYU/eA3LLvUEGAP6Na3G8Fk2pTmdMsePH/t+
WoUl0teqoTRPnYVObmaXV9mTjZf4xdpXhXJdbnFezg31XKoA0uXopFXlkb0VChp8sRaRi2iQ5JmU
rquuuzyYtvIMn9kJzOOElJMcBd6/VDWAbH0Rlfux9FHvVURyJevjJ/Zl/ONksfPd6YZ11c7e59ge
fbCjXfswW70PYq1E3pgN9be++Jqkpfc+VqW/HdQ0YNlurBdgSv0jB6UX2YN7MTyX5RvPa/vPSKXt
Ms3meC5mY5LJcsTKt22teFjHNg73uUbqJPF8f9GV4ILULjjLmGJH6WY2dWcbxmb3oOeJUBeo3Yco
0/TdANP+4bcBeSmb2rARDonVIxYndruQMTkbeATEETACcZzc4IYU3dBmHaG/+GbMeebev9dBbMMO
1h7K9WsZk9sZOa8T993yXPf7NJcsMCJ41RZptFm5QNINMDQIXhxRzxy65qF2B+09QsZvlWHjibiX
Gz6QXMV1/tfUwkmdH7OJQqbq/zkVd9MFRGwDN0jA4ENH3UY+uOSD5cNzxk5i9J/ElA8DsitvM7sf
1H6N6yw20/nIWbYSDFbZzQpOYaZbk8WyMpDhA5sLD0u/Bw05aRymlVVcTvpujEvjU+gOr4YFUgEQ
fvKSTD5HXsKs+MnRzMthKbv3m2w9TF9B2O/qEfmXya6OOcwqZ1VRiMaeo4YH7iRwicZq2Pm9BVas
6MPHkBzXI4ZOXdzopw9hOcE0ox/6iHiZK+65z3BrOK1501tvJSp0JMiKgnPvWJ361o5WbRBY39Ag
7QEpf20gkK/J3qtHCwj1xbUzb9HFo/nNT3HwMj3jE0dasBaZUe2bwE6fkdUJbjP6ov3sFHWzjHrQ
9HxT9nNQxKdG06IribKIDKf902449MqejE+OES7TnrOQCiTjKmPklMZVm6fDWs6TTSROt3FkX8PK
/eQaZM70Wjm2YcJ+HugE+3n0WxaW8hw3cf9kFh3k7rZ5kT0lcPonpCgmgTXE9ImqG6QQvjurUEm7
JTqhebL1I2QwSuAFRdld/bnoHlvhLGT0UbmaCxVvCdFtkr7bNzUb2Ur32z3l9maDMHi4tOJ8QDRS
PK2ANPRpHT21noaOpIN/shdTIEcWFhyfnHG/IwWpeiKJe8ELPnn0u+a5iHUcjCbwElaT11d3yEHD
KvySqpT0gEuzYBPcXnrRICjPv0vEP3PkFS1mbcTwl9cfTQuBZRFKUFvwFrgW8t5Tqm01Hdz6ZHjF
Yh49VICNuW6fwP2E42vtrEPh3iabSXDsSxRfIkQ/8TH/FTctq9wjn/nTMJQdJnENkr4kH/TZdY9W
qD3dUtqyqxoqp/Z+XWsj5qxzYWNZUmvuBi1NVfwi0ofGn/zdnOT5RTZlVDvLydTddWHDpe8xfpXL
i2Ug97CIPiGC22PnhnmECwm9W7gt29SFnJIp+TNukvo2D51P2TSTuYuQaj1xdg8fqswEhJNNCONp
Aaw/E340Rfpyz5N/9Dc4/LrYgY3NuUbvKfZLlJJSY47wqRjIGvp19jRoRvbkF161hAppb29zyPNi
ijmGZzmlYz+IFWKEaD03yFDVAZoM9bBfFf1kYdUDcWehJo6/NwtdJIDjCDgG2joFZ9OLEs3ZYUIH
bBOBJHn1w/FN6qFkiXp1vMp5g/kSo+dnLR0diEqPWh12Jfk5t+3sHKR4SuRWYhwCXX38LSQGjQIY
R4AlxJBZNlYnA8iIBWvHMuid+CQn32KTOjwHuRkeZCwV98orpRer46TZmwHFtaR0j7ZoSltxfmvu
sTmLhxrhcFD+QzuwURMTVUcjKC9jdOcPKJDDSvASM9/ISsWYDdHSGV1vI2sZMuYW/FhqcpKde+0j
azNvrWSpiZjdr3pIqEFz9tC9AXaTvkLf+mnomfMjR3e9GFTtS5s2MU+KUH90age59XjsNvepM6WL
MYWebM9p8oQdULEmU1iy1RdnsbBLokXhairpNpjAspET5RW22zPMuyoCUR7CGr7ffZ/9d69wf5n/
yVe4feJa7KDkT2CLygEojcSf2dXygDuOU+Xfuh9iqK8P+6T11x/isvt3MflyckDeOpbeb7fK+P29
9CZz+E789d4IYkV7nle73sn6dWorPDVj2BgHr8ZtAJDA9KCNgPSiFnAdbEgUU0RMVaayWOlNXu5C
HSqFO1WHEC1KaX4Q3xwPhPHCzWShUP2bD8NA1cTCn0+G5Vzvr7H71Ij0YmoMxV4Ofph7nxYY/Ve9
PsaBW++Aic7nRDTyilw9tIVUPZKgauM1NaBulJSG+Rx7E9Y5GSkdvwgPcnY/xcJpo9YHVocM6w7x
OkGCcVbUNM8pCgMXTNjrpY/T2ab0/dQDOaykDynsDzmaeSzbWWiXYPtibETcPtndBwaf00Tqh5xq
eCXZkDMuL6WZfS/aDCE7dANn3LwORTmHQDGQVDvIvmy0OSR473cJ9a31bb7fB4icZ4PJL797ZoH1
lqPSUjNIvfRKFmZezl6tfg7L9txGgfUHO6ulF1TzUwHH4n7YC0uqpePA0n6PYdMTcE741QDP7A//
/Mf//n//9/v4f4KfxaVIp6DI/5F32aWI8rb5j39qlv3Pf5S3+P7Hf/wTgK4K8sPiH9awTdBZrsr4
969PeK+L6f+rm+YYdwbUoxLzhYpw/4kMc7MeSvwPffIZn4wYYwM/mvRHf7bqT8ZGTvJzfXgEJgwc
RNwzpIG7he7Yr2+jgdMt3fKnN1EnCOd+9f8ZO7PluK0si/5Khd9RDVwMF4jo6oecZzJJipT8gqBE
GfPFPH59L0Duku0eqiNsRCKTpJhM4A7n7L222Qh5hQQjr+0YuD8eBSqqrmYPn4mn3UCrN79zBHXI
yFilhDhYBmBtq6rDL7IMvtHhMB+B5wd3bgauOp42y9HY0r7rD0sW1JDXmzhk4WKOTUbYez1Hrw/G
vW3B6DW0ITV0I0/LYZXhS3xybU08deSW7nu/CzfLK/78XCSrO/1i8H3zd4SGnEsdmeS+bPc92T8P
C8x7ObjMWxeXLupfnjdUkV1YFezDmeYtQkb4llbqlvCx7KVoDW1XR6m1WU7D0BuuIGbeMq9QL35U
ZGt+oe5oJud68dmkrfMyn/id+Qk/c7rCMhXu/oIAdPMCZZEMstXyQtFO8CV+sgKZK42V7jXZLmtp
rfVBC2GC6MZbU02AR8bkWi5e1eW5Ut1NVR0nZQQvy6Fzw50MQHwtZzAOxNozq/oAATp88ZOqOqYh
7eHlVb9p4yeNpc1y1nDZrjSfARUwuI4QDWbEslJaDlPV//G5H5Xh+Tk7GcbNiISVrmz2Sp8E73Gc
9We7dKpPXpUcjFnKYCV2jj+4UocfkGhodX1KuFKSJ2S7y2G7PC0p8LXwppeb59/+dPfUy930Lae7
BN29+cvpf7zkGf/9+/w9//yaP3/Hf1yjb1Ve5781f/2qP30TP/j3f3jz3rz/6WSraH2P9/Z7NT59
r9u0+a8bfP7K/++Lf/u+/JSXsfj+j1/eP7KIhTBU5+hb88vvL83jgUB5bP1hCJn/hd9fvr1nfOft
e/9b3qqP9F19/G3+//L+tXr/yKv/4ad8f6+bf/yi2eLvjjBd3XMNHCumIexf/tZ/X15y5N9dw7Gx
l5nCEK6nMzqpvGrCf/zi6H830QegKnep/PAttJbm5y3n747uCUe3bU93hW4av/zXn+P38e7HR/S/
jH/eX4c/w/ZsT+jw1CwPLI/75+GPfA8SAfPJPlrSSffu6JlPflb1R9P8mkNavpp0oc/St94iv/pS
FkAbZREjyibzsKDhEHkzjyLyg9cKUd6LcvrplZDNaRVAJfoXY7U5D8V/GqqF7UnP8GxhSd65ywf1
x6GagVQMpLtWR3ABXzqrJMVVQffx5gO3rvlgWzC+zdQ/DnF+GmZgvNEm7qNRliOdV4vldOibF0AM
N98nxqsmcG8/GqR1+L05nZeDZwb6OaCtvOmVFJuCjvLOCf1pH4apt5sn5HVU+e511KPHJk7Xf7iW
/ofpSM5v4Y9vUUiaRMKVpme6bKCtv3wcPeuICPNesjcz9V5omvMi2xw9alM3zzJBzzYNbwaj8cVh
B7/K40IekyH+nqJBrbRSbs1ZMkoX4N50FhEneVvlDyFbzrVUw3ue6bB+56/wR1luq0wQB9VUH4Ge
2rfJJJ2KOKr3eqhBGkWQh80mCbauIOKXCvIOgENIy3fSKNo15nbU2lM8bytrw1P7borpfFuOBrus
VyRJtOHOSg3ShOyoPwLi4pdpBshbCFuac0Ey7XGqPbFLbIQkGVfMLkih+pMkOmxiz422sXK/DBUI
TAle0YiGx0QvxIsjh3StRZm+8x1zlv6ZK88Q1iE0i+8/eVANKn/IJpOHGNBjzO+zbliZDSzLUbev
YSiP//enJuRfPzVuDoEfRALI8STFrz9fmNQgVCpi1RJHbzl7cBL6ZhrHaG+JL35c6huX6+acWWgq
meNcZh7rraXuQlCcJuiSxBNK1JwSgo65knyKK/mhtCpFku8srKTb0RuKL5GFhszS+oNrZu7aQPq4
sZrnpA4D8Cux9WNo/9PI/sd1kcUA8+cLkbeE7cY1DNvlTzgPin+812KFjjNIKjzhgUO3vXXCJ6kB
uGrii4nh6tQW3l2Psm5P0zR4EsQulIZpHszgvTSJRjcyW51hu3/hkiC6sp0uSpt8XC1ht7Xtsjv2
lPL1MsfZaZf1zpovSmrP9XZMvBgigrFxtCG/ZYoVeFza7joIormXiQ3Gh4W4KXOZHYswSs6G3co9
48KVmEFIKEJSdcFtuisyAjSctG+5CbBiLFaNximt7b/47P/bH0rOA7QuPFc3TdOW4s9/KDcTtUkK
R7LPwuAT8SvTr1TFiXPQ4ZUVjjm7hldpG1iPyyEjjGRKipR660M41dGZObw9R3afromdcfa1SfE1
wml1I+on8I9dYCECGtr6oRR1BIhZTzZ1aPr/YmhlEP3rOhhUkMX4L5mmLNvw/vo+MBy6lVfYxr6A
jXhekn4FGRtl4RxhBJnXzLHOwHr8o52Zp7ptWIKQSR/1lr0PbF/tfI2eGMCPmZpFjF+oOXfFP3ef
mvawTCteMk50IH5LqXSfnRyLG7Hx1dyf3WjZcEJhiKVrVOEV28NuCqfgEqPR3aoeC5VPyLxudR5i
OifapSltXrqo+raO6u4MPBd2gt9itUwnYxX62teKMXpdiNrZ47UrVylg7eGffhisSBAR0mg4NIUw
dmlthoBMBvPJ41rpi3fL6BgqxBwa3JeU7Rivtw7o9U1UwQ+0WqKGrW5yHxAuPtpUjD+VJZQCL8Bv
t4RNDYMDOklHpdGrQ+O42aecMvExUN8rQ/MfdOmvg5EO/DTf1kEVYeyqjIttN1cEQEjmZhm2Nhkf
gI9Z5FWFOqXkPzOgxduOfcZpqUhbaf7NyJvfMhVGB2wazmuKm32lmzlsg4lkitrXnyTzxi3N21OQ
CuOpsvx61/n9uAX99FKGbnRv7CF7Vql7zPJYext61zz6JjTFThj+G7xjk0wRVW2Q0cVrJ6m0jVvk
FnK/ztqhs3CQ1a17O1MoxPsNegf3rU4Te936hXlCXvGMqL7c2ZGpNkNTWAfhkKBAqeY+obN60H3v
WxBXq6h0tw0K67NokuSl6IG6A7gZtrL8NeGKZK9olo9dVH+3/eDDbpSFRE5/dhX9bY2t6mPWWukp
C62RfWZqrLN2aJ6ADtqXSYbRKihC8RimJdxDXwUPvpfkp0aMjkLSMPknGQabYmyQxOal+TxYPjnq
qcQJMws0Fi1VaRH+skbck5yXg6mF6bn02RQ5SCtJRq4Oztg0tzJQw7bi4622jIDq7BludratVp2X
0+XQ2k2ANAj5DrCOaD5gE1bbjGrmhre5YYc5PPIvjY+xhVKkjUBNLM/9fCGNHrxu0h/YTo2PUr4U
pPMeG/FsKk089LUuHvQiPtdNZJ5/PtWmkY3AN10b//wqZaDFQ7Vi7JIhV1tPc94g5OosNaagODtG
UZwNb0SkUKiK5Cb8gGmTrCGrzl6H1yYcwnPROPKMjtvYlYMSm1gE2alNjBOmgqHzUXiSBgU1zx4g
qCdDuG0LcjGpf+8CTRTXPKHcPYXN74fluZKs6L3llNsl3Tx3CK7LTeCPwM1u0hriH4dYZeMGkgV/
fd1wAB9+b+ZMkjaKgCkW+smsU2x8Dikuy2ooKP1h449JssscDMpgTcz9Ypp3GLr6Kjv1vYbbOlfR
dkAfdlrirchEc3YyAg/2wxMVteN5edTHvrkNOvS7vSr3Q22Zh0Xrtai+zFnwtZyGoOshiwGCqsI6
RJczNkQHCVQIHW1lDZb+r2Gekg02+bSubO1Q9p1CDEOFtMnD6kwvNudyHH28f4ABIkOVCLMi7xKh
84cRNTYHR8zlIEeR6+ZMGaG4xDHnRZVxawzkyhFnsmlHJHBrTzyPoxZSyuRFs1aU2HK2lmFKicAq
02K1fNoRktoZS0OQZo3ubLOUJRrX5obooSLUTllSGZc5dPI5wCa0ku90tNq9bUXlsKKP4qOZBy+S
hVF6kXb8WBn5eDRSxYjMMLpz2B5dEYda42p5uBwE0bxBUxtUY+PmQzdwho1RHF3qxr92qWdgYpDm
rpy1E6mG7znS0fdQdlo1ek0jrKDjo7VeWKxCQcewNjpY2E32yjdFxzHRI5a36VeKsAHI176ykKBg
o3HcykSWNETbkTSydaY1n9IusNd1OuJKj9+lF/YvCIB/awujOY+aZ2/jvJKbKWuTpyI0EKS7mrNF
0E0Kgh9PW+BTw2MP8Hnlino8UeowthUl51+7xFq1WncNxm7XtCq+TqDO13Qt6o9mUEhYR3t4GAfG
7Yo2x7rpyBkMWt271bU6pGNqnllTKDz0Zo+Vuh0K8dAJHyZ34ewUYOO+oX6ChuE0LAm7o4ysC7HK
wZm51Lj5BJqvBpGKYxZKjbYSsCxroBYRezXl9T5NdzGG41XBtupCdBFFijmkooo9uFRIodY1rEqt
th9sh2lpCVmwEK8dM1niz6YRtguTNNm6xfhF6YX/iD/hyevS7MF3nPShS+iZt3Wd4sPltHQwEjVR
VjNhYOtldSuCs1d7mJDRJCAsTVaVNvX3bLLVhZsVslWUJhe6jLg3py7a4EDvcbXbqt+ZTqRvDLb7
9yLAjukUX8u5Fl8T07ij1eyuFTEVW6sAQJ8p3SA7KoKhiF3jbCMd3Wh0M2lhhP6toge0UeTFrpQX
fIo0kzQgs6Qy7Ju3KE79fSOQTMczemiK6TAAqXlUgSx2WTm5e6FcMExqK6su+pg01HeUCe+R504n
qLH6Nu2H7FyC8oUI6njVVcj+E+PI1ZlTwjtU6bvS1YqNJfpXn6bsIZszoZZDswRD1U7Fv2R5l16b
Q+n0LLloc0E8WHJ0l4el0+vrPuWPnM+Bu9r8NSg+dK/139xKfVZ20z/amWU/M2fs9YppJkkwgZjw
RdFStVfdL4t1q5fDkdyPYSXTDgKhob1qdhvsNE+YTL9JuHc0Y5bSlPoB7OGngObKox9w6B05bqRR
g5DHC7wOwOlvlqkzib7RowofO+nYG8Mt+EEszrSVPSTgaFDRkS450qPTImqUprA6gvk00thb6xZ0
hELIufeyfKqE7lnrJtOTfc2qj36de5GN/eDUbngabYUdKxPEP7Jee8wsfOOd8xD42XiqNc24G41u
3Es3P8U+ihPHcvngZeAdqr6Sp0S43xRVg9p/Ngo1Q0DG5+QGjK25LItRxJpQcBpUtaYjvYsxH6Jo
/P0Q5it452Gi7aLE1095K8OLo43khAUsmVNU/drQGvyBh6eIPfEVSKXK1k1p52dym5+roSjfDJvZ
v6IScCkdyJWJNwCRSPrXWI0PGrLfRz+X0cvItmuI7ZUSprGtZ3siWLm1Mpr+roIsOA8N8t5aK6oX
nF3h2tDtfqs3undaDoQDm8exd2+DJ6Hbo5ZeI6wzj8vGI8l1uY4Sm+ZcIg1yygD26T2B0YFR9luW
atnZn71MhqPZK9ccjK2Br//meDpN1AKXKxwDnEFUgNud1eLCUHGOm7LspLnxioq5kXXVgayTENe8
OphCYw5hq5cvqV8Om9d1W3fG7qcz1m1QXVeyL9cQnE5hOlHAy4u9y16Y3QBbu5BGeOOSSDG6kDSf
9LlAG5AxvUPjhdrH3Sd1ww01sUCfyR5FWKsNt3K3iqwEjiYsY5jquizPFllJa+oQ9F6tZ8MmQSz1
CQN1ewdcgaNns8rx2Z5XPm40tGcLB/Iklf2Mw9x+9Axsb7kmt+yBk6sS9lczHxmiGzT3sRTlUZQS
jURK5SUZtPyltpx13Ewj4WpJ9zaklrvLazIYSmGiyKLOcZIdIAVcV/XBGAf5JKXO1GC2O0FA2KWF
9bAOGJKpG2WfY431darViFnmU6IVWHMXo3v6cWrrLFq80+BYzXsdR8cGSfsTbA5jheeZDxkTDSFt
3EdmgHAoT7UHU/X6qhDy4UfyhY+GlAgKaWTO2Wk6Hwq5/7kiqQP9jo6/u0uK3TR64XYI2/YaJLFc
4TgS7Zo2PdrkSj4thSHNAb0Q+3CchryxD1B4olubkU8WjzFMVpswtxTB8QEU1bbsa//GXsi+V1Ff
7hIJ6M3NX9VityGF0N10ThZslfje6bV3+yEUIAPxakziuWSsCiObDAXdyvaem8Zr3Cz5WidJ9az3
ztOYdfqDnqPU7zTrUSTIOKueQmAc+WfVom5AW7VGVJY/CdwPqzZQ/bHQyopBF93YEh5qA4ToWcLs
Q+IuH/p4fCk7Cj4yNr56vRugOfnQ6+g6Rj49YhyeGzmPcT8PprhlRFuGeVMTGV3ifDW6u4VFBLQr
B4WWw5sAOPx8KjHV3oosOlAps8pgRO9KVz0+zyZ51dMCDG6JblkHl7nWS1QsDpaQbTCO1UtjgB8T
EznBxTBauFeNeGdX5GOgtzob1HsJ0FlHSne+RlFdbDBmPwjfBpMZeulZVqA0IaHwcDm48/2/DAL/
+8vez++JJxO5N5rbnz9heQS9+L//2Ki02K+GsqyPRoZPDf7GeTkErRaQYjOfo7x6SLGYoM4PvqTj
Kg9TABkLuxzJEXQC4WV7szNaEIj+EwpSatfzmQCSfnOk1t5MT2nXoN4K9NIrun3Zm45eMA3d/BPO
M6euM7hA+C4a8KeHyhHQEgQrB5zUX6ISlIk3DfE+0GsdpFWe7TPPKO+VTZ2y68yb3Zc5Y2497DzY
J5RGy/LeDcWWMNiRhvVYsWZNYEq6dFtXP8+XR6X+PuEp3eXCgaW20C2kBqm0b1EWd1XAOlfS+Dot
B12Vp4EVp/DN8WvmGluFr593dJgQYZ2tvpyjEYdsy0TUnQPm/fPyws/DPnPE79lkTpeDvIzc2CUR
dc4pSw3FOn/SrV3jFck1iYLkujxiMHR3AasudLekHXtO8Ct1TjDJthnwl/WpScSOy80z/7WroXvW
bb29A7Z9zZOmfzbES0eD9RENln1UzvAllDq6HdhQl7xJPAJcTG8jZyNB15PpJNy+Ztgthl2pUREr
+xYc0FSY2wax/jkODWdVJrr+ZJI6NDjvbSzfKr8Cr2r25FU1XrnXp8C76jBpELA2R1EZ1ooKXfGF
2pG+TsrePYdFz5vpULaJzhGfrMI9hAQj35ecdc91Dp6bt/cljmx+rWGtg1AnFmcg+NEe42BxUj0e
pt5T0LpUmj5hLgfmY0l8geRF3OrKh8tVx9muJrz10uilvxksGa0zuxy+mt1vEHLnUZgIiYEK7GM2
451tK1vFOP5XlDSyX+lVBExEZBAVX2K/JHW2EU8iRZI4zZjeTsCanea9C9vt9oBCJSCoGb5mn1Qf
elLUG82a6n0QYfYuY2Zz3fOJTS1G6ouVDjk2z76384UqMu0eV9SUe37pXYLM7pJfLUqnnfs0UOgx
rLz7hEzMWgUe0Qh2qBV3ScIxhHqSEZYrP8C/cylle6/QlJ590/TYHdtHLWzdi+hClByJYWwIG0s/
A7xEmVz08aVqw/RzEG7jjnZGOEwru3a7B2eEGJ2bb5FDUllO0PGjpu+XfxNGAuwOFzWuPhX35eDQ
9N+NZHYd0PW5e5jSrF4BG1JOAuKW2rM/TaD93bSYrzB04jAboqJ5oVb/loMaDpQyLoRUr8OY2Eiz
YC9fpFcr8NSXMSItKPazd9MmL643e7r6mNNXQe7oF3Sb7HlVVt5o6RU70Sbx45j2+dYZguBp7KmW
darSnhm4cZI3Y3sM/XyeDdzqmndZfe0Zoa/L6ZhMK0y7klmCF2Xha9vMFjoFANVeLbBH17R3jtIM
ghPMQ3tgk8gLrVHb4E40d0YvIats5IfW0e0vnSD/1BWRf5tS8RzHuvqkqX64x423C5czP6pfXOMU
trXXr6vaZt2BajlPGxZcs7w+MAFcMTmaxOFV5pnSAhAxC/5y4jrVUWAjgZeD39FNPf+YnTylihOb
g/JkQJpAA0pjo7AhRkxaf69LAR5kYqOTQCmDPydeCNHUbyQf6YegbYoNMVjNGjgAudQ0BaAuOs1n
wkuujd6I91bP8D208Q01++eipmoW5Z2ijj5NUBZ8qv6qL9Zd7sRv3tg8R5P3FFvO58SV5QNWuek1
xIFhuMAWZZQX2w7CjuZl9rV0XOs6GmjVPdbHIEDsK5kQa0Tmw3Mr7V08NeuFfVLFWn8qLYNst8a6
orazrhXOgbF1SJ8bq60uSawumJDXlfL7G1X75Kb0iCtotmKE6ONIvTmXnnlHCUz+NmrHjeMn/kEG
bIvLmYDaW+kbvoPusFRCQpIX8OzrxyJQ4ro85UU9ZHMfnUOt58PNGoR1CWFpR7JNribu6iubnt8f
5R38dQRG53jOQhRxmJ9MHwAXMPUVCNDohNfUv/uGfhwmC/pNH9FfmMxvCdWLuG6/J4H5atdJeHe1
jvZdpj20mu8fe2fqb838DpdfYXJFeLFn/G4gTRtdLi9kuVQ7LYD667pDLFb+csw7Ns6TxuSxfFEa
Mzuu+gozv6HCBx/pwkudY7bD+hrsCzs0z9V8IEhK/HhkxZULinwSp8FsL7neASzwvXWWu4x/8AOv
y1PLwR/YxYeCML0la9JCA/YjddLzkPiWCCw2fe9Pf3jVy9hA5bqot8tvF3DxAtVwGhwUvKPlueWw
vH0ziD7hNCmPP94JV+vORPC76s2c3ICWWPrlkfnPR1KQeyMJEt4lXagdB6RBWaGSXTpBv19+iBpR
nAwFdxr7pelhOWi0Mf0BZ9Ry1lm/em6/HjUz2xvjVDxTY8DDOYb5d3aRuqMOHXTzW88V/0hrVz+o
sN4GWocDtaxrm802s6ktB2AeaEPzUnsWlZqlM8/2iEqMBoczO+X7jk2E2+rJrmpjJzjlNaz7xmUA
XPrgnoFTl9C8zxjUvIvsk3PVC22Ft7A4SUt3LwVlsbLQppOvh5SBTZzAG4nvCCP0OGDSMuprjKH+
ejb71NhOeY+9h87EbahYL+mEDJShAeMWXcHBkrp50WVxK0AWkG+aDOuF5kd82bcs169TIlH2CetV
GvaBWhaogdzWmCURqv1Bs9Z0WXrCLb6C4hGeoF2oA+/2iwfTmekOmlWeJCxQ51O3lNE9TH2Kgf01
kobYRQbzCa58ZI8sArbL6p0lXEmnim5D0YTiFOX+ER1efssNx9oTidqt+tilxsTKcydEeYnaaPzc
t+qUh+a0SVD6UXvq1GvljrSi65LIvZhVZDWTTBeIKXLggH6YvwmhqPGJJrgAMn6puNNwGZidIC0H
v7hDls6+ijs2W73q9DNlSQoJhgUkb3pl0v9OAQe7+pAxbNu960M4TBSG02TcLlEVJqHFgDowwIOl
JcxnIMmDhB4jywEXu2SgUrv5asUyYSUKXSIlGNEYDwtxl4tyREFBLj399OKLpupgDUlmrc0Y6OXQ
xfelqjna5q90ZvP7oL2IxJAnHUObk5TAIJ1uHVcVpdoy0bwzFGBF+5uqUmO4/IVqpomTNbdW6Com
kJunz27dypPt9XfkEja06fxb6IzeQaFRuOaSQUzmISt5YLhGliFuzNo9vex5wTHgyum9bVTq5WnK
Sm9T2gi1RNT6M5lWHBM3jDcwAyB9O/ikmN3Qj0gVrGtSZ3zwTsd0RoYvh4nYiVWLGnNLEkV8roRH
J8mJk5XjTHJX+tHe96bHqWhq5NKmuYmVFn02Rf4AlEJubK01d4M2sOS029g9UXiNqVHQGxRT6jw1
CRA07twVbEEg6mMiL24axZs4mZob8XSrH1EjVqDeovgyJUN7+gGgQB1xcvUIJrVW3fpIsiQ2bYcm
QsIGMQdgEVHuwF4fLB57X7grW9XiBZM/kGUPERpyA3eXShbUST6cx9IsviKCpb4w6XKVEINHXSBA
KCuhlFb95N2Xg2cXd/SA9iWI/fTRcdny+2NzhstToyfmQGT3WwM4dauFefFc029Msmhcp1WKWG+A
BYrIqQBX5bMRw0nDPBSTfmtNLAD6oofuUGV7f6cAG1yWA0E1yYU4mD+eLi8szwUW9gCkHZVv02HU
x2HTh9l4s2X8yRxMYoKbTTzfjWSY9RB+B2tLWwyXgMwChKlzwcLxNA3DGP7RMmg+WqU/25OMz2EK
2UdSA0ETW7obty9ywrTYuZTAGY6+aAzM50HEHB4TFxp0cwfCbinoD4n+3mu+8xFo7d7TtdUycGqV
WHe4mY4UWmm6ZdEZLKsJ0Mxr1y+jm7KQzdziQNv5ezjZ6Taj4kWlMOFTsy1dcMfANZoMY8fUOn6z
Ya6DSnO/OpZe0Kgko4T9dvuKh48ZOcAuXOTAttoCdI2rjjFl20PiOCzyjXG/FHcV6Kyl+ZzMDkm7
LKxbKdI7Nch8Famov/BTwlVuRPoudhM4Ke14oI5T3+IwK6+992bqIUDn+Zm6IIgSsAF7H0NQBvKn
ZBsXGbFlbWa8EsD7UBqeSbKmD0bNZ+rK0pYIBNfZdDOYc3Alll0QTQiIQBrVM7nIiW5R6n5FSWG8
VJarH9zGgLww9N2z624rlo/VlJy4ovydRxLWizLtZJX4Xb7rHW3aVvDkzkkxnL0+9j5rmlWvNPRW
t8bO62f0tBe7ScW2ikWIo88d8NPXGBO7r3ZsZJ88/E5gbK9M4e3L4Cdf9SbQvwnX3jeyAZWgV/W2
FdTivEYL3xOnJoHJYkT0e/q3Ajgc8ZT6OXUsVLm1W3xJAOUcfBRKLBpHa5MYwjwkOmXqpYAlY7Gz
AgMSbmCFh5Gq04X9P3s5pBWo6uigf0R4U5gYYEqhyMjObO7NtZ+3s/8pFZ9bCx8gKoAXwdR2i3Li
VZfnyxR5Xstq4iicUXym37OmN2YycBXWxlXNA+0hSbA8FfeOJVvhed1bze6CnW1Iu9vKzC+jk36h
3+jcu+YpI0s5FaohoiobnkuM6at8aoZvQz5SZkmCtwnf4Q4g5i6lXfw0UfsmUDA9Z3K6LcMQrUBt
G/k9+MaxyPJ1JS6oB8RRg+9BT8ZLH2JpzfXG8cWjlXzUw+pbPsXmVkpbW1EZqYmwMaZ3gsuIh0yN
b142vpZl0G1Yd5ebbM4FnOCRgVvwmoPFXUrfpfwyjN6RfmbwjTp/6bW4Bd8Dr3a+RVn/ED6ZY+yG
3LbGwVOZ8S028g9ibuRnlCFczXj4X1y8/+veyKIVfhXU+G46PSyPrDLBQNqQpisHEC2WeRsD/0RP
vMJgEUAxVYHxPNq5tcVHUlxhIGpHmvnqoFdx/xCMybBpE6y3cTCcKpgDL2HS79kU1Z/tApttPCqq
IqasPkcezDv2QNS7+wTF3qCKNxEtOcbyheJ9ca8m+wHmnvsyVyqNMOsea9ptqxIRw1F4Tvu4HIji
Fj+mgATJDKsCCyVIaTe7SXr6a2XH4UYVUXd0gsp4heNbrfyUaOXlVXs0z+hPJspasf76eXkOwbG5
yXOHEdVt043HTmyDWlFuLEMNZzvOnPUUdbTXo6F6bo469ptx64bGI2RcLu1ktKdrqDvxveyH4lC4
QKxaDaZxrkJi2m1teIk9avuJtNl122D7+DifFEXOGCbBC5zGd09VzTmrqHWosWweBcGWQzWtU4JH
kUMMdMa9enzJkoI9p0yfAmx7t1GU1c3o9W8a3bCvjUw3NXf9o5os/XF5RK9kZetB/PDz+cHXSFOJ
SD0yKhZOgRGYzAx2emwqxP1F6Hd3X9fjvRPN8cJIzSIixCm0iKCh2KHTnK8aCVkiL42nQir0ipb/
SHncgRcDciSiHPk5KExgVuo3ahPlwZ/7lJ1sd5k3bJm+GvoMLWmgRUSnqevv9LYJE4CdvsaeOc5w
yxeSrdutiOhQLn8e0s3HBz1Nzp7GZkmX6JJo2UOtMy1xqmLToIOYI88klQzro+MfVOEWlLnJ9TrL
gnxRmTkX3ugqt8L2Uxa09hZfNR0HTLqPfQVVdeFz1f60U7A3z7jyCWHbBjRx3pSQxq0XeoQ7JcIX
YXnaPsqHerucel44rMcw8U7LqTKppYXNozP2W9Xxl8wn8anNZXJSWTW+mOgN7bkOQ+PMWDeTy+7a
74xHWJsVy/tavbsWNjJKi/pjV/XZtQko8s2Na89S+V1NybgviyQ8tt3o3DNK6Ct7Cj4C6renoAzg
WT+zYnAEqfapXb8iOV7RBySEPJleupbAr8zyWX3UGGxHjdAW3UZ/RX3ITQJjm1BU30uXlYTpttWm
wX1Es8sab0pZz9gIyYabU+PGuBtXmJsiL51pdWgkxvSRcraicUUFRrK+Ofr0G1ZJlcdfKZXewERG
97ao+WXwl9yhCL53nWSrURO/BSZ41+iB/TEK9w2s6HjNRyXWlDy6XUE1b8XaJ3pIXOK8EUgJBq+w
oiKcJNs6I3WuiEoWouwNV5rnFa+Zr7uMtb3B1pjTOscXmCfiA2nQ9GzHpKc2del/jOZvZoyQfkD9
sU7sQTzSPIqORgLuRqvs7ol6N8H10vY/Qq4NW3b/ydV59UbKRFv7FyFBUaTbztEdnMZzgyZCkXP6
9d8Dc3RefecGudsjjd2Gqtp7r/Ws37YbXwAaFXeGwdm+rTACm1HBlIppBb1YtChJLv8WyDISp2l/
ByOFWQpU7d2dBRoduT7XvuxffI1ji92j0UpLMX63++a9FUYMVq1Ul1BHf9Uku95a/xvYD61cW6Ly
9kyQs63VkOC2oJpqN/jqyGE92yjj/lVrRmVMuzb1oUDKzGzWglkJmGrkHVCsT3rqfjZ1tp08rzzq
c8c1Q1RaO83PPHG/NE9/awev3tvgKF9KFaPDKPMWZ3jQ3BCyPvXAKE6Ex9zd0p9ePJvZl9tOLXmy
BUd7tLZbV43Bo8voi0W4xrkbzHVf0pSzUOEdWukVG0/r65PrlRty4Ii9q5AmItxM8BXq9yCqy+j/
+0LGjOH64gbs2HgV3IZbk1Ejp2omZrN7aijxayKg0JnuF4XLbAO0vJv8gu12y7tjMxYZUkCSgHi6
95k+MOtt+vG7sEo88Mr4WdbZ77gyoxfdiOoHkhBrWz41RF3X2grx7jLjNYbyJXc0/YhB2aGabpyr
FbF9Lgdgz3L+dMQevGSx110UUpdaExd6Ktl3x4DCUzjma2lijE5aR9slvnUnn774qgmCYuzjbOox
sx+Ko8SbIDkgj595ZXTUzMZwsOjxggmjEzMDJJKWeGnbqW9uBw/DClMbaXFmb+l4wD42Iusj9h1Q
PVHmnDSntz60wPgGyBOs4vzNaMI6RCLy+6SG6anLjwbAE/EsySsbmHgpOV2ssmq64l56c0rZHHoz
uZtdZ1xSJF2rCkLrQYRSPkWoahzmrs6pSKH36rTkgPubNukUQIzVRXsxpCBva2w4/EX2ym8be+th
Wtkyxw9fKSffYnpy55G0nLbg5NoVrLu6lZQ/2YZ2Wc7A1um6bwyMx3o1OahqxvFMcupg+c1vbNQv
faZgzpGT+tv0YN4OMkLZlpt/dd3cTMxeQv60n4HvG5ztbHbZOIlWmmSvczV1ykdELBwviOLKg7/U
q8cYaFZ+tJpaW5mzgWsu/b2evoyHWR4UUXDSynoPMUL/oQpJEqtVHYypHq96V3lw05IA3apD74kB
DWuEO+4Zv5O/y8RF7j3R++tmCPrvJNZ/NMwvn4OkJ5fr1cci62+0IlrhxntMMXj9ybRh4atYfmoZ
09aeNKO8sk7DXFHEVYHpa/kynwNfByShvSKPEqQbrhQ2PmSi9Z9ksO3zckmdyDmbndRXnqcF2//z
DbswMz4cDZ9XLA8lSOhvGW6EQxXDvFtO6GVtMRWwnPrNNAnnrOlGXtL5JfA8opZGR9+hviOuYarN
VRdS5M41KB/Pb6gO9dtkWNMGFYxzYCWPP2ULzKa1rF0QAJ1hy0nof/p7A3H2hZMzUFW7mDa2yXYu
oCFtNDKiz1qAIcXR4dj5hBgZ4PcQv5sPj/nTXsa5j8NZF5c8H9wtxycc2za5AUwzhqcxOd8pXLzv
wM3LNWRNcW2UO94n3SxWBXXzieGnj1KZ1r0xX5Kq+YUcib3Ohgo2RMGfAH8+qi3/e1FY0Jc1Ud0L
06zOtFfuCHBrVkHm/NA+Pwzm8gEymZ8dznkiMMApTk6rOGVyGf73KxUmChmUVIQtZMXaCGIHTBvv
mTEqcJHZ1spWHW7/ydDvsQYvPtXqoy4Zy+OzMO/SEQYmDAhUmzZSr4Mnh1cAsPJczm+FkMRNslu2
LpaffZ20zUtqJX+5NTH5x757YlUi9K1n9rduXbdk3QcbsFy00dROVtDisGumdZSX0+s/l02cpQSS
KpWswKYkZxoNybnPPJGvmB0ltEcyybNteodljXVjmFmll/kM1WC75G6jmWtGqvJkDo59zAkJwEgT
vhI16586gUrTNtvwdXmv7xEJzl4aUKbzGl1fnTKh08puU15Jweo8816KXIJ/VyTd8/GlilNma5rO
y3IJ5NTtiyFX/yLBGGLK/ZBFT/za8M7yUmzKKZdXfaQf2cUmsq0wm/otIWgMf8LRgRaJktfR6P6Z
zTAMq14ZydY19XRfkHbu0gK7jaTPb1EM5ae8mnU8bdmwTM+/gvJJxXWjCdNnCsS5I00i9JPpLJgn
fhRT9zlOAvSzRhOZ+JNw5ZCJJqtk+EXFv6LXr62mIByPxVBZr63dxXxYtM0s+6wzjrdIDX8uF9ZA
Z+8yQYB8m+f3ElL90l5AqObvzQC5Kn3k7CKsPCHOVX25qMJvvYFOMwQdMd+zy228XDxV0Rnr2Tjj
qPuTuwAZCejqd7jq5a22Q5IIyMeLYUSduiGeTk4wjafl5X/vLV81rR0cUrPL3zU+qTMq5LmzRpCr
DxAWTq5GO8p8NdjTrssEasiZ5sio2QxJ8Jvqmwoy1Yb7cjF04yVuE3nUG6SsuugZznpj9azSoDo5
XlxvXb1iSjuG2y5W4zutOeI6YAOula2ynaMn6TqfReoNUqiyvAMVN1bpEPp7bY4YYEXnI+j65hiL
Klx1Xd3f+p5VBC8grLHhkuaDoINkwb+ZL6ru/+cS047HlkSZU8jGyTmkTOnZBfmQ02eMUG3D3d8t
hwi9lfbWR7XAzAXC7n/vmUWCeCTq6se/b8z/bnnPK0sOdAqqgsdO8JYTQkydbD+XcAEgf/Hquz65
wzcaUT8S8KAMSogmHOI8ROZcbSFexXMh97povzUL8XQjphMSoC223vgQa7p3GzuRbeIpaD5TluXW
FHMvEuloYdywExYAklTx6Pt2oxyLkyGh3LSdL84g+083o8GtFdpbQ+ohE9ew2NDY0tFRkwGWW7lx
XS6UB+CW+IU2lsPIaKVyV24Ir0DHuryuJ5jj0F6cQyzKB8aLikEhzW4z5/ztIQ15i/ENxjODnoNX
4kNzUEnEgSHcTj4jvj6Ignc9Sr/BD41flldRrmwEXY08xWH/N26jvw3ay7cp33S1Zr0ZZvE7oWpi
rFC0+8yjVaMxuPy0e5/qu/TEJcJ87pnD/T8GZ1MT5y2tnsrS0PV/aE9TEyBixjT+31w+2zyNtf+H
OVd+YdSab/NA1zf/GX2Wr8SoH1uTg6M/n1WicvpGihEKZxFcxl75d5ob6spkQzz7Ttjbf6fY1Mh+
0Y/9ldGaAyLjZBdcC+WhzCx+DWHUTyadiDNdAnnCEttdOPfB46CejRwKGhLt1kflXCu70c9OUpJK
nlXWuS/Qd9ZyZ42GgfSqdb5SdmOny8jRjVN7G2OSIsm3tT5abapA+A27YbZGNQm8obock31HLNhO
NP20E2U98CTo3qcfVG+YwBi86hvTIJwF7na0Q6JrYlJo4Ft2sXvWYtIl/r3EvjJMOKj+z/sWqMuj
hMt0r4lBynWdNkLtyUNnOcVhSGPjIXHzgz2KEsZeWJZk7UUP2baYyDkuMrGO+mBNORztpoHAxaW/
2oc6d8FUpudxflLLTsn1ZJFhWjT+YRBm81gGLDRWDyKrm0dF2zrx9WwjppK7upigiM+eFZ1yHH3F
pEM55uVyKaaZ3wKkD1WDSj6dunhtLZvxtV+3q9odxicimXeBDvXLEj8anWYqnkiGw8pNVxT7yS6L
A4/KbwhfkWa9NgHkyQYjxbmqvyUReVAFfyKSE41fuVnP4e39MTO04Bzn5KL4BdIfjPPTrhK6e3Ci
OHwCXEBgEzjVe2ASI4Lrg0e2JDC9m3Nv5JJ7k9jVyojr8WmPyVM4ufGzKY2akSfiPQcx827s7Qh9
43gbdTv+liJbOBCJQJXNsZKEsv4tmX8G2x7CTVX3gGgEfcmALWYT28Ybgd8uatFbt8RBVCUVWtun
zAlHiHWryPRB+CJ83SjXZmaEfkhnVwbCKoXVHfW4pEREVoD06wQ7yHyRYkIQkE1htYrc/oPSodz+
l9MLl3JDXXPr4GA66FM+ujgtVjowpF+t62ypBMXs7lBbpMTyVxu1PyNsL1c1K2KwTKC3YJR2YfXg
LGBG3iF0OvUNn9PVHPv+SXLCbweP1avQ/uSQMPZFSfzQkhUSWx34UOjPp3jU2N7L7EDKbr7iiKt/
W4VjG5/IOx7WxjxI9WaYIaTYUzJPhisVceA2lXEQXdDd6abqR9W3f3F9dPeor9ND2ll/3VkWZ00t
7QwzNO0TRWLARsltUAycAsapPPPA5ih9dB610DqA6HIfuV9terc03g4aUI1pndXuo9ERsKRzkcwK
xRyI3mmgKXnrnV5cHGQ/D6P1V9GsAsGAJK9Kyu9+kSYHEtkYtLlkCJwz0uKWby7/LF635SAevuat
Sy9A6yyFfEAExQY6gXAryyhbI1wUW21U9ctyqeYpClxdYk3s9Jfp2tnTjbsMZVn2nc5leuj84hGa
lfY1RsTLddp3urN4A7gXD+iMwk83Lc0XY+gTdgwuejVcHNcUF+E5yQPfcvKwE/UdtZ19KkhGsZM8
2lqJ6xwie5yuNHZIe5nHQD0HYCKJq5eFf1fP/Dvgq/i7kvTqY2RC94xqrzeJ8rBJa2RAxSr84mGV
a7AKtkCQIb8MZ87c9iwr0CDQ2PHGb5P+RNJLtEJHB0OpycYLHWQInQDoZNp11+WCZ7i7TvNlzKJj
pA0YBYae5lw8fqMhyjCjJTYLRMyqNO36EM1YkTBlPFX1O31S4ggRbSBqy7cJF0hR5oRp9YU65UNz
h+5v470JE3aTU+TRi+pNtN3IhK3rgJPlU2s0teU5D9BYDd02nOUFSeLUh4EcQZRL0WuM8RuWCDNE
fdIr9FVmd+etTYKtDg8ylRmmRWtVWKmLahgNqa2L4B/R3Q+6G5ia4oc2BvM0q3WOw9jhTHXK3yhR
viyUX+/oi/dWZVY3RVNzX+lKP5vCao5pf6cNrr9yCB+Zmtoik5eiIbuw68Nm12kjMCTH7s5+gAo0
awdnNXreKwh7pk3T2N5ivfH3QUZspdcZEcg0KOhxMMFzA9NtM59VEtO1gUAhMS3BWQ/db4XdHx7w
72Fskg2kafVkSbvZQQBIuvHNp1bRPRjBExdGgWDJNJJ9Our1NsOc/O/gbnNgzqYak//AfuMScrEe
DGEAb8zeptq1Nkrm6U1OzZsiWnftRBGywdYLUMy52cu8Vp00HHeWTy+cfliL8Fz+yY10uisNj3zV
jPdMDtqmbqtwC3YzvZoF6XwB7fhdbK/ashyg4nXpzkWDuPeY+OFasrqXf2KDKg/Hu++4fzISddpQ
H+5NkukQ7+Jkn4n84BXS2LRWRnMUd/IaIb3Y4D+v9pHeHyxsuRiaA6zFU8g/C385ibIvLTK3Kz/q
qmqh9EdNtfdrK6UvJKNDM8u9hLZ3M/js4pzNxibkIvXdSItol0nVnQagc/QpnLPARvZEZvaZsc49
Nb1+7x1bfU7FhVNOctP6VNFLqBt30ySecwlgOD4FU5UVOTXjpZlY/XQQ+aaGemqyB9RfZTx9eHjs
x2IWB8RNeHTll5cpcekC+wdGG/skdAskefISSXxvg/pWSBLglGjzgz8xea4tWa0yis0uLFL891G6
d/52r7LpMAPMF4PB8FoGeBcG3Ls9zsidq4rxaApCy5M59tydzB9WzVK6c+Zazi+KVz1OXKoM23wz
LbK/Y7LgOB0Nq+XnLDUEKr1M6VXiIT5aYeWcI028ahJhc9EKTN3ZLHReXsP468/khIkjJ6LNUiHR
9Whps1qUgHMoVOzVMenUDIqzUkR0XGOPU3/mAwRJv02qrLHrIlYwlJUflPTo3WnZuLP1hmwRrKWD
bPVLjOFuQua0KvSPUM2KgPniK0Y82RCSUTj/URIwBysNLczFzzz9snzVAoTcdNJJ136Zd3hd0EcI
0g5WZsrPUqT69J77EsCFtS2Y28o5dCbzGSrM6ucx1TWGvZjb28alm+kn9Q1JC0GiVtWgxasQw3C7
7myo/fsqrkntiPIRscoUXkydmF19QEQ6go4/dWmTbAtMWL5WGidztpn3gThmsABOVa8Vu7Jla1qe
hyQo/lg05XYITbG+ADmkP0cQFrEl4yk1LXxq86V0xYOytj1q6hN0rbwNgyTtyctos8+hcrj5h6tA
fHPRyp9JZvbX5W1zqk99ao+7HFn2y3IJS9uDxqdW5Fe9BVnRnNw5RgENOicrQdcgyBXAMLM4WtIe
VhhX4FHEDuZFwwo20pwIEaZZjPYnvdP1Ne5qDLMdOo3HMk9DxirWVoSUypJTjHbQi68Wf9RDwm8w
TC7g8JosmoMd4czyHHi8gdIquLvKh4nSOCc765t5dMKXqSJJktLnPAzWwMzVCdTODIirg4yKhptT
R5hXJ6HCcN8ncDwW7/2YyF+T6/8a4qG+Kq+74ymQz2KIjSMJcBU4AjJkwznbadF0tVoPZ4GeVZJZ
Jn+hJNtNmfVZdgW/Jq3g83KhaxKtJPfF3sdXes6c9C/mJPdO8yrgoyg0bP2IkNqSSQ5WZo72mtpg
bB/2TakrtOBR+VXoiAlUGyJjidvqYRlEvY+OXb6Esq3pfMpv/oiHOMBQf0DPizNZBb/atKGfNF+0
DAd/15XjPhFMc6apT31MfhOIUlLhgZ2tcdp0l+WgZ/nJtYgQwuKyZ37RwDWt5ljEZr6ISGdrjdxr
ZGkfizetEU13LnX7PIJ3frgop7YOFs9jZjEENzM6cFU34eoHQqz7sscUjUWGhXld6Zl+x/P0oNbp
19h1hjeIug/HqoPnv/nzRLwKxmzY0yqkS9enMaY8ZTQXXRQbs9gTF/DF6Inx1tzmbtDWFpwYznUF
1ZAwB5cQBDCzy8XgvXU82vXmv8ciGkmkx8LG0FOjteOPnlpPPbdC12QMDX1h3SFoqk2fCu0DZxg0
zoF0PHw2i8W89pxfpDVZlyqy+/ewqjZBbXf05CpW6S5BJkrjeVtPevHVFfFHFI7vQaJ20RzMK8e3
BCDLtWYLvAy4rutebaDyGog5Rsa9vsI9jshrTzaefLeUwW8RNXdnxlhUWnqVrouC4G9J77RJ0wP6
4U+O+CjoTCAg60oGr3lIaqH0e8zHUUFgSUwPI3KMbAVFgbluX3knnslmBZh4o2Un1hUaqQS4YIar
fmoGLfK4tHUKg2l4ekkvXqJhPECaQcWXHXsztF4dfkMVBcdOT5pnDQ3kzlDuH9dheauRAgFPST6X
xW794pkbc2qHGjRSishpsu7d2Ed7T4ZffUNRFQzzlimr5qNPqC2WrhL0OWOD/FDbjrRoVyb+Upyh
NSkOno2OU2UQZ4jkAzfJlofomEgj2oKXGDEJA3xxEEUZnl2Ds00exoglGjQSVVIiqU+UeJgFA9e+
G9+6afJuToTqN2nDp9dgWchrXAeOhaIUvI1ZHWNjbL4lPDrjX6fV2I8TbUt0bogk0Es+x9JAxjYr
x2bvfzOYclfBXDpFmC4hEgHUyfH3W669zrwIfcgsb/dnoTsWWOvq951P+XbXEEC9hIHnQBUenZdR
E1j3Bv19HC33XJvOh4a+8S6TKd87WlZuDBkoEOQe9k1OAoQn4QYqXERsogzeOebSs4zanYGNdNfK
oTpEMhY7FyUH8BDl0uSoAiabHz3Gq5Pr0+ckAb59YYiP348ZAE7FnnukRwqaOSVUO4SoK7MDLh3D
BxEZUjSDtjYROMFXNmGM0x2xA2bY82iqabeYZqQXpNvBSMx2HXs/o0HkO2I/qu9t/N50uvVjCAXy
Cy1cx4YKrznd8jjwD/rUrnsQz7dFMeTIaVoZHYaxBvcrjOQOgFPVpVuEs/Z6OQT7PWAL27emfy+J
Yc4RM5La5SFKurl+K2742B8ZipmN7lg5rOoCBYVlpejEAg2nJuK7LDSmqyoMCkCdLTVKSrULuzb8
RymM6UjtqwEPeh36zrqOrRY0ig41oUURzp5V7ZcfpZrDFfzYerJaBjS06uCQJViQhgFQ19DEXyrX
/7QJWwtHXp5QZf1IR99cF0YnVuRQazcH9yM+/Gw/pLmktk2C+5ylsQY00EKEH7sZ/+BU539fLg61
5XU+BXRum2w6EjdgrsEiEhjR4+vuYpjBbTH8z8XXwj9BIDDrFkl2KRhbq4GQBbMejCNnz4SZIfr0
ZWxcMgIL9VFtlqmGKLCS602xjuwTLJRNHIzenRp+fBMeywvKx/ickVv4iF1wzDO8NnC9bocM5884
h2XoTs87EKzrIKOWFGH+zQfOLa8WoSFbMNsBaipTUBCJ5lJ30f9ckJ7g9J4vgeHl23qwBVGDvCTW
de8xRKBpnBvVmQgv8tua2Z9K5kEbZvkOoJ7/0pdTCyhBb/BSwsRmEJquGZJlpxCJ7cWW+od0aRhy
QhYHHwPDfvlnUeBQ3jk3XJnODgQsRnjklLCCqlit67TVZuD0vak6kyQlHUwlNuGtaibFYNsYEB5G
w8tyYSA7vPgOy4+GbIsih280YP6uprrIESP9aJsjM6wUkfccWZsU184fmgsfDXNog/rANjz9U7QJ
W7ZTVKyApsCzamRGtUq8KoOb3WWoTxmNLguZS5V2wExfrXncbk7ZhpuhjGb6JCuC17prBrzqNS5C
dNjCPDo9KdVJl/SIVUf92Q+Z3GHYN3dZZCYnBC5YQyLvrKfFIzHSD7+0uqcWMjYGqVMeWodW8f/s
1prq1ouaJgy64VKQzGczr+ns5HclYEKHk3cP1cRjVw3JFavRw52PdhgBgvPIUrbiUFg/dLP9TNDF
b8ss6i7EdoiN5VXeIRVIJYic7VmgSIZFym+zQaMWJ749zNaumg+AjCpt0febJqw9bOLzHUjNvJIh
tXqjDyNa3skGWmDrq4TeOHl5tbzQxzkCL2XOJTvx7uWVeUKkHK7HpAAlKnO575ok2I+upW/4qIO3
fkd17Gvc7Bi8X7VWvMq0977r7WzFc1vk0QikHg4iIAYrMDhYp/JtWqhgb8DnMxyv2SaSbTfOTZq8
dnMfPLxjRts4uxGx0NpG3viomI6unRhEjO5N7jol+XfTaH4VbOLIKyBXME1cXjYgf9H/mn+j0awu
GbLoWNNCYt6b/lTbRn+Sva41h+VLx57aQ5Wpvbm4+01590syjNsf1ItTS6pkL4LxbkROchktO9m1
CNtXZsZ2lqTJbUJAtsk8eCxYEF/1fuUvIX0hOXyI2efYudjZ02ntoAs3mPv4y0SgSVhOxu8Vtcmq
DN46cqbJQ9hmE0YDTwLEqIPyTBIlPhhM9qvlJdwDe2sxJSYXnHWjDptwE/VYzTutrS6h6vJN6qlp
nyT8hctilZKNskZx5H/WbmaxsU3q2GZhfFu248FX3hmO+nQwp46yF37q91qOB/uEktf6XZvkTgEi
28Rm2u3cSMwNbgBuWz+JunU+0A9qzOwa5Oh3IQczCDPtVSo1+pWINakKIAZ5MIbMfqQydTimI6D+
6+TyrfBo5eJoyo+gRNUewaJNGhHy+8RqLwnD6RslEyjqIU4vXVX/Mb2fcIDyN7Ozu409x7Evu+Ii
DVouJU4JAlYRB//3DWj2pM7NT5AWPRuW9V2m4KcTAkt8aKjtewPUgQzz+loac+gAOtNbzYaz8tD3
bYVHrcXhwT7QGXR3vvTUNwC0O61E8FbxVG4aIeUtqsvfeTJoB6lfWeN+hzHaefwjEK4B6ZU0VTAR
hScG7i92A9Z2SIW9QxTZboihOv27TWhMnMzQ2VvSuKdGDT2fYa/LuDh4MfV8rQbxYffOdF0upnAQ
5C1fGuFUbEgGCDb8muXa7YbgWngPpw6aUwH78zQJ7NSqeqlaPX8pgR5u/7WPIs5a/yRnhgZ+JUCN
ttVdin+xHCMbjAhbKu/iRgSbzSA03xcouG/+LOzpayYpY33JY+dLy63m2TGpojxK3peSTMvrN08Q
mGj0Tf2jaPuew7URMAvUjDdbVvFJGaF/644tvcbct6O91lINUucwIeyiozHq6UdV1vG6oFP4Woma
KSYNoKvmk0GGRTcm8VJ/FVZGmvhA0mk7NdmHh6RlY/hVfJxwln2gzmCBQS69nJLqTrfXNBfHa+iC
WWBk9r0LjWwW8pNIONdGjUU2MtWEFg7q1uvOyIiVTNyYeGXN9X+6o7xzb0WoCQc2agD3/dmFtbRO
QyhUbdRwTkDheAgDZ0CIVNc/2XAxpFWAE+sZs1xTz6LAWEkCMj6mLgrANSQ6ET0ZoQvjDCKL7Gdh
K594FA8A1ZS0BzfYskaUG2uuGEcv+KJo9Fa+jlbRqN+JSNpFY3pRHhzoyeOAmGCiMCvExIlu7AHK
wqUsR39tJX69FhVCHhk4yR0eUT9wloOPIEOfH1ulqyDNKd/NJLpNLQNhFq2eEy5hFpGlXgkhTva1
3dBENDv3XtHDvzf6GnhbfoJ0V6xzh1qGcKp93TbqTmZzQcsSKGg7Zc3WjiJtAynwT0U9n8fWBoli
jmwunF4m16kOOb8quB7WusqJbkzNlArK7w1tfGWFp1RH7Tj0w6fK6voUtcW27HyAk2CNwjqIjzU6
fu565iCtXs6DEwfEig6GISfEJamH9zSEYRkhFjnTuwVmijlyJftvSeyACehhV6pO2jvM5B+iqGZE
f/Oz9Ud3GwWw5i0AK1arb9quqdZAnRJQOYzb2jq7VQqnCkULh8pi/GTTvgUCTooXGyDQjaY5eyE3
4OR75Ra1pL3SBg9XXtheM191l6wrrksZkwyIGj1NCAo3gMMaWJPDMIXmhanFoZKxsRfd8MN0w2tT
yYcb+NE6hmWX4/65gyQYEQ1uicCZXlqbwkflDXGZlol9JTOOg0dPZuzCgZ8TeVmftu+IHPp9Nght
Pm7qp6Cyd40/OyKj2kaVRc6fnIARVSXieQpOCFkJO8h8e5/pw+7JvIkOYYrkKh1/N6b/G67uOUmH
YO/r9PA74pc2HF8RqwXyTDAprdfSx0jJvuqFMPRr13zUVpGsuj7wNzbayq2Vg40YWxZCHhO1rbPa
X2POSFcNgt+HtL5XhlXsBotEo5iHiMEL6pjiaIPSoWMKc37o3pWdgtdEUrCJNH03CPHhhnq5tQ20
TFPvXTOEehn16ltgDgOHliE+94hysD5Y59TTT8LOy60DeGxleJp9MuEdbgOGceteT35I1oKVZ9P2
ziPcq2BSGOAWv6pQ79DdsE0FjHgyGod7aXT9FXXQO/OTFri7DN/sDAIIjmr1WaM9166cqKLDALR+
HYNuln71K55FT7RnG0zeo7dTlf3qhShW7a44FdKkxK2fEJ/IxlKNC1KQv45eaZBKkzBl6N1/RRwn
t6bWe9hl+cVMWobEAhpgBZkxmTHjkiC1+xehNBJzchLfGSmchvEBsai7pq2v7sLkb4w2wPqiE+f7
wABN5Uck4uKvkI20ECZ6xtqknbriFPQnLlA3B3BcVWzWx6Hz+DThkK2g/nSHiIk6CE9gRX11HGwm
8TKnueaqUMLEcFKYUskrCpM9B5L8XKsObSyRJiiwgKO0+skiRmMVggt9mXyDbrHX7OM++OFYVvyY
TICFI61dYJfZn8mKw3PiOPdABH+ZTWAsbh9hgYHBLHL/y47cVY16YFPbbsTBQharjqUZtq76jf5d
gGp98126YAGZ1jxUJfxU3Nr9LnLo4HveemKYvfLI9GiIDT3rbrYS6lbpMCgqXaLZbmkCLewhak7r
NJbB2ndo1IWyOWESRG+jJtAiqL1QAqNlAUVUOf5H7cV0Qaty37c2SRnzf4RceVwTe/zDNqrZ2Nqe
GV5aOLtTCU0uptKAbDWmHvaZKI9QUTvO3tdYdolqqDe1KR1aECEB6h0lEEomPlue/FXetNV+FDXk
l2qj4bDZY57oM8iq1vBQed1elU6Ak687T7/Rki3JzkBN9JcAbym6xeEUl8I9Sm55sJu0UaxX0KVI
CmPM3U0TnGivki3tMDpLn4xqG2B6xZdtkf9rRbZ3LDsAfBpUlU3nYeOft0AcFcnTCBtUaIojvPnp
4GU1QYOfJqvIUVngtq+bBuWgR4OPSOP+oFvVWxs4/X6oyCCRWGB8lV01UsEKR2kHYmttMItyW8eR
fqPLYNA9KuVq0vsJEwAQAKtAu5dqxrn1cWAzaVy5Vndx7DnaAvLSabnoDg9bh5SKif8dUQYKXak2
gQ9D1LQitS6hNWwZg59Lx/e3iBjWmqX7x2jQfqZtd2iBvVza0ftjSI0CokqeU1CVt+WCWB9RBjPH
1DTKm22y7JhuOZ7nW0ho1lczas4tlPlPZFZqXY1Ef9sGBh671H7JPrdXll2GFyOzdrbReXv0uzkd
4eIQVzF5UWYlVnrFc4D9oAjINTbS+FSnpb5m+GBRo6EOMCAAtxwGseneM+BPa10AOm6Nwto7gmbB
AjYUdv+tgfjI6Uq8Dljgb35zQUPL1Jsk4CixcPYpRt9Edhb7QqCwcluK49J7Cr9KzsJjl3ZRFu11
hRCPVvoHUzrVR0ePAGgDmctKjllxMZSfX3R6K52mbcNamARdrDWYkmc0k9cUbdw5K63wQchlAbjt
/5F0XstxK9kS/SJEwBaAV7i2bHpR5AtCjnAFbwtfP6vPvChuzNxRiGw0alfuzJWMLYDW5qTtnT/F
5uW0buT8dSaLwnlpraRSvntacjfOUDEO96/pf5Z9RtKbx9b3WDlnu3PUw9K7H0iP3aWrMEsu+GZC
Vxf+I37FP42sEOr0uLA1l3Cyy1vAyqcIIy/7M32xTq2OeRoPXJuAGTDO7BMf0tI6C8Di137J12gr
/rC4yF/T7fE/d+o0c9GmStEC6rjNQcprY3aF/q7r+RakhAxfdMd7NStR8ixq9Dg3mLwE5urGM37X
dq6du3o+M2wv0W4uaTx/E1g3L+tk0K7qwIm683KCRphDst5BPPZIdkObxzMUMSy6Oi9JUbtdjLmO
N+VgqsAUyDUl0brS9FeqZqHXIli8Kw7Cg4IgSmW4OhskaxiMD/lUYAHS1IbsjiN4nUwV92L0gk5a
WmDsfDJ68aEAeHEaLcDvSTmAvsywRDVtBH3KipRkBWTzFCVFthWX1LUjbNz9Q4WfYcs7riDU7RzE
qhmh0NGnR4q1gkLiUKs3hzhdP6ERvg3WOv5sjerTdG37FA2g0DBnnQfdgQiAjOgb9+0tRAB3n15a
v+IH5cXq0WHXXVsrlESNtMAv19vGoXkQi0bucu7BcyzNcvR7WhTrrKyjkra0w2b1XxZEyotwvR7Z
LHuu8+lnru110jUZgYqFQPhZ++cNWXaZUg8blcRnWEBJ/QH8/4fnMIvDTo9t5T7ZJPm5ZfFy7QGJ
Kx2fQyMxXU31sge6AYpRWipZdymx3N73u/LLm40Ao0Q8lXBu3dn+o20Ln/je/yXI8aDWxFxrzJX1
Ysa1Iundmt79YChu1bgU+GnWXxYb5jfmTo4/R/92tkyD0qffA5Llt2Nu2mEguVTbtXt0poLRUC4P
VkPbqGZK7NJuYQDNQrAU2dpG+ib8YDOUdah640T4yTm2Q/3Njw02o07p6ty89bDA3zq4HR1vqOAP
GsPiUoCILQxKW7RFBwaUqY/eWz6najwxIPk3OuruTe3dZV30d5Mr/KmQ8xkbqXhoVAs8yJ9P3tvC
UpijWAMQVDzX86ydlVnoR0bSc43L/XXY+1izjO9mXpcHp6qigkozIAarG0yr7yZ+m0Gtn7Q5svMb
noHhzP+TE8Hl51C+86wXWeyY2aA/khk1HrhKz9X4CylAP7nSxvPh+2bcWU7s265x2R2xPmD23x50
2+GB9XriwKwK5GDbB5qjuT9u0o0rIVgT2WvUe426IfF7x2ZaXjsvay8mQQnUtOp1GXb1ANO8jnsz
D+YVrwi8PBicw7yeC+ceN+urc+typ+/N1T64wHoDTHYk8zUQF/QT+qd0R43PEB+QLOfPVB9q3k5b
y/pIcP+3FfBzyhD/o3wbI5jIdhh5UKXL4qPd5mOfOmeWL4kzM5roGBfxK2IFGU0k6jXVkzVf/98x
7LlGGWf+wL4DFwm0FgzenDz48FPKdOiLOfKqIdc8VnoCLaLWZuBl+QriXdPYLZuS0nXQVhfIM481
uXHM5q144muDVIHIvWjlDQdx0Dlr+rJyw4cJPUYDvI9bKcW3XW7LT2GaVahMo3hgGfdSbDNeGWEc
FhdeK3FL6uWho6gewYueDCcsxtY56MZIY9EIVwUDNtP3gdv7wYextm37fmy2IbsRCdAeqHxxg63H
HdUvG2fCq9WWICxWg/xPMxuXdOH5GAeVPQKCJ2UnYj3rl2TJ6W9qVr6GbO8DWeP5HAVdjrlDAaGj
QaZNvwooCcAf99gtSv3OqHorOUSN6qspPVBPm0uYsDzbA00AJmROrCkMR3JcuYv7NvIFP5i/+TOt
325LrqEQyThY39izA6q0+pOlZ/9wrHEhlR1O9urqGONApAHXhQvO7FDr6a+UPq+DC0wBfYXPGTgL
wsUEiRfmtx3KjAnBdLIv8lYm7iaTD5alhF77RFCk8EK3dUOMLenFaFMmYkznYc5b4NRvGDV1zC/8
tTPRHM+PLYkncEzvlJNx+vRt/7TRGYqcUvRHtGOETqMgYQKlqALC1WO+D4udLVkB4ehCz1DLu4Jz
0fUxONvOiDnMSN3gbinyuly7+iyvmO6qLZl062qwFb+V2Mq1cUKk3n1slR0iwMj8JkrFNIy4FYwO
pZAeSbNZ51jKZs8MJqgGi0HAgGlBRnKxA5ZOhO1hVqc51Fc7dQ7ceR7IHxg43u240qQIV+SkEAo4
qwuFFL705JjVzJnhNO0f0Zm0npXbcWaNFliMZ3Fr8MwYc2udV694w2sBgQigLHIXUd+lkK9IDXMI
NmrBvKiqo8XTdpMG6Xsi8Zhfp+5KeEklnoWewW7MiEXrvjNbWFFjcKdKtw5ZwcgfsEs8+yhPsVwK
FiO7cfW2SQu5hpHmZfX7OtIpdHset+UD18VfmLntgeH09N9frPubHjqGCxA1z14G6B+Ba5f/bDGV
D2Vffpau9wR2k0dy93CKTZUXDmht18bmGTdfXH++PxykzMzshr1kGzxutpOQxw2fr04cJfCreX3u
i/XRKkR1ZkX2p5+okWFgmUcmabR7cfR6gvZ8BXjs9gqoQ6aV+JjybyPtt4O2awvWM4Z2GuWzCUXN
sZO5JJTC4faFVKkuskhPLbuOgiZO0vvqrNcOBX6aHXu9eWQzTqdQZ+gwecTzzFFxTTM+fkve7D4r
yLqy6+zaojhZfNGqzp8e/vvDtLZorHPzyFtV2L55LLgvhp2GE50daxGLTHvku5I+5pgE/J++tVvx
4ONJmEQdm4VZx6uOYNeRaIl02Sq2EHgCldecheOJA7H3Z19mePNUsAhfccQvadSsxhG61YC9GEqA
ArSN4Y+he6wo6dYqCGTLg9g1JxoUOl4uY/Zt9UNZtFrEa33EQ0bR6CZQAMq9kOHQAvf32wb3Zrpg
UjQh9FtFFhtNQ+JvBXU7f6EGzIfFBiMzQbJOs5RKAc//N8yOF1FoBy4UVvY766E5loWLoXGHRLSb
1gc0sidOoojTbwEwRCTG2thEFPXcHAiFBE7nmOf7HbeBZDZkdEulQlcIonjEh/sVxBTA50jt/9T4
WjUuCx09ozPeTo3f0jLf+awPOSHM80LZAcENeAGDufTxnSoXNhAVlWUFYU8O55Ia/kB1i9lGhtT/
TvPoJP/x/e0TqJd/JhiDJN+5rXJdPzY+3P3B9Z1b10+3MUVcwzyIOyObjnXOXcSfYbjXhK5zFTd0
ihJBV7wQt+WTyfx33fK0eTPiW4b2FyrVA9K3PWxRvJ+OVXcecCAR3i320DNdQKnukB2njQC7i9Ka
Bkymi64I8Gb+oZFtg/jah1j4Iy47O8sbci8DZ1ZWzFWMMeSPKjETzkANk3Q0jSNckS4wJdsmTAZ3
noi3Xb32Qy/y/sGhtixRFHZSflt4j5qHawvGSr322QUhsQTkWA6nHCcDYw6rxbM+ITwA40lkmc2J
RUfJ5CIYQljo4a4o/+oUvI8J/EISs4vxnCvFu0PHseX518arnjEsbR90IWDXIQ3L4n4swOLxL6Pe
IuXsGHI3EfT30ngxjpFtMLOrhThWUZLrBVgDABSCQntD/D2tel1Ti8LLeB3950Ub8pOsdsTOVCaK
IyEctRk2KQJJU27e2WantAo6LugJ1okboDy4BBabyrx4Xvo0ZbUe1p4DqpTla21QSZX+InQG4dsr
fhAltuJ0RNYbF4rfTZ37BpeGijLjYFep+yjLLgcsw12kpUpgLR78nqQD0fXvsmDeK3Eu6dlow+Fb
9FPbVL8MqyQg/vc/uiL6lUYOq31nGfPHnAv9eo/JQDIDIcme8cHbyywG85qdhCsOEjn9PBHxVmK1
EwwKU8KJ9rO2mUfZ2vxM2dYc6bcA1VrVWCT8GX1iIn9Wtly0ZruGxubCVdxBdi9lzgxbfigvHc7e
BMSkMpuHet2xp4F4OcAXYq+n4441xKbxHnzv2zo9//eHsjs93GS3Ro7R4vLRCT8AZkPtsH0P/IYJ
IjZz+VAUNRONdSmGkmFtKB+J1kSoe+7bfoZqcAe5r0NCYHGZTe9hGyzgFHjZF1rEHtjPf40FJJca
ZDYOX5L4C15g30NOrDnrmxZDvL6jCGjb+L43868mtz9I/RWdfl/ANKcG80Clqfd6xTnY9JOetFr9
heaThVgfyYxlHuQ2d0wy+31wJjdKrfzsw3NlNO8S2gEuaZ2WkUXymYDl+urLsj9lbf/E8uVdpSY3
BTv9k65TFpBVxDklCsIq/pgR8xqe5r7NDpiQTsVulBSiIm+PFG04ACDQC42AciHj4m76P8CBkQkg
/zmzdPBgQsRFRrUD/JHY70XUF157cd/JoQBP+tQ0f7haNV0dWmEBVLzny91SO++7yR2Zd5+/Iy3r
WRfjZ8DUYNtoFPzlAZeGd9Q791TYRHrK5rXOMOCCrXxdEIWi7t4Fn2ZkBX31XI7rjPNJdEnZgxfB
iwlvxcceS46NCzfeM2fKn7oMrjRW4aCuZPq67W0eVWv9w9/pUEotrz2y2+dljgWHgwAOS5ljRxAk
Q4quee5lC2ylRpEZ0zoeyaRE+Jdj4UkrSMfNP1f7IF4MOZ9skgotFpORudAmM9vm/YlHOawyNgPa
PhtkHTT37F7/e79x3xWAJas52mzqhmYgYNsCx3eZFAPpvAT5hLbo3QnfmEvux252xHI2ceL+m7z2
2x1LIFssXyO5WoKlAcODpHNuJfB20cX+qiNcHUoGUWDmYePZPYtnLZb99OFteTgDK7FH+8USkDHq
wmVvTXIUA4E6O7pBgUZpMdMJv0EX4wLpFF2fTCRZiJGqLxqgi2Rk4d0xpKEYvWGWri6Tmd03NPWP
vp53tmD8OunG0qJCcgHRkaLEUPgMUOoR8gfXFlqku47j3VcFRBPLfRlIG8U9tlw5GQpXNnMtvLE3
KtYNxvNpuCHDDYkx0Ueg7l+11SHL3k7sD3vIH4tXnmQ/PuVM88nuq1fy9/h7UCk6jSsc0Q44A3QV
NTrlkAqHl8Xz14LDgrL/htE55JotYuVQPLSl80O9UShfLqdFay7c4tUFJc/elaA4CUimfVfHJfQd
UaU/RxoSzspmFCwapnxa3eYndOid3uM43y2Wliv8ELeiEGdIg6niLgVlP08khO/AztIfQ857ld5I
bBsry0ZojLyocDOO3nXJsaxM8+LSa0ISHqv1+Y4vmJYkI93JLZoM9eY+qnTVwkYj4J5106HArmcZ
NOZCIPFZv/qKWprWD6x0+9H2lLtg/XmYrOGrX9aTnBa0bRBHiTXzs8CH8O2avIp6w+iMMrjv/Ej6
EWX1X+7CkrIcFDXLqXEa5Ggwwp+SUtx8RtRjb5qPdjO19xtuxD7lGTSrE1T+bj/06DVjYXyW1P3k
LojNTTEGZ9YYKC523MjvqCq6aWLd4jZDFORsR24HykCXT9ygGRK5ISRpN/LF8HyyaI5+pJzqAReN
+TAb9RK0JKGVVR3SHdWhq0yu53eKvz182thNsPtT5dh7xXbiSA421vtPm+CTYEbuWEgsvxfN8EMN
ITTm5IH33c1HZRtvmQ8MMp/0vzCxuRUW9tmTAo3mcbQZ2wenetfHJgMcRlFkWRw/rfvJqK2AxgpP
Hmb7x8TEmNhlP8Vury1M3VVxKDYAGU6rabjdvPqId2+l6+aHI7QlUbNWhIZFz3hm/7UG+zcmJO9s
cmd/2Cbmbx/NrIGoYRbTr8qmhZ3KBpZxWzB2Bc5GLq3XeB3Wy2o2xtkrjFe/z7uLhisU9EnuJ4ZK
zwZ0H94JMM2rlJh/YV0Zu/+lAuXSzeu/ztKFwpaocqRLL6JWzyGIjH/exgBc5cgYE1d8MLYVE/uM
pJhDXennq9Z0Y2zrBClXFj5GSxBB0ngwWAhXpv0xc/0OBGCjc8pe/gq0/pWoHQUSOa06+fDe5/7N
FPZ7M+ra2SY2kBjprEH1Pm/VKOOh2H9PKN7tiuAwlCyWzAyL7qxNYX9Hdg/oFDQ9tH8JuNqJbxgd
z1FRHTyCV+TmYJdt0+sERO1gFOgyRTvkh0XLR04dbQUggfxg7Mt0cK18hiCWe4FhgDMT7CjWpeTa
VUs2Dr5H7Ypg9bVM+m85FSwC1pRkiDDCKi9+d3r/Mq7esyudLAEy+k1s/k9V4upn2TFRxQHgrbtH
ayQVqhAe47WpLYaAFeYQFv27CDtwjojd6NDdARoto38pTP245wq9BeMyP7VdBCPvgcWs7Ji+RNae
mWpPg+6z/3I0njmmWafT6efxeCwIAZMfdZQWGZXJLxe7dDY6tEQCwMczOsc5LFpjrY1zpziQ8ybS
nQkkt4M9Bw5WxZS8fOT58q0JnsnS1XGyWsahTyFuCLE89RQKRKhdVERYyz+o/g3MGiysvfquHdGe
5tn65gHfj/DTWcNa6G+l5k0xDEUeeD4O6PxTPLg9KHJHVLetZ9c2aKTUXda1ee8Ga7KK0bjKMYNk
3lwsg8ZA4InwWVbnz0QkgKrE/cKrl+tZ4VIxmv4S7km1Az+KzDnUZ2g2hJMwmXZ8XONvlBdMFZ62
R15h8hIV4jQwHB3rWfivBhsYMd+kJDefbYR5a+fD0Yss2O7FHkW20zIMPx5pBG8kimnQI6C93UGt
5i/Xm94kZR1szUbO/fYXEsxVKXGbHaSYFqzAIcvb39m46fC0zceOb5w5aBQTOe59kKqyq1h4WYFa
dn7QIfZWGMSJGq69vCYNhmIuNxHYl1OuRkqIvFbCAVaAefuN9bDHFq4cJN/wK9vh4gKfBLFIR76j
87WY0Ur7tKEmqnvejHOqgRJqmjdLr6DfKd0HaMMNyU+3mqSOD7mBKBSTP6zV6sfgGhw42/gmaeeL
5wYLzuD/Lvy9TDo6iyA3PLh42MKuH77YKbBzTusTPzMjnS8TV+DKclhLBMWQ/xj19qdFlDPEzd8n
KQMAhXLbiRNTXxKA8UA81DEd4KJ5EokYVw370q2JJmwRQbssfySk2bjQ6RuqnGmjdtgWj17zgrM6
auZmChabRqiRfgaqH2M6Mf9gbf7ohXlceuOgOjCmusXVAu/1ZSvDGbLYdcRQNYhRXvB/HzJr4MVe
wqGzJM6D6j4IjbBINRBOUs8Olbb90nKdo9UApA2CGwKwxlpmtAkYGzmdfWXBT5c6vznz28CXHNn1
MhzXirKJVZ4lQP/INFgUaNXVtNIPR6o8moHxh76W88kIatHW0TrawIX2wXI4e+lJKN1siT0eIdw+
hYzISydk252rScUbGr5zUvuY5LXzkw10fSGF+7HYvFOaqi7irtLXqASYJjtzS/Zi/tQJySCcf0qH
Znq2rpB0c2lHkzfBiOm6/DxVAARSDkzenaT8WR/SlFSsz6QMw74pyneoeu6x51bFqOAeu92ioGu0
x8jMnMfMj5UPbW3yBQtIwHm+I7A5zQWTz0Dd3sBI+2wt904LEwio/tXg0TH3NFpnkj5pLr8GE4ll
pzY5Ha3qmDf63wwGVNxYZY1eL/tzn6mrv+HZ7NKMClhjTe7WiEKseBvVWIamYUF+rKd4weZ16lzj
bDskeYWNaWnCijlHTWFJsHsmczAzq6r7R9rhJwppVR1TzbLfRQT9tfGyHzPz4Aze9zkFtUM5F/0t
ngckHxwxYkR31JS5R3qWosoOxnzaavdNpva5NGZ6e2z1lRvzn11PQasfDV4pUHL+sQNkgV60z23J
cMMe9rgCUPxNRjJgQP3IttX73bBK7c2Fgo/JfqtZ3yXz4oxnd8cwuRiQimjofrwbmOK2xgjdo4DG
vOwvqVdYiT/b04ueM3bR7+3SD5vgjv2F/RL4X2NLiog278/I+EduSKZt9uzUGR1ccHfifUBkNiBj
mCvK3DYb5iNUMUBYfmhooN82hIdwWNm4bN5OEoH0I2szrTzVxoo1YD60i9ElcAh/9FREb91Qhr2V
pheTwh6mJipMl/TodMOvwYDOOXjisSXBgZpTBROiyeO64zldMVr4eCuvJhwF2EUWmySBR9XRcRi4
wqQldSjgOy1UPljNs7vWr22zfxM+51ar5K9ioxs9s175UzryJXeUc1BztyIw4sWbG695XCR7p2G9
M/MDToTyfUIrDnPbrylZ2t6xfeNT9BA4yVFws0ndiUuZ9dd12PrMDoqhk1bbuRYajXcDm1/jhDke
esNFR2IMQQJ8j3ZWhkv+34g3uWFNkoDg74+6y54sR2ohcPworbz9kC7YRgxLy5JN4tFv0vYPlchm
yPD4y/NM7O29+Llu4AxzXEpFeicqkVcbai7Se6Oax/Slc8V4MGtr+JGPyy1VzfCTIyq7OS+GKqDY
uWzAcPD0Ee7hp3W7/5sACQd2URuHXfa0ZKrqtzFQ+IISMiRTvgxBV5s6mxt7Dll/3ps9HHVxXSpv
dBw1B60p4Kvo/Q1824EO0SlciYpGxlD7rx6FbYdac7EPkCDcGPsfeslvGOmUZZ1/E3X5Zrr1Ew0d
8sQt5kIx7NWb7DLY2a/xIuTiklIYIbEuK4u3+j6OP7Te635NdfG7Wu1T7+3j00Co28x2MqUwrQ6a
zQvdbuVCjogo7lxlQWVlQAlXEsvUZp7xoCyXPXVfDXMajjmq7sF0jPSyrpVGBcwdqCu3cJe4xU2g
mQDAfHayTU+Rx2oHddk8NSPiIcN4CrRclMm80Y8mFgMTgM4t1m9muGfOwGt3HgD/7xIMXlsdVVui
l5dMzkVb0WWM2u4tbrxu1aNS5kT0qnkZWtCx9EZFc5dZLyTcLtqK6umzwnxI+wETPghXcqol1Pim
+dju38Zd+4u/IBEErNH02C2l+F8KqDJ1ysaYKGvEujDSbYy7JO9ZhnuqftbYOdj3aYLEaovMb4ck
o9Duneam9At4AInQRaJq7SmLoRWxicROYH/gg548LcBd0FwXv4TM1Tybea9A/s2v+9hi8dT2Z7xv
O3Da3DltDakAHiBOlYrV9FbAIZ4uq0FdMt7y7XWQy598ePUzrGPFyAPo9n0DIrEp3vb1B5kCbjPl
Yl6LOZrqMn+Vpjw2oh9iRIP50E2wVzVH3jqca4aaf4zjPpCoA3a2r9ZJH/crGeCe9xRTGwWw2qFB
KGVvKz4Jkauj0viHscd4VN3+IdLxPM/rV6n2d7P2H6zJnJ+gABgBIYvvHQrsFRT7swUR5GjZpE92
DmTFKybZevpB9BlOppjQiaTLl9clouVP+XUSYO8zc63iziJQw0XCJhx0ov8Ii20lFDxq2Nak2PCf
Ei91FzYA1KBPtDvkW4ewNcivqYQCZi8OMHMNTzB5jWjb2ZbbIw7HguU17rnttLDOgTmj00Ot0/qg
cYxpsxdslrDPAnjV0ZSSuiTBr9LS1/ZSFvsrSwicT0zit1bnZ9h5OZdG0Z88gjDJRCYs7F2okp5R
PjEZQVji7qE3WAB3MdOuwJtSVPXwyAW9wV3PYqAz57NZL9sNIfV76ZfbuFlA/bT5YWi67wWW2A9t
cBG9OJC2ra+OpunilCXly3o63QMJxbZShD1kzrQC3/vQg59/Xu1/NIMzo1pvatC8T7vTjlPsZSVu
sAbyk98u7YGrNBqSxgkmKsmnNqtDzq4ndqrJDSxfIEqTy1v9lZxy3ofNx3/dh8orY3/cMXhL0nwY
j/jXzSPdKfPmeaE5HVPfhfIKQXw21Pq2TI+WXa3hslFU0dYgPubuW6DLhASAIiwhjBGQMXcIUcjA
1vzIbeXm1TYxYO/O6dl3OhzMIsAZ2Qb1Mjrn3ClfCy/rYANjkDWpTwoqmj7VeDPa2o8ZPadQH3CX
7e7qJo7k1k+kKGKVv8aOa5+dGe71uDo+9PnulFnfJmZ5zm+rjHzUjcukWhV1Ro+maaL7tCsoDUuQ
j9N2uvDMJhMPq+HxaG1EC8Ye2I6eLiyx5zI2mLubwmE3puQY4RiBGqYzwZOOncv0Ngkeyb1e1yN2
kIrnHf3DWYtkt9cap0+lHu/d3sdhwdickUEQrNwDUAdZZHb8X5PBzScvYVgNKcMI1gf6V4y1OsAo
umjg1QKTznWU2Imgnb6j1E8kedc69Cr9A2BEnVSjd0PwxRKP0ZdFWuocqYuyklluXNmmnDv02kCx
tY/+XOnxToFZ9NfFFGWh2n643KnDVdTw1RwGRm+jKGP6uTr80NpWv0L8IijXKvZqaoOmXH3Wi+6R
EbKC3DGXU8tr/L00WwL82vfgmnQAVSTN9lH6SQb/jHLWF9nC0Vidug/UnamJjccsX4TNUgwY317u
LfZoi06+qvxeZ+PmbIYVIeL2vGBLVt0tIQnFHjWkb22N7qLQoc8xljSGunSTOPirP19GgoVhpxvH
vu2Gg0nQj9/n+OFpw8b2giludVOsdBMXjSmbYoe7cigBzZKsIiyh23TM5MQ1LMBSxpisaZPF2ngP
AKjuwgU3D9uZjwjGAVYQH4Wpp5WSFgz+czByJxBwSA6ZcrmgIUi7yFAseLVw0HoEL5wlLjPS0lAE
mRe9f/I9SEPS8g9Y9jDQG1GJ0fHqCGzpuon0Os4mXF8DJ8S2fAFqvzbFK4b2wG6GP5vGV9MmIW70
tIhQgooS0NfXDK+yKKiJ0/7oor8OvUl5CVCJYHNtKgKGlReN/PQGbpuNDbITysPvyirFu8Y8RKLE
ywHElhkzcec7M+l1Qn54TiQFbYGx8CWT+wgJG8cxX4Wgbqo//EJZhhsD3Rm8GrJqlycHtiHzWWfx
ilQ01jj4rsIK/Sz0Sqq8dMalwmI9zHrZju2eD3eYyJq4O0MESZZP7PJOaFQaO0nmatuq6Fap4Vuv
NsFVb/8EdPWLksDx2JhjHaujJvg4BH7z0gLwkmtJhtkCL5jbnpZuv6KM6/gYeIkbBWUrFEzwSG0Y
bNEwXgVP+1bS6TZP6V0iiUgnjLfaJXE/w+KTWCCauqEOz8KjL8zxq18VBv9xqBK33bH/4PRd+WKH
q9dS2LX4YNkcwsT7KG50IZdPlCOB+sdixZ84v/k9Yv1YA3bc76TneDV0vChMUvOB7ep4urmq60Io
oCsbjgG8lVwN/dhQwo+mnm+xW6A0Tl1+ZGFP2mgpz8VuA0H1xxF6XHYcoUTf+NuvHlc9U97Him36
ZdT2M/OjOOz1tMa5NdUh3x30LvO2eSNQZSvbQ7O2Xwlc8itfOyNyxXveDRWkEOeb+QLqBcCgAwhr
vvIrejcEOX6nXA8bTgaN/4rS3mdfmRYUlwwvE2HaCBKCYbl0xVHMRWCAtBNhhtw0uXgsxrHm8D/s
vFHTimZ5OhiPfcYxXD2rhdPf34AWYpoW2qbibbtbLnA7hS0z2Nhs0KDt9sVq8HfXzX50eV26DMFH
GpzrrJ5v4GZP7OM9eso9QL5qv3rVnTGvlV/NMP9uekF8PVdgMzk4EaKt8orJLzAcKU47UWTXRInX
dOOLYu3f9B85bO5HpgmE4LRr3ux6q4ArVV+EwcYQ0tajQlM7C2IjrKppDs5vgkUSO6Htlzf0z7XM
Y2/txs9MeP84etHhUvodey6K/93ifdTGFHCuKk0Xmho5B68n5Q8b7qBbLZqiN0aWj+aGEYK5cBzp
3W0GL+CCTjEXXjV0Vu3J8I1jmuvfA3J24js4zZyae+Jq98z/u0VKf7RCar+PjjPBEGzy9II7rE2m
dv6nrbWedBsT9dy0vzTzvahX98W4P4VSUs00g21tWVymNLMxWC0BHmvUSF0yWi5lRKE1tSHudsKe
I68cuIi3ZnMsu2n6AMINGNr9kObiPjdkHO/1U8X0UQxEEJe6+rCs5WaiCgbGBNVek7wRWysw0euT
bJG/MQzlyTZC05hGHRN81z+7BOlBwdovJW68oHP7GSVph6JmRMieNhNOu4dbRkt8rRaP9H39F9mP
khiG+QgQHv1BIq8Pood9tKA8e7tnh8U8pBFkZrw1Qw3Tv+Aqmdd4DevpUyPqRDMk6A15727alozC
0R4Fr6k7EQrH5ForfHq489qimngHfKM+AcLd7yZqwf8s3tDpuTWYIx1+FfaOne8hS8XERSqGU1C/
T9WA27xiidxyKy/XtwJzQCxrbt/m8teDmPzgb+NvnQ1YpJQkcqfaKuidUj6Q8skt91Kb8PQGB5C4
wtOn7ZK9YJ2/TW1JX2FqZYGbzQQXMFa7nlYfc5t1wUbsCT2tx+6dHbQurwO3rj0CRV3kObR0L9gI
JjpUDoN27KvK5hekZ5e8sg/Y8k87VyL+B04amqXkHg7YPebFn1PdATOqcDoMbVt1tOFGxeB6wqpI
/Vs+egdXtRuHKR4C0FPj2eFRJEg340YleY+t2uSKHrncoSItK8/1pH+45KF/blCLyhRBWKYCuocS
NAw11mH3y42DtX1iB1TFMrRhUAX+jIvEXLRbN+efU8cdA9F/jsbNgYQzrj9HwP8BF73XtDwRV3wQ
+FxDZ03mOeWFa3JxwQ6BqaWCwVR5c1xo8IxqcwS/JNox8VIoZU0nMe53G1J1+iSoOoND6k1JP01/
16E82J73RAqcFoSBP4QFir78H2Nnttw4smXZXym7zw1rDA7AUdbVD5xHkZpCUrzAFIpIzKNj/vpe
QGbdqJvdVtYPSSMopUIiAcfxc/Zeu7cf0THupqqVB+qrTZBn9hnnCtu0tH3inoVbwXrMjfAzrNWr
dFTx0DnDzzYIvGMt8m++C9Qc9d9zOtYHDMoXwCgadbSHst0p940aCVke0p/N3GoJKtqvZja95VI3
t4OnYSKabcxTN9EiZuxtTRm5mKhAHtpQHBWa6f1kgfOvS3c1YUvYpYG+9i0qyrhEGNynzqVi4hOR
lIakUPqHSgeQWzTs8jzI1Z62K61OPDUIzTvoLJQC+cEKjJPbDzR4S4QjA1lta1win6UL5BXFlD4h
j8QmRY8AQzSK4PaZaFWqZxQ3G9D3Or3hLj5rMVdXHKGyzsbnWgSASAb9Bc7OMxdEisAG43xlgvBp
IgvKL/yftW3napvibCYd0XvWJ8w7NV0xsgxMqbk7TMzi1Q/Db62aSM8WnSCkCtU93vaUnhsCZaCB
maN/6mX2MFpQm4pCO7hZSk5mJdaWOWqrqGlIM3OtM3naRC+ilGG7iyqDadIt61wE0jiYGwV/oSww
WyJ1F5vYJQk1JvaMGaAJ7HWHp5V6w9vGOJ+P9qC+9LK7UW2ntygf3ifAcdvxDX+9dTBdkVAD6Q9S
V90G0eN4YDvEjbqB9IxiFEeVontJQ9kO5aF2HP4dNGpQKY197ABsoJdmM+/F5EAamwsIV5oTY7+4
93YFnHFsGwQtJCO6l1qPjcPAxh+LK5gXrUfhaRspbDXonWM2sIYw/mq8kJtSW1+bIrubSlZAmcJX
lt9oCwxquCkXCCqwq3WF6O3KyMDfdipEuwlXlXHCO9uIFy/Vn3Wd03YULkAqzPDrvvHsPaceqM50
BJJHwy1UIXW4y3DHa9UXgyn1NSnj1LvuxTBs/a3SSH9zAOHpiCkq0OhWm95934Wq3YY70an3zmSl
pUo9GoJJbaY7NGIiOEptq4g8SCCZ4wv63mj9e2SP3dpvxI2NOg0abwNnOKKXXd0jE6W0NIW/1QW/
ii+kj+TB+5Ypzz9wt4e7Y7AwQJQjc8Pnpo+2cZubcbNzkcS2SgO0MLsw/Ibab7JsGLCTv/ftu1e4
vwaiXlZuzXvkVDTuxsJ7j+hq7ix0SolByV4BmzAxkqMZOTQ1OwYg8cQwxM94LF4rNvL7eJh6Np8P
EZzTHZu1EGC3hBVW2ZQTIXuOhh0B8PpvcVN8VhaGHJpqnzVirDUsamsjiPtdR5l/jyTVRuexpWij
ZlU2PbwktsgiyAwamuaL03hgJxivbuxe/fQK9cU3g8iv2JOkmXacQcRaJ+Gs+ETQl2Hx6BYVkNmu
Ng8tJRebbof5o2jPLs15JWxcgCYwDWZkjxK7lYYYF5olSs56ziHwww9gI3KN1DU8+gD/dPcjJosN
zDFG1G9w+vNtQ/jvmjAj9u/BD6fPgovVo+OTGevzi5ocxnYZRUrf6AeAN19YAnGrOOpUFu9Vn39E
tlNTIlVvzMwurUXIk2ZfLAt8cxG5T/S9xrUw6l0lY34Dt1ynccPom3F0B4ojx4i098nwPeKW9lZh
jkVaWukn58Ec/2X/gcpp6LONq4OJYOCltnY5Qt8bEjIYR7t8FpY6z//5FopdZHSvtYT/ERCvlUKf
1ur6qunts+cZ4xrmlLOr015bldJ8YK9T3HK7JlQ2dc5MbIsjjC3mnEhT8p65gN7nwUaVQ7lubcfZ
od0Md2X4bvIvj435jpMOVZkGs7rJ3BtxQDS+ayy3cYVkJ24756RlzBuUkZ/sgaEtfuhtHyL98jJs
H3Mfdwybc9mrp97y343GY/EhWGiXWI296f3uBHrke19AZXdUqHbs4h46HfJ0j0nWkMU6sxJshmPP
mCsBN815dwurYmfF2r0p7BpfBnUu3Cl2d8keIV2070vxgJUm2xoW895qRHlktkAMDHy3jkt+sdTs
R3e4AzqhpVwgoSu78AuJnQJ3bT87hoaLIjSobJPkAStVv24BqmFrqsQXyUDzuxP9EQYN60FHtW1C
ZqSzmjLMjdGRq+/YiT5q1dAE1xXKT5I8pwYafOERyWu41q5D4t0reSCupz94yiBl0YkZrMqOpTX3
/fVUavZaHCYz++johEiXLWBu9m/ot0iloDJdFZ4kG3CMH8Zp9pDml2RAPVYpd+UCf4DnADA7TRHe
T6O3D7OOujx2sPdAEj+Rb8MUeuybja6hHxPKOEgExevGJW6ioXoGhDRt6EmIrYteFDKY9q1EGgw1
FRYlZ4NYwbFnAMgUQVUQlBm2eVZh7TNVRSe4IeuK8idREXjuNJi2ZL7LC95sTLLSdDahT7qKKYJt
EJvnFBlc7nYutgg05Hj8Mrs/DZkIqMvh6Va0wLW6jTZs+D5qjXANGjjhOm7adD8y71mZHQAZ1hSW
SJM9oQQGup+mAtszGSnKLHBg+hnlczB8RCnYFy65Vy9Oz3GCZKz09RWBKDuB/5U2ELCMoc6vxMbR
uoNEqqZsTeYJuopQsN/rtvbg91RzKALKHL6C5t3zNsm3Vesh3PhmR4G+ma2UyGfZlJG/7nZNtKFT
3Pex2MXh9O43PS39QX6S7faclc10YMydc59Vyc5R9rHxenWQ2fBzrNp7ZDzhjQDMlw0v1TDgUMUr
i0KIdOm00vZZ43NjmohyN52LZRcMTud04KZm0SGerVzh3aI527SfiYXyUo0eTVfGQoI/fSbX8d7r
vrZhPPNTGgWnHEbBmu2LxE1+AlCGwpQbOOcqdbjlkKyao0qeBZZjvFd0nlfSA5Bul7/0yP5qu+ql
Qs6zjvWLOxrVAX4lXLiXisn0/CtR7LndV8dQaEsfBJsrtgNW8OxNGHFKnyUa9qj9zkWI17UnyYtQ
SbCyBUOADvIljOOflvY15ufAjhEVJ3Jbd/2rJDF1nxq7EesB9X5AhdLyxkQCiYntWHcxu53oaeGG
5wNGHOc2KBpWEeYq4lEBSuV6vIEOVJz9SX6jQxAcPYu8INuSpE+H9gZBzC9S6R5aUCO0n6Nxkw39
52gMf2QOxnJYUSAZvTXuMQ+HKC0myeREGhUWCW2A1a+4QzI+ORgDgfHo9cLVXKiQKzb9rOSclqrQ
2jS0t1v3j7zzXpUiqIomJBDfFuybpUKX1ndwkmHhnkobwRdhjavcVRijAi07gRoHjhrea9hSWSSZ
OQK/YaTlvBqceqvQ8NlKdgLFYGA8djmyxIwhhaWsYp8F/TvEGjQ4NrfgJNSntW45sDuLqD8jlG4Y
QblnA/gun8sWvRf3+kYSzujomEZLncgQSCDFdh4wnpD4Ua75az+D1xD1koQI4jhWGO6iQxYb6khC
NqzNNXAHBhkAc/EDJe9ZnNH+DINvxZQF+2j6IG+k27AXbTd6uTN6V/HvIlqLrKuo+ufa8HwCoNVm
7IrHujV14pI44ZrSfSd1gV42KGXXRXQkwQ1OxCOrJL2aCYwQo0Wu1usynuHCzgaTMdLVtigPMOuY
QriAo6yO9i7QuZDoR9rSWLoYpRRbz8Ypg/JxlSJnCwZp0cI2dkwqM5qembZ12ABydXvTBuo88kpi
o9lSKe7gmP2aza1pUVXrgUc3v6xukE4hXnb1rgisb4LkwST/woVi093M2s0E4Cy07P2kE4sqK246
+j5BEr0Z+5IGbgIzufkjNVumkMh+RjR/G4uJFbvJnuRF503zc4jjJqVo+zWkL66ruceAtOV11wzq
FI00pGm5r0OZe9sMCsO+DUN8SSOHuq9+hmEwomDvh3VZWEB3oq0nYS37qfWFTPkwusE9aMhuIBF2
Cy2/o6NmyhW9USe+FvAnh8piRz3YDp0gm5vuwJ1FN9KXImp32vBHZ/qHwQjFieHNqaEV1Bh0w/ra
2dYqz04Grnn8NezFJKIyN/YP3UjSrHekKxHeEFX/zIeqXWkVxQuhAVccLE8dZIszNjUSY6ZrDRdx
39lkhVWTMTBbznYW4pFesFrZZTubp5Jp7bRIj4JhTh8bkp/SYRBXT7nzFmn2a11b+mbwwzf64t9N
VmoEj6cuJLQQvC0dn8b9OY79xZgI6rTh/9qok7EhAhGJ6efbDUM/iwsXRx5tOZ1mjdFSiEHN6Ya0
m+8RB/KCTmz5kBphpxpd6wNkD5tfKIlOyK2aHX2+mawYKpZF5uDUMcgqyIATycPU1fo20RCoJZWz
Hp3u6nVvuoCDCMQp2Ei2AN4EL2Pq6B6nMaG5/ifiKsrjhJx2J/voTe9eZxXpy7rm4TjvLzRz2DDq
G4RCePR9gBkkWW4bnU65CsUu5JUw74KrPz0Sp+0ftIHoA2+Mt6RB0egO5QcOis+ycs0bYZz3PvV/
ioHbUxT1c9rSOx8cvhirGrcIH36IDK+PxpmIZiItbySboadpc5f35fVPiqOOtBAJ00E6z5WSz60l
hoNVfzhj1qyn1mP0Vv4KuwqftKbRCdLqrYUWHR6YS4i1zpKCNk5toRHVKxPaCOnK9Y+cU4DTimuC
wpItnuZ9tSX7a5+Gtt5l+mPPFsOmgbIi4y3c2gbyyY7Ox8YtWEf7IHtAIutjg1ev1q8g9Zu9JxFq
DdOI4jnYp7F1STp/Hwv+VLbF0ZrmQLzlZtmtGxyxfuaSfk580SZNUcga5nfEtsyugwgobeKtACCA
EURIf9ctgCwDXNoq9842ycTrDnb9OrCv0szIzrVuRVN360rSlW3g8Wwiu01pWiJ8NUot3k9wG5BA
Gp9NVNdnB2H9GbTyLxH3ZwKZl2GYwwYb1whysGKjAXCwPZARWh1juJrF5RRHewtsmTGp51RkZFJg
lM6G6DH2clxWkP1CgctKK9vPQAZc6TQMKP7dSxeBLvI05gVOIGDXWSW4pIg7E0rxqj6BotgbA2lP
wUQq1YTylG0Nm5iqOjJ7Vsdeyn4N/5L7YGXXJ0OWlO9tcqMqNi54/YxLAgALks1wDcXcAxv8Ny0o
MuyI9qMWR3dt6QTpc+AWkykcT9rZ98JvVZrpxNrPgXCcP3qZHlQbXwdbRYyPycaazQeUMmD5kagY
LgJQPcb9whIntyoEU5uk0BHcOb2iYOdhjqa/K/HMovWsk9J/8xBrT3TLafkO6Ey6lgk46X+1TF7r
oG+YsjA8cdueN0F14VlN9MkR9zQrZUbpnu5iu9NB+Yowdc+kRJF6lx+9ag4+tqLvpTOTpIA6F2T/
1BJjR0BEs+9430R460ed98MMDRqV1RMs7UOlmMZYGnmEpC5GW/jx7ZbebnKzS/TjyGGYJpGHxqDN
ki9W+4F1pt1UPUUhmyFAIUOxZnxncaVIeAnUxHrf5nTZryU5fm0XXxKhW2dz+NHEVnVu68ln4pqK
fQnMaGdoDL0lSbZ5csuZUwM+jknOoMmF0Yjq+c1IHXVxM2RKkDJwo81efFVswSDgGY+ts6yL8kSW
7yad+mEDxgystGxBFrKRZXtiMK0dn/hNpo1RsvjHjKb1XLsga8EjG9DGVOlDxMAKmw9+eUj3eGCt
6hk4+XUgCMeK2u4FkcEjV4ugQccejNnij8YR0yXwsnMrVHmWnv7DbywmvIYDyJLI2jynIqpFH247
Jqxr+PafowRFl5PLuirHpNuxtrJwE9OuyVCuS6XRoB6i78yhUFO42SW1Mlp1dbbPDOJZKpPfu1Cu
RcLyqh9JmnTj7GHKh3jXTAHqID6NIIQXTAD9dgAbsasL9OhmaDIwL38MTllfExyOKYPFDe5mbVWk
09GjZKKNP/1UY+kfLHfsN6YV0fcDy5Hk4HEC0N9mpt6DrP4cSgMkD7ZkCtZfUz/DFCs+/8zJP1yb
Ks5M9fK0PItmuairsR8aR06OCpjEqa2ptmJQfLlYd+BnVmQ8FSc4qvkJJ+9fz/722u/D5fuWB2tO
lyDh6kFlxNBxK2XqF+MFsFIs0cEMEEzbBEUtCXBmUY2nYoY5JdL6qpjab1qJl63BWUgNwYOa14zf
h397zWywV8lActIBR2EyNuAIQILMv0P8NtkHzGK5f0ICn7lPvx/0POeN+Odrycz9+9try1f/P16z
//lTfv+8/+f/hgOUq//FKnBc1DCYWhXlp+UBgzm/fKNVfx2zLwfF7Da8mI2HyfLMYztO+Wn5Dhdd
TUKz5D+PUW2SbR2GsI1VU5yi+U+BKlKckqjGJru8+PtBIf4/iJoCT9Prkz+DUoSg1bR2PN3Z4bV8
CA1L0QZBxbs8+/3wt9dqpN9Ma+KjrcbqZLJV3Hah/q0P8KrV8ye3PPv9sLxGM5AWt7DfsCA0p4TG
M9tjCJHz6Yed7q+H5XA55cwgCOlF/euXl2/8/T3L4TAHmcyOvII9p5nsbY9pgQaLlWT7Lv/zJA7n
M3k5XB7+y5d/v/i371lO799fXZ4t3zLERNDLClpK5NRtelvO7eVtLx31yx8NssBFjYH3nw9NOaMk
y6pAd1T4I31m+BVmJ8rT8gx5EnulaX7xz6d/+7o5n7G/v10muPwBb1OtzxQoTedDY5TMJzcf/n5t
dGdT3nJc6g0MiAUaVQ3VS9lAlepLRgEVdsV5YVjWhOXZ7wfhtjiml+Nu8vgNl6fLEmLPK0o7DZjK
hfkYWWZ1mlysZHH3bOTCmLbLG7VcjMv7Ro6ZmR04t09lP1Pq/vmLhmVZgBLFenvC/LWc5L8flhO9
n892T7JzMSVCwJQZY0Y/WkcPUHspXSaudTl/zsuz3BTfyGWXtD6N7OTOq8FoDcBAlmNc2u5fT5dj
P+J//vP/m799OVy+sDwkKYl8kYmqermwdGmV059Py4boFKadXGm/r7nlMHSJFv/rK3rxn0+XaxBC
78ZH9k+8NbsF+CsPSLDsfYxROanzbUiz89S0RgWTiMix0uzO5P1wZYepTuxwOJ6Whzpm1fx9iKL2
ew18YktBSHw7Yj4MIv1sRe9P9vywPBt99dez5bXfh8szTYs/M700t4SuIlnC52OSxE6vCQzGuhJl
dVou84q8tdNySIDi9R//9j//9//6Gv49+FXcC4ydRf5veZvdiyhv1H/8Q+j/+Lfyz5ePP//jH7Zl
CsfzhABkzKfo0Ivg61+fT1Ee8N3G/8CIT4PeLjDuRwxex3bMUWEOKMhcwaQ16U66k9kgZ4NfZpJ8
663cvBewH0+D6zzjTP4Rowf/QNXMEFH0wQbeAItsrr2ion6tHerVuEPlBa1bO4w1QDrIZI+6SDE4
0sEgJAlN6tSCY1aRBSEy7oyrEZE9RMNxWwZecHEZMGOqevMwTZxIQAIYZ/bOOhxDIMsmW6v//v0w
57/3X94P15V8Fp7turohTPdv74emZeYcV6v2SdxE4cpU3njUvMy+mgT+XfXKDa+t+2jJqX0xDBOf
BcTb3ZL2gQQL12b0YGiojXVbiZsQYflOsAjOUyfzd7rxDbxb/OCh9BOrtiDVpm3EzCezbhDBrKcS
pc/pv/97PPn3v8fTbVtYliB1zOADFv/6+QYIJLJAtIAiSmT+S5qCVAA/pz6q2XRP56Yc5ikXNUhM
JfczlPGh1ZPgrWEqebBFvBs0vQfkMKVkgyj6dWlpHKhW3noRPtlW716cHtpRXFoXpyDnuSUObR/P
GINY2RcAbdFWr2J3N2crr82xNE5Tm381tWh3eUCIg5/l7hUoP1PlMV1VhY8LPjL0p6w45PoYX20M
n5w/ujwWIwlptQczPIk1d9uOKeLSUSQXZiCgecRAOKbZPcjUr26d437kbq7BeOBBo0rEcjaZlw8c
itmXx+R6jdibkzx7M2z7phqp75pkqA8i1opNYFbFifty8ow6h7maGcsMfyde09Q2zU0syQ8BMSLu
Lthj2e4B57jfIKO+FDIHTzf3IM3OMV8DiSxqLOtXGOXRziFc0iOc0+70GF5N5+Mi/DNsZjZbh657
NwYnv7TaaGAvq8VHbhqv7kiX3axpRc8PJP82q//+DBG2bf1f5wjlt+O6FposS7pyPof+yxrQ1VYa
Vj6EQVPM2aEBoXADrCokNrQkUqOz2FyW47tVVcmKPG91Q3jtrLl2/HVIdAScLGaeNRbtysJuPJRj
fQrnv7zKYvcecU4UMzGzxouzWVJ7K8DVR6uXl6SOxqPQ++GelvmXBB/wHtPYRfpJmFAmcnJPc7Uj
H8q9V4h170W57d2uui6h4ziccNKlUI8txfg6H20HCb60jkY1i2nCqDkytCTygrOGwSemc8dn1B14
9s2V6Hs7VO40Z9RTko/u1hkMdKBFmezblpzNqpPPCwTfy9mhJkV5noOPfjIZGg6BaXmvZsJAPUd8
747Ku4TclsH6m92zm/njSitvXG3WEeUUgXnJE1m8yFij9kUHy7Bt5pifWZOTm/mxrYL2WwePeLIQ
MEmA2IQ7IDFlohS8GKPo770A/YjcjS3jpK9kMTovrTGnXJuauzL1Kd+Oik1V2WhjiRYq5B6tfsVy
Gg66NFpBp5zl2iJsKMm8/EJY8br3g3S7/D2l0SL3z8QTs9760QdAuM3hN29LJqoQeHoX4wNpLwtF
3rRr79bnyEV680N6dsBn1RwVTBrkqm6AOwL/AzRQm/d+XBdN6Xwi98WmRhyPraHfm6OQtdXEdnzH
ubwX7Pcv2BibXT2w6vNPvjHQaZ+cRj26PmN/tCL5XtRxAEqP9z4RabUPhNXzoffe3gYHZjb3sbth
+w2vkzOdUxrsD9ha9w1hoHc9T8a1Rw/4rkpGtlJeirGJMLS53klDFRSOMAf8GgkXhQ/aaPyHK1tp
04PvYPenQhs2gVN8RxGsbyK9xNeSawUKX3M89UX2s8ULfs2xwlWCkqzaGW0nn8a2qffSKfENdVW/
gZugHUIkwFDC+azNQkmUug12sIEf6qaDdYlKtUF00RFnO1PITNUwUx5/jD2BE9htr8gb9b2ZJy0l
nnFAmDwojDsYre3XfvTiDap5ySBEiL2lW9VehGb50VKBj3aIojv1fxj+c2C/xbV+LUhafKKeu5dZ
7pyNIZE704XbHEV6/FR6LJFOVPnb1EiAeOdCe63HCax45t2CtOuZC0bJNdRvBj30T9hAwXakqX9G
tBbsWhSb6yXjfnkYo7WXd9FKSwLtSgs3uNlD9RrpcriPFRb0Hp8tH43j7TGO+Ou0Hfzn0pLdPSz6
XRML+q9jgpGkK9M1Iml175h7MWQpgpvmAaVMwfSsh7b/UXQm0gQDchNXePAq5uuiTwgnMdvmg4lr
fwkDT9xInODyl3r1Y1C08OAksKwpD/RV3j2HIoF4Ypdo53qZ3SesM4xeE+4yRhMj1MfdIzrjUyBW
c/FIz27fYm7MxI2BWw6XAMOzXwj13OeyL8sNapgbid72M9kjj5Vukd1Vhu05TWBGdyi0pqj2r6jP
DYSTqsDp6c+XW6tTViFrIkr2zA/+jDK87loMzZdZyJV+jdzZyCdxu7ivnj1k94YIGSzkGzG41kno
MsRgNQVH5auJwV3Fa2P6HtAVOHQTzXRhaNYWEU9JnjTu1KAin1oLzOTSmcSVBMkbFtD6MfOqfTRm
KWvNOGoHXftlgvJ/HEn3OfslQ506uCC/J/5btYgORcJObM4y0kzmqXrEPDlDIbsjnpKuC73sTUOi
0lVWyXtpyoDlHtFen/ZXHz75Dq/uiDf3MXXEffkgqCED04CyyJJIxmvnbMaAqb5WemjWpPM69Lil
llwrrDEX3pfpuIREwq3fZcrqzi6//vKko6G+DmJM28sPtof+Aizqoy7qiCa6RMBCm5HfHgC6BZEp
wi1IALTAgziZ7i4GwYoCx4iPZqivI9K+GNmW4mpI9w8wjiVTegmZtVLVrURxQAmE5ciA62eIXS+D
4MvLSxrhKGhpmxnZQ2ZTWadTmz2qF62LkiebyR/exXle8bJATz1nNPZNFHwSnphcBnskHR3dKWIG
RuX20oxqk/ihb6O9WffGrbZQdfQTE+nKGOofYxgde5ATWpijqUGe3tchXi0tTQ/9HFXeezbTukyN
iAiy+kziu1FQ2rnt3rDBYDoY5urUKy4TCn1o45Z5KuZI6uOSmCM0BoxTGNEbCasbtH2Xiixi2pNs
7ZQryuVkNBkCPtGRH6FSR+Y69moL/o6XHZu0N+6ZYOgaVuZTiKf+WJRauMWjD1RjmHXVYkq/tWMb
Mb+HuI8q8k++dlMBg2bMp6OlD42tFQf4n3wj3tkG/CrsKtxWiPeI20PQ9eMDjADe45mVZVv+cc6P
uaV5ETIvT6tHZpmEvxX+ry4XjyHxD+9ISh+dpnVhgtg5aWNG9WAS2bPqRRo/6xGfMZsi7gkjn0tp
md5tyPU9AMvmOGnij9isfGD4aNxpwu5zIy8BQjZfo9GAIEi0nkANNmy0a09tRJy5YYyEf6XEyZni
aVQTABA7LF5dbS6x6AKVTacuvW5Nq9ZEyskYIId3TQ4BOv378oCdx7xnU3wgwjMFlmZBGioQTocA
vc21lXjDqbJdOuPLUwliDaN6yyRS0aSHwUl/r7IvotExi8pJbEI3iC/EgMWXEWrFBXd5jeh+Pu7A
waCzam4mvb1HqEqfadqV4AkKFowu/m6Q4mW3IHX9MJsuxI+G+D8z8BaZPbMjCIotwUFlq+Xp8mJk
XOqoyU75SF28HnryKa1KDHeT+T9QVtIuzIGEk647DowhsdXI+gJ4Axaj9tZ59X0GgdxdD7QziuaY
YSvavNLWv+mKBnMAwH6N2DIRSbd3TCCJ2K8IOrDd8dQxUTvhlqFrsTxdXuRyg5scOaz1ehhtKDFA
o1nZJe5969oiijyyvwlXMmQLrOGYeM0iA9dnbj2GVV8+Mmgok5RRQLbWw55qNVcTWDKNS6Gbnmmb
cp9hbBntSCfAjDdTvrpePbhFaj2Qtu0/EzdF3kthHELXCrZNHTf35cEb0+xa2Kh4R7u565AeETkZ
294qW/Q0U3sB1vLXszrvtmyGU5KixvEzJP1gZXqB9drGuMHNCmPGcuh0OXZnZTybUZY9UGai8ZnQ
CqVZTnqWVbx0lTPce0buYhTyJnuE500QNaC07Pgp0q0AsV7c4p8J0Kl5BIwey0rfWch5SOLOtIc8
xkhGpnoTME9uB/19qSF7rzhTuiZYLakoUdq+FsmccRdzn89xc20lAeh1HohHnaYB0NNUbb3Gi95l
1dkrAoqDazOn9XRFcW+GbNij7q/XQR2h3qaNtjJm5pkKFHsViKZB3ztnz8zvXeCaT8Lv3kUd9s/C
RAniZSdl0I0nk5WgRmOEZOrjYuuVajeml7YPYgCW0SrnNgSYIqdW4DFV0PAHr3rpMpsGJn4iCvZH
3ewhmjagpgD7KRiyZYsdevTtnfRq7J5OKrMtPk4dH1PI/iH5ZZMcd3YKw4DllWKVmiqkDE2vEWGT
TUfQThtsDSZQxACm6lzzxyEJu6NMtbO0XzwXU9+ot3LjSn24DAX7HgII8kuhZ+MGweN2GgvjRZZa
cAiY/GwhcrjIZQX68XFsPhRB7QC1TPZEYX+2y6QkbTjES+smXOYCBMNKm9HBmdGIc9hhjdL9EStv
m5cfy7Og9dQZQFKwRpLv7OkL+Dtv1D6jRG8PbdrmhyTPELZhZF53QBjeslb124EonL1uZtle1Sk6
oyTxtZ3V4qW0UmI23pKoS9/roWwuHoK2tT1iN+BGEG/AqOBF8lPzxV3eTykLa14XXpMwdz8iqvqN
dLV1GMKF0xgIXylM02OPWOXsEjtHSjT1u0FTZRO2SAbhqKpXgHjxxmxwffZJTr0lfmREpxDOhR1+
RNrAntS9EBqVfnAJvMeB8I8ujfKt1nJ3tjwC2oYgJESRK+I8UP8cUAf4W0LDoX7kuXdPdb25tnWC
GIEArO+h7N4JDJdPgUPrQKFx1COQCki35EcHDVq0FZSlonv1ytxGyoEyRzBBzXuXYBzVkrKKOhKH
Go2asKrYPsyFAJLU7djz6TXETN6gF5fbeIzsJ03lFkST4Jn7z23qZypGbror6HpUFcCUWzbBoqnl
N2brf3iW3iO2HILnDLW1ViZwM2UHjysM7x6X9tkDCL+g1JF6bLrRTy6p6W67tmiPqgxmEbjdM74P
vAvynbse1+K9nsDg+F8goBl9G7PRqyu74qGwE9reth6ewsFBeoQCGTldml3KkF5XPMTRGS096lbL
qF/Iu8c0kWDbM5zi1EfY1Ad4IPSV2ZdTq5dvJIC42YCtN+RanZsSjXLlgVYmVXEevld+oFhJWGWq
rKj2FRwtYlc5NJBL+8Ukb/j5EXqN7XSsSCnRDX881Y7yXkKLlEUIB+mpqrx1kFnabuqM7EaNwCAL
MM8KP7I82F4XgUULWO9CU91Ky3aPsicQWbrVugrskLuGrh2QCL5hR0/n+ND0WvMvb4aGDlD8hzbF
9kOtGShtGr861nT/ECxZ/iMhHmgqBVHUnlkD0VS2DTF6fKo0kZw1vyNcSAvBLUIM9VztFHSEtvGL
FJw4iN1YOFCXwfoK2+IZnfBMTam+iT5ndXbxVbNo1Os+pMSlea1dl4cxl9qVinXcO8P4zdchwSVK
Szee7u3cHgfUpiiHT+AnUHrnn2aUI9pFdnWUjHH6kucdcU5xSJeHdbRuPG8ltPrYmNP0atcH3MY0
dIcertMMUF0esmnEIKKRhqUn3cZrRv1DiZ80o2/tJCEfJTI947BDfTyfiSFL4V1zg5DFpvpSaX3C
6UGPhI5mcZ0PCcak5kyPhu4Fj7FNTyEtwk/LEMl3XGjqoAtgCJ2yPinQ4asE6LvaNDiZgWWTtESv
mLn5fSIRbBM5gXrMA3+8cwaVr/CHsd+i2wpZNa2InOaklp8VwIc1s4aI23ZmkoZMIU67+cQ8JX4E
7oGTNu99lFHMrrs5HRPuKG9O4URrn4yCkc7LG7XOMx00/6ZFgIP/D1fn1ds60kXZX0SAxWJ8VZYo
ybKc/UL4JuZUzPz1s6j+BgPMQxOWG91XVyKrTp2z99rLgX6wAVvhGBp2KFcyHADN+N3i9tqnsr/J
YdR43JenJ9GLN2uqOWb9yQz6DaaLCEGIN+m2znPL4XQNLJDCp/acJ7u5F8UblrxhZYzhuFFWaJzy
uTIYJfa3yeg/0UJgCRt6/Qxp9RZIByLwWH7MZuV9knv+kyXa/EeP2aZGDgeBuLQC9KDu1Lcw6vqX
zoaKNpX4ohk04xrwon9J78mbZJDNaZehvhZI7VQyBhfLLsqyOHq/0zZJjj2BKx5P5xlFTnmuHbc4
N/HRaFMOdSHQ/67/hqzgHTrIM36vCB56/GRzh2AGQntC2yudVgozAd+hZMQKZUCbcGOY0YxwFrT5
G4udcaLlNW4bGFHbx0KROYuIN6wEbdX+3+jm1s3JlXiyYsBvY+hwK059v8o0Bado5DEURmmeipFG
N8PsDPsCdH89bu2tif3gp0mP8I5/hGi7a6h69xraGKg0JmHLPOreSXZfzj0IDTlRLPDGjJLtyZSW
u5eazUM8Mhph6WVRbal12z65gxFRO3ds1jHysV1Vp+JexWLaeUF9x4Av9k7koBskV3RGAXm20TuI
gQqwpv90KZeLMfb2QS2NscaMyw2joXMYWvm1SpV9D1Q9H2HNC/IgG5KLBFYs+9FGVZ44YvR5as0F
9V9MNB0dEM9nOXPMTVK8bpVLKF4qxK/I1KMXo6JwwxnqbQDnQwnzkLmrna5Fhj9llnkVDoaGNDvk
czfghCmeS3NR+fTecPf6mXhdcXYUFb60OigQzTrqLc3vJUD5WK8DSsX1qAEdBj4jMUql7nvLbrgy
MMT6td4Xd8ybP2pwLd/Cof1J0YHux1hSZYmcZ7ZxtzmsrzHvuAbBBPRc4Wmw+dVaThRF2RxxmfmJ
PRl8GAq78YBScxZZsnNwj7UqM/w5dmlZGzdjnjpSViegoFFXHfAeDPieVf4BToqjNNB9JlsK0kjP
Ad3TT4zGkjUYbOKCl/USQlPuZxDa15XrVO/LYtpSKmJTzzPQAK7xNmIkODSW+YttnPg7vG6vZcVi
XfbRVSxJXxG5jBAK4jxKjjExRZec94cq18YBjnuA7EIptsGAji+gLzQ5nv4ekWF2sBO631q062QM
rpvgnl0ICHiDEZsh7aD/RFpW/xdjn4Ty2W76H1Va+anySCjS6kGu9appLjF5y0eUG+iFktReawCs
N7oeHxo3i06YL1x8V5yJopKQdCdA5F+04TYh5+QWJHG+C4tMXec0BKW6PAPdoB+zRqPy08KQHpH+
bgP+PTCSjq6KVK4TpecP3CRtM3tx9GqKEoQUfwCy8sLYmmKIyMzFe1yZ4WGcSWBp0Y3d8thzD4EA
ZKGr+d9QjwnxtIkGm4lbNzKK54GCZR9NVnMiZ4ea1zCYCNgVkvoldsa2P8vwV0KnE7ewI461LAMf
MgGtYEfvIfSCsMUU9pLb6H9piuCSSORbJMnqqlMUdewk4aAB9y6HCXkElhrNNp+ceP5DqCbmtqic
VxXyIs4HaMaLdCS4eGr4r1tLvKZ1a9/xQ3mC9yMMj2GY3cWfDKCn80RHrfJcmtuFhjx2HMaTyNsT
ui7+DP5yWKtHG0oRoU4h7nD4FIsIUEc3CLSKQVh1ZZO2SM/OEJl2HqyjKSfyzy8yHBnEUrSQ7Wxr
24zjiRNetHeczrqTDMdfxXEy5lKI/eFiOOegovsI2kMLcYgOpE0iYAuRZBm0RnRVyDdH6tluiAtr
K53fbqUMTM2SJ5X55q5eSgOhzx1eKyve46yur2aCRpcQGLIleg/GWQUW6mxPFsUq47KL5ekJ7VuX
MxS9Kneu63eGI6uEfwCm5r/RUzNhLeg7l4GStHxThPOP7oHe/QJbJj/q2jwMCTGnwOsQ9qYkThQz
SYY0EaQj7FNUCHlrYvMJrlF96gt32FRF9Y5ncdqHgu5do48nk0ja4xAZeF9mvfnzmDZ4Q7s36CTT
r2qTKzq7I7Na/TzqOO2jWr20LYLkUrTNk50iZCNYFMZJHRWvUA6usLQzW7u7csiujYYDUIs6dQ3h
DSYxOKWEheWr1K1rOsXTT9enRFIatBXS2po2mQZPKp0nhrW5o95ckDWRQLNQ69ZiJGPJm8JOgbhp
yNdaPtPM7vJrlJLOpQJqK7Mj2tgm8VhW5d6wc3fXdxpW/WLunhKdVvBIXxD7A8gVPJSIFjvjbvzm
229Wg1YMviGpcvWWHD+iPsEYWHgxQWIJGzaJnn1nYWxuzLgffUqfhHgd5gCmMrRXgAbEx0fzuPJw
12xmhj3vaFecLaGz2J3MixTOO/fVLfVo1Y0RPCA+rgH9Etyf2mJyY5jGvq9l9CJ03dpqDk+TU7t+
hf4WnjOKYndaQH81MFJgnqt5zsXRzT163vLPwHtnsanEOdI9hqshSZOPoSXC3Y2RLrYaIzH9UJeI
wXJ21bmIvwHOEfXVhesIMyspsXCtKXP+tmlIr2NWp6RgABKL5E8U4lvi08rvaZrUK2Qkxl5zDCR2
S9azUwxfbdRA90QVWBpOejPATa50s5+3ttWZOztAtF+hN1upSNRvR9eefqqUNaVtwQ7XM6bEcbT6
nZYpuk6B1vkg4npfctaMA23e1x0ZcRBFiydaIAyu5QCKZCDUqHUHEvoI7iXB1nEVNalEIYW0oQZy
VkQbwsas14kD7tlsPpoo+8JA1jzbSqhnNVjfQTH3t1mHqCpGA9W9XpLUNk3JS456n3tWy1803TEO
NgOiH9Cf+o6SKPNN4X7gdaN11zTE+lj06FVtfkN/+qLrBdQbiOm+8jBZEt1LHKvH8RBK5IUn6V/u
ptHGbErziXFB9RQjhV7bzoDSQGutF6wwEypZAHxsXgIjsfwMjBIpuVfcoEzRoyAiPNons+Ht8Jf8
YpQ3o+8P7gAZs48Qfc+pl7VYF3mcfXTSsshUEc/4B461rtsnRYV1gkQC/acJ57NF/Ot+BvxwXdxT
Qn8rR9Wu9AgXYONWX20Cypm23soEYreD8mVeZT07gEIZ19eoKREkFP4IBaihCfRHJia25Baz/wSr
j4T7dNfr/WIFlYBTlI2FEZ+4M6filT2v8TGHsp1GnxDyn9nhGqwn7S4knZWAGavbWoQn7tAt4KRY
7rGqEa+tQ2MxwCe6eVSliVMc7QpUIBOk46M4s+a2XTcAO1aJRykcTVX+SqcXY0JpHXWtCW+JEvGu
or4ntoRc5ymqnyOoAHrUkNcN0t0XQLQYQMyvU1nbhLa4hBtnHjk46Qj0e7KPQS0Z/jLgA0nb0x6p
pgNbm7W2LU/tbJsD8apwLLnLRTSiqZ/NGwbA7hon7XQNdEYsAeF/uMsSdWFtqS8u5xJWDJdY4Xz+
oeuhtpPT9K9e2b+6gXWuWibUU5+6qICbhRelw7NxauxCVKzB8yAzPwpJm/+vF8Gh0cOY71D4T/Ff
s3T0HbSznI4O4/AMMJ3PMTlfC/ouewKhs3U7DtYpC5vqNQ2Ko6W9gKGd7sVyAbJM6SZJK7dYP64u
Xi1iJor2EMrp26MT/0xlgoM3y9uX0HyxF/RabrjBjuw9tW4pSM745gQlk9H5yXLJm79FmB2m0sgx
l3KK17roGfzOry5s/kapW16LOjB88LjdUkgkbxx+p2tiM0zxTBwJtfYUl0IjLICLtJnwdonlEd9i
Lc0WQtmJHwyvdEIXFoPuHKRHrk2VgDWjwVYioJ/Hbd57Hh3lNPVHI/YJwlxLHs6zSMv7TP7Dk0UU
08y3tQqnor+5MD9WOk3LAzBEUIc6/VsPkVJvpojyH80W+xeM/divmnw4zBaG/Nj6Abed3txAeleT
wkgL8mcs2MpvMrLPHtqNBH7xhSA+xekOHHP1lcXme2seO9tJ/+bBxeMw9KoqO7qO8fROX3FrJ8XX
IMb+OX0gxq29hSRpP7ZCe7cWNE6mnZw4z25EmWp+Q3bCRowvOeIkHOovUxL38K4zulCa3uYcGBos
Mc3y/jtyjk6yb98iL4BFVTWfjjGFp7FpFHN5XhacF9asHuXZGPnDXOqswaATtkq1S9PljL0D6taJ
gvkK8QZ7qOLTCmAtfNXGF4kt07fVdvpOBUN+cJQdfVXlV7n82jOdvY01OkN4fHAJh8VZ6qnnCs7V
c1ujAQrculmRovDeoWk/tkUwXC0jT9HXWdI500IHy/aR65yL9b4iFiLF8VT0UbAXS12K46DmpEc4
u9knRy0Jw3/LD1bUw71QDB+8kQ7Df60lRWeJrwJIQdCfRxgkp8a1OKpFuz7U9O9cdMmm0i1ilEui
aSaDgY8xOOR0m5nx3DOmIoiFrhz76bY28xruRqLejanE+ldGlykAlRw7rQO6OHYvBrJlcl2Yu+qe
9yewB/GcOvT+ibZTh5E/AZPo9E/2OvQCt+HOYbK2lGUIAZgRdWF5yZruLyBX7STQkuy73nlyTeNz
XFqIpgDX9rgEc0osdjUfRhiHPUAC3hpJO6yH5EFWCpmNBp4NwFR5M6N2pUmZHjEgggwVvtcWaH1k
DnUr0H+nsuA/cefhYmJSXzX9WB46R1Qo3Cr5AelgLXDz0NSmM11pLfaBKAmQGyDW6BAY7+vacsCt
KaIgw9LcT0pLDtTc7mXwPlvCfrc6qN6dE0Tpxu7oY5hN2uOLL6MX3n0Zc5vktqMdcvrLT4iPQf7I
ZvrSLXGWmZX8yEYVL3WZZUcFEnYLnEhtseUbhIfQApd5VEAvSfonVAvQlIgbH1I5f3GW4w0TTggs
5AjrCC5rSxJQaAdqD9moOcy1AZG/j8UmN0dociGGHs+rk30c/gtmhe2kIu1Siu672yA4n75lYKA/
wYC8aU3rc1DtdK5Lm2BgLcM7HjXak1lfxsIgAYv+4Xlman0GfSq2oV7V751df4VdNW+LNi+PRReP
a2U69sUVcfwUL2jtVrTo9aWaABuYLrXz8Ic+C7u4LZ+SPm7AIBh4vyr1yiot106rzcfeuzbGEL5z
gpE3yGl3ktTnY74w3XFv2vSwFmbtuC1dMd6dKY3u8yR3SX8n4qtkJRjIZxPg5GvbJtEQyu3B7jX0
V+TVJFNEgIPUTNRAmAhFG/3qYwfjbBOltIQymtvt1J2YUFoHIiOvQC3lntZPfyLpmccX7/TWtN3u
ZRowpqJ0URe1HEjnmtRRU6cxnXeif9XAp4K0t94lh+fXiFbvgT0cLrTX7HLTRJU3WxX5P3n5RM4b
o4WiF0uIYrVjDSZxpbeifcld3cEiJigQcwp2tdeAm3sz9JP7bHMjhHk4rgch/olFtNjIdDfZ+Aoj
hSEP1tBPx3SdSXqjXUq/lO64r6jJd4XtdLeoGe6ynJhIJSQBpzkpUBFzyBXHSeYIaXHPZ1u+RyVN
nMlp11E8VDQGqhq+t5VvHmXFoP72HrU0Qqd1Sz3I7quDtyZvJ3UCkn0eQrq4Lq61qXbIpYqzbmli
hb9cP3ISuxl4SdGdhR98EN55wKgW2rMObv5cIv45a8nwpNosPYwluTyGZ3RXC7d6ymMDdKX8hZIl
PLs9olXXjk9hZ+p3kI/Ejlimu59Myz3N+kxUxXIpyTIcSnt4M05uK7cgeIbfWaDuEmYeAZHxJ8A6
e+Vk9oh/OEmvGiGTq804ivGGPHvxT+nEAw3xpZVEGcVlrK3qInxLEnRUNSBKEhXb21A0zbZIK+tU
PU7GLtFY63jC7t2AJ8ymgg6qPmEkRzVyJj9HHpldQFZK6/JKefBJX99eB8N0DMrMupGBBpnBqr6b
1gou8JpRmkHahtTCt1QzjdjbRvnXcnu+al0v2J6tbVKhTrO8QfgITfQVlKnoK5kpK8uWp5fuLix0
QoiUsoC2dyQ3sC7sO4/Q386bYDhYxUdBpPxotuQBQU9mbVOJrwd64rdGDDAszonk9PYyVNNnLSEa
zZPwaWE/4Rc3zmamkw8qoTxLS1ovteus7Z6OSkDA7koUHFJkBXXGi1XjM6gn5F6xkmMHRhKsXqyh
qu+j5oGhj9fhJTIYUXf5QMpljV8sLTS+1BI/mCb+5pkAdFAh+E8rMhLHQiC8xQIiwMNwvjTG6aWe
2mmd1rS5Uqxgm7TX3DMdSggFlk7sI93OabzVHhMQRyP3IBqvMPPGK1rO4YouzfMLraF2gd3jWpEB
O3B8m3prfCF6qX/C2ck7ytL6C7SC2OhjxWis0eAhIdkkCinQgEeRan2HCFoYDGUxwLGYuW1FHWOX
7pNNCgaeBwGSHqXQSzaD1vcOSaPiX7F6F0bhnRUteOaOgR/FsbXLWlF9ESaGKGm2yquo+PBpMzR7
u4F4zbKB8MjO26vFmn9EFuXsgEtWMPGkt6sGBO58hltnVCW0EVfbBJM3r3masfxhy1vls+m9OgGU
2FmjEmTweIrp38LWzNoV8cxLNCgXVAAE8JLZfEgpUGkFjPW1ThWuYAjTdjvTKCnX8agycPcSFxln
poWddwEbN55N0463j7t+jMArZhZbgFjMjTLpxvfIopXlJo+c94S/uztcJup8ssg64kbB41ys0nl1
Q5RTHllM9Cv08YaV8dVlivsMyIXAgfe2W7Rv/UfTEG40Zmras2tATywBtWGbpsyJ7UNkKA7ZfQMk
SqEqwLAYXGsyvfcEkKFi0Z3vUNe714pWF7QUb0Vph5aBNNRt6lk7blla0nDCN9McWH6QuNg3MYDD
Xed2nVvrEpX21WLDwXye0pDpk6eRhJ0zkY3otLzMPfZ6u23tqiJVUcg9ICnoIjKD8WQm0J0VQ7nK
viXTWB/LhvFMWy956g6zoZGYDd2IPy0PHVizpIyGwzpcev1l1vjgz8E6G0L52WD1sAYXezETRT/o
SoZCNmrV3O2xTpv5wbBaUKMonun8WqR4VOgR67QeANF3Fb1cMX1q0qs3ZMFHLy0jgzMCyXc4ANtO
5/av62g/1GbGeWbSCMPC7JvG9Q+CiezYub5ON+x1jvslFZaBq0Y2yGruXSopM/zoXQ64SPDV3VCq
W9Wz0q4eH8Kp5SmtxWD5RZRDI/YG38HQcTUFtNQqmpzN4ySazEPHBzTgeaa1Dvh18AHRdwfmQyh8
nF5+qKnAWKoAPEh17vkS2DhJQTGLlOnGrMPUj1BpT/2U4+Xj9mNeNr2MWhefa9mhAR5mOmhOi66E
u2XrmWN0ThuCih4XbXlZoYvDTmFCQ0hsc9WbAc9ik1Heet0fzTRLIh4ncKuIUpheOBm+aEWerbhA
cjL3I//fjxECOdKw7I3xM4YmA5Rz2puALxA/+JpdbB1kiZr4CsiO+ygzlSHaCYAXYc3/CJqgOAxV
jCZgeTlozmeow1Yw2hzepxeNT8DFh6culcPTNJCj584wiR//4vG7x0VWqAOJ3iCf1aGBqI+199q7
5M/VSQAG0PPc14IU1MsYyS+g0N4rwYCk7hII6jOh9ebCfSm92X3p59xY9SSjnR6/44gXH7LAtdcO
6darPk87vlgwisTdCm2GaQGQiUTr7vmh76Qh65DZDMXy8bIWM8vwYkvXKKl77l6c+Sk07xazoumG
b2lpHPGuBl9pDO7ULmlLxVO8jxokHWWADqMdtVNtsPDijy6Py8yFvpl9SKBsbowC4e2cnkbrw2ZU
zkm769+ToL+gJI3fsgA6dRHDUxP0v5HxgTgdQYFohqx3s1etvWwYdkBSo2NdN/p+ToDD5BNnQ62K
WcZLmpTZnDJ3pFpiRePem2jNMbULLjAKp9wj0McjAjhA1eXnIAXoKhR/E2HG6yyU/UcsZ3J7sune
YnhcNTMsB2jNFSfe1N7gpBD7FGmHX7RZ6fcEH1KcdGdmCjxQgFiHMC7WUWESemvPRANoL7Wualha
6FUeF8IH0AgBg89SdzFtOdqz0TYomyOL0peNdUvWRX8AWgK1P54gkJJxDGmSuN1uaXbmS9vTMfiQ
gqi7OIY1fqccXDdpoGgNATwkPQ0CgkGxeeDYTCHjKioWL9JWsrVr9DuYTrQg9djp8ueAYxSUKTQP
Nh3LMz3QAqAUnWWXWJ/drLnyIkfLO4A6eOG2IQOiHX5hzfqVll6/QvFJZkeaLN8J9AmhjVcDeYds
6urC/5nByqG0GaTwRIDdHbwBzUEh2VEM1GCBO9pLw/7LbsR0zC042m4F5ADup3YxqIMuaXPUbd2L
iFMwmV3AaVyVVDFTamc/zQCzO+d5Fp1w/Nn7zHQUNV5eB3uSuP7lukWWIbmcb2OsPiHXWpe28RbO
tD0SVl/SFFxmSiCIgmtUNOHTPEdkUur5q0hIW4cVDb1VVRdRVlfOTo6v5/G7V0LuJAzq99AgrEja
aLrUZskpYKTSBhpArZrcjWYod1GbWBuqDDhlzG6XstV5jhyKL8DO9onuK9YVLf6EzoloDIjLyaM2
VBy2aVl7T8lS0MiZYKOg2k/U8O8PBUiN+Gxn5oJvQYWo8vBevVikxtDJxvxlW/RmBMmfEA2RX7JO
B62bv8XRlPm5TdB3aUXp9xSln+xN0Sk3mp8pkuPNNuoWBjc3JTDYfZbygQD9FlfkoJxNs52l2ubk
LgddBVZkXZohInPwRyuFspKgnIxvBiDbAXpegqYWQSRIDCRzlFRZZzCenGSP+NgrniWd6iR8tm2T
FLmyuH5FiLtfoziFPGsPFyIH9FNXG+jEbHljTqhuec0kExLKNIvCR9UEFKrIAszA7ivLrnxLawHJ
xSS/smsxymqhhadcLWkHVqOeswjcYQgsCB7Fa8PQ/bcD5gQSUmTcrFwdjIfhTc35k3KwDz2O4Jx4
WzgWXxE75t6Q9Ab/768dD94m5RaVZwXPozOa8LMzyYZDmli8JCnAYPhd2nVugh/LzL9tI2POnaJ3
DSMN2GeUGTt9nIwd4tF6nt3z44JD6kiPPyRMLx98pZbwP3IXjqnIbZAT0Wvl4TSJamH5dUI0LELJ
Y4Mnwo9mT1Jq8BNnSzx32bBNafJDj5mmJ6KXyVlIMQ5mA1jXSnEWLkjf68Fe+MmQM4EY+v9djOWn
Epmowg4CcPst9qLuNoz1B0km4xqFsXh6XAyDPAAQlSPNFMu59WVym5YRFdQqzZcFva3Ua7xT69jE
Zs1dC92qY0oCInUf1vodr1Z94/zrdOLVCYd/3TBYewNwHIaqojrL5RIEudwHbYkYyCC318sYj/Xz
vdNHzzdsPVrPTjEeTIasVz0ni7p76jHB/ulnCPdkZEIWt4b+bCD2O5mSwNTKHaEmzzb6v7RHLsOY
UvNb/CXJxs3cRWik3ovInnjnZUax6/1iN5EnzVQmceEFYWePH1E23FyvGJ5CzvpYmrziZGZR/HWs
7Dr5cogGOUGQWqJPiu5al9WyHqbHunfqX7qx0FR74u7LytqmTGpPj4uWBu6pMMlL8VRG/Erl/nU1
GOhGRGC1ECJ5ci5StsxQ0AyX7V3quPS6RDVbYYbxC8afk8HzVo0p5yhm8gULwWqcmRQ2wRT6taQh
iVSDYJYpHoDPVPMXiFKM/F11c+ZmOLQpSYkiBAPT0bc7Q4v8EIPb3DuH5zvRCdZ9rNS22WWbkp7i
2pbCOKeDtfR+LYlqsTMgIJYKVQ3/mUHWAx3o8Fbn8Y+deyAJoQWcioEDmUnj5TkVtxbn206kAecv
Wr89+vNo+hUq9f7Flzh+ocwDAOJGUIZdGGP4OtGXZcPX44AYMF5dq9CKN7Gws00RiOxHCZjVThch
wc/nXUGEwJrMlBn/TWMi+TXMc4xZf11IBpgB3Za82ldGFX4ozv6HLHTwvGAu6+JAbc22hw7NUnQk
UmM+Ptaj0GZiQwzSBl7sTi0VLVC8YRdAEtv16fQVDgYJoItMuWxCDqYGgCi8r8XaTJz5KILkrAu3
OSTj0L8YQ+KgWBm9u70YrAI2GiRLGLzNcVZbNzPWfeWEF91lpSy7j7CtMdZEtDkmtusP2Ib6aJkv
WdqyJejz8xQTwUdYh3NwkQQjBC60b9FC4WL+f6B/nd/NdEYVvDTw6LYkH+aipinTdzljvBSg4eQQ
kiNGdJOPxgrondMDNMtgI0n7Ww7YjufeMA8mfb51oCEhEHgTNwG2x82jNY7H4C8ZAvkRHCh/M010
8xpRWLhJGw/Ladbe825s763jcnYfTFS3ksP+aHLSYfSUgxY0In+ItMhHxhP7VqK3676T5Dd0A3U3
pgxfiwEPOR3uXw0lIeqsVl3KmHM7hKZ4ny/jL70o13Ri5N2jnFmbOiFBcBZsjlDLsRWf5tdoiHf2
H0LVEzd7KrRkWiOXI5441FOwIQEuYrZgkBgm0QdEJkWXLCG4os1NRqAVu2Clq8M8SEWscGZcH7/S
XMc6OBUi7JSv/FlHkY9wPRrWYsJbZ3ov42KkMyCL1oxsaKWzaaemTUzal25YMWrS6Pvhbe4nZLkV
r0CV4WiZqILqyQjvpGstfby52DMyiu4xmksqUA9dqRcdDYt31ekuT4lpsTOSiXUAgdpvbJlcbeZ2
t7nins3SUb9YqjF8nbMwH//cv49YrNuAoHTLbNEJJG5+62mKoViGJBG3xb5M7YK2nF6fq0DurazA
FNgqZx05ffwZjj7Bz+VmRrK+t/VCPwp+ZK457QO9nj5tMwnIoOpfSsYM/kMO7YTEIgXZZzwm057U
9OxOvn3/7CScEu3s/vgNXXF5dPEdrR4vvfzv1Cv3mRGSH0e6+9mYiFEchNXbqHovihr7U4a9NlLv
nMzULwen22ZwW0BOQFg3rpFShoE/eZVusyZmuH83HRXeKtm/PF4hKccJQg2+ciotPqgFUDeGenvj
yNgzpxOU6n15F1U67HF7b/QgwE+UNvLSGACRDG3e5aoFMtNO/x4LU+zi+s6WVlAyjvEx0vM3Sij9
Prl9f+m6RUX2+igQHxfACRvLol3eo2jjCUaizMwwxVCmzH07ED6EcRvEnTs8aR1Wx2rRNpYtYhXU
pXeRG+thUW90jSDPVRYBoG6Kw3qJRYtKZpBaOL5XTvKcJKXG5kCV/RhPubpT+yb5K+C2TPxgndql
LilTIHiJYEhddz+ozDqmY+Cew3jyWOcnv/Xc8r9f0VXzzv1yefxUlWFGu2wAiljrDrswLiw2Eeeq
i9i5+pGtRLOKOKGeI9LON7ivgYY37duc6D3Suw/GFt51rtLYRynx5HUTluPQc64sNM411vOMQa2t
nl0g6G3LZCaJXP1iwrtDZday7nZZBqouzBh/owZbFBhZ3nzoTof+C+PxvhHMelNduX7ZQ8dfkH5P
ulFf9M7p3oyKKbVK+2xHrlvxk96Kq/k8/i5zjTl72ITPOfCeZwy6Z4kMbh17bbVOS7JiFk+PrO10
DXNkgmJmBr5nhwcAqPa5bb2NC232GTfzWmrSudiKudp/bAKvIAgUak2wdVO6oHlWYjvrPROYitv8
MXLn3kLsOhd8A6u6ho/TuzgONc+xYMnq3a5eOrS9a4pfNlFcnmcHfjbltJeLfLyEi/6rbVxnh6Jt
jbYk+41ECaYybqR9xIKGYKaGnFnN+apxWpouLABM58pkU5QCA/KEDYYPvCiGY4vgcUG+AnxO5gCz
IMyDLV26wMc97b0G07KrmC+1PDQ1r8VimcL1sigpNc5hy8g0qNHpCLd/ErQa6cyGVX3OTC+8DGN1
womDWYhRkdCMLUT05kpZzzMGhEJAcvygUar7yMb5wEMCq+tQxMcK6cMLUXBTyfvGKTOQkU577ATk
9E/X9feqszuWjm7Wd0U8c74IzPR1nBjXzpjL9ET39jzUEBbLGJMPs62DXjcexQXPB9DQfwwDMuJN
aW2xmBtn+TiooulMb0Q6JStDk+Y54Ji2cvAeXR6XAQf0SpVY4zFMDG/B3Hx33Zj8LjxvvOWl+U6K
qwsLzCB7cS4jv8IvTPCMqeEmKnvSfhcZ4FRVO9vgw0Jxg6NdRWsRhfI+OwMfbB+8hUl+EQWeUcsZ
6OFNcGLJjAyPvPnptYvsPwmiFs5HTUWYKWBLtLRMbVKjO7cXZffhSRel5cPS0PdDgYoKZVX1gaEZ
ElLe0SJGk9GkETFitRe9qNRExaV5wcmI8Uk5YfWRpUo/L5awld71H9iyabamTrpFrxSuZztRHzJP
kkPQZOFOJMbzXICH7kMUTUb1vwvvdCZwvs9OaSTgXy//cqy5Sa2sAx0CvGBli6pCDMXl8VPmuhf6
qjFxk9F4Qa3kHrG1+o9XGrt2KiNjPyTYFB6Xh/r4/70MpcpA9ZGLU0qbUG+VF+4xDuFlgt3YNSU2
iFAC+iMP9uDeMSYbbwTMWaShkU8cqyS7Eh5W/+8oGddhzjlzsi5VN8NjmOuUySzkpP/vTx5Zg46Q
r0idRfp0t24DBf8Gee/wjPatXAHLIAiqyWfdh+ZOIpw9eAcbOtnFzLoPT1nq3JmZZKqKAr4Gjvp4
1af0wVSCmkN67/ac968Toz0m8NH98arzGB8XhGP6j1kkpdYLj1t6xBp2QoXcHrXIZDsj+dg5Py4W
HAQ05unKsKrAd2awGuaM7THlZCbYFNzPYJT24fFQ4jXFxjtF2kZNipW0T8LySAzulmFafLdiPNou
/fB1A+UhXScWyV6BjOtDVmX/h7Hz6o0cy7b0X2nUO3t46Ancvg/hjcLJSy9EpkpJbw/9r5+PVHZm
V82dwQAFIkiGsqQw5Nl7r/Wt8B4ec3hfMzr3NDNfObKBY1C0fJHmuagRZaeyGAAw/3X399n5yWL6
hshfT+a7jwSA6Nql3bj0JVFIniPmIEu3IzmtVfP+/PvEfDYF6hzEY3j3t+NGi/GuFUeEjPI4X78U
mF9oHfEZ4K7liiUt/0YhGa5GArN2eEkSVnIpzginHzZUO+0t9eNV3cftsdHqFoU99pWg0+JFEUp3
gzddfbYVH21e57wl8Fvn0j0osh5puIUHo4FKm8KcxOllEGaleefG8JxNULX5A3nxJWI8p/0zQaep
EfF3xAjuclf7UGo7+F5gJ1qJmqYHxhFzN0Zxs5A+TnF0Qiz0PHkktc49d2PKRU+hKIuIOFCYTG6T
LJD7MuMCaSmlvbc7y4CIUuQnQ9CuLDMbvKyWQB7UaRMWU4nemH52sbr0Yqdm+Fg1JGt7sE8ggqxE
alY3pHifbmi9FJh47oCGjgcdwNSm7ht56ULMNtrUc7L7DDq8MqpvcYn+glH41Q31FEsy4RtqW92M
kHAHQlYYRUzmiDbeoCsiil1rkon2oChy70axdrEhC60ocv11gnIdpnjtcBf3jEsem9i00flukHO1
a60iiswJOlzbVuxvWMs0tBZpVf6+fnMr+PAU+UksXnpKTCrgvidmomfItJUmtO2kNL11IcnJycNe
bmbVsusNFha71HkEfQGbKB7rm4GIYxvR73RcvbpGo/NZV8hKtOSm5049dQTpqQMsvIQPSoZqmzgQ
VDxa6L+kOYq0hFYk43zXPtkCsnca+uF2HgXFI0EthRYBDdOI/gkdEtqsC1f5fGtorChJxUjflYbv
50gswuBHFlKShhwhE2UL+oAAIT568UDzUQllg3jgT3l0lDF484T4qs4iVvPu2NLEQ8HK1MHU9V0j
abkwj9LWWS6Tm6hIqmuJp3+IQ8tednWOR0roEfVgK24AzppHv/d+OFbaXPuRAMagFzszbf5MisF/
C7H6rBUuoGCcg7MD1OHE1dVceio388lYWjCyopQTpKwoenidN1hF+0tZbWBcY5P0DQK6QpxMa9y+
cNG8MLoq02Z+LtSbnRkqKGSmH5+PV2pV7EbBFGV+Ljo8FVQysaOmDtIj74mEcqshfAkFeYYkRwfH
UijhC4HO3Eiz6GYyvXmS8nU+6imoVblzP7Lk+MbLRTZHrTqHqGsaiv6YtAmp5I9o4ZQ7JRi/m2ZV
PM6HZHTnGVb1AA0DMMxg0f2dalWzoeZi7Pu9RkHcM26jnJ3lm6WJ8p9v+VRw/jklJX0josRHA4s6
C0JCd++H+icXcu0bq2JM/ZGML1FO68N2jmbnQfC1dUw4UUA70CgcSPqkVOImybyNmHramMKIRrHl
Y1iHmLMK29uNZSsfbXbX46jR7GZ9MJd4umURO1yY6Aaz8oA0Y8RUMTRr5qHtnmshEZOYwFZhpuKg
MCNxnTfmTJ+VkI+n1swC/+uwGaZiYd4UDbhkmttW4Xqs9zEsER/I0lmv2hUdppL5JYJQPLFwTu2K
UOwvlwN+ZLJpQ5uBSq+8sL76po56dQ9EiLAdL4Ge4WrW0Ytz/YEYnXAphL6uJ1SKl9vuxglIdMus
oj+h0MJzXAL+xxB0iGNTv/Zmdz+So3dJjQr6C/6+VRSFsYfbpR/2cZY8uwHy7ywytXU5WPZBET2b
0O8OrNdmAV7RJtNdAxrZvNiflXmU7nJNy6/atKm57aQSfIs7LJBdjnTeL6fkOr2WR6AM8tj6Jome
mXWZL7VBb75FDfEPGdwZrGpYeaJjQBgNll4IGa7RFrvYrLdEDVfrUqfJFsbKuJj/Oc3W5LHJCabp
aEsVBqXY3JTVMgAl1BvOat4l7E1Z+cdZLaSNWXoHoX4jR/OVzJTsm04Jii6hrdAP4LgSknQHVWjU
vL4PbjmCUNcLO14JIlHI8vbgEBIMnpKBfpw3AhfAlEyFRkEWoDLIwj7RGdVhoiTuwcl9lsuO+1Il
w0PCuGEtWPhubHPsXt1mq7fNruta+2Ggd3cmAZPxcZ+Yr1nnOysLa8berPDUViEhRgBvIVND8EAS
7fcHXxcpMSCMcVuas64WiLehhF6K8Da4mzejDdcrQE2HCEDxaRRYAs4LRUThCcKt2vwV2RLzvUha
hzoaiRhvFLEDAQCTQlchrk0bxof1vvML6FOEUqXFgEQwGotsrQ5QkCIExjryK6L1auhDqqvvak01
1r02afgzC6LqiCFIRwxwxtXAyK4VtFRgZX3PQnrG3Fdfc+JVNn1OZRqUMn40xuAVL3B5iPoMApAS
EZnhh7ieas3UlqwUjKUaFeG7LlP4zb5mXHtCgfbOENwpeUk4RCW6M3HNw47BorsHNEyJmsAYtAno
uffidFzavttz20R2Lid3NYKXgOaVKomez+ig4hFYxNIfrkmLtE6VxkeZG86Nam1Tz5Wop6QAhlBp
hySrrUzSHO6C7EPYyqbxMa3NH7qgBoEWN9VDVojgTohR20qnZRUOBdAza+NW5bWzs4f6AY8f+PUS
laPeQXdILOLzpIkZjFmRcwok3YChYvhDMKPQxvadrrK6LnAh04G38xdsEWAhYv9tuqPBepjcK6a8
RtK5k0NnfW0CObxbE7DdSsRd1MuXXlWYJRjCP7be8AMHr3FiuUKrTMgTzFkCFilcIY2kU39V1Z/s
qefluQ+trjN4j9AY6Q5VfBtExGIptrZnQGwy+wyrRTyoctsGabR2oAkd9J6wp3oyP8H0FEjlhqPZ
Vv2mc/k+GyFD7rTOVuVAMA9cxGprO3W1qUinwwyRHdo2ae7HiGAmi9KiLXp9Y0xVm+l1iHzCONk2
fvnmlpq1dzyen6MRr0Cdg/rqGFcj1Y2wciFVKxuyXhND0FDKMdLA6L+4Bmns+qBjZB097mBZgUIU
vlx8mtfgcK5hOdPKZPCUGntLr/X9PL8O8pC4+sZOtnqlWw9tnj1UCHzK2snOs1rEjOErRWqCTDOc
xBitnJpVEXC0vPdMVP6QTnGgGsdRRDjZvfhHrAPSr5T+zR7BQQk9ia804EesM2il9Eo9B14OgyBA
zrUnEBRqOzN4HIz+Is2Gcyjs/psd5CyIHXgoXmcEK4vx8AQKGDZhliKEmNabY8OMVY0mfoc1HOmX
lk9KZgHBtIqTMm0Qv9WrIo1+zD3k0e3UTS9HGv3ByEVTL+9MQuEOQ2q85ZPMnEHLj16Y3nF2rlHA
AaYqDISlZn1fNmH8JIh0KfvE/0acAtnrsa2eslRhmdJqzJngHhWOpry7av7e1oN+H6WDeawaKGht
2z2WOl9kpSP90GoIH4uRQOwtlrQ7JcOpZhnUKVbRurexUw9azsjNTdL+rlYt/VHS3uNPLIlBBbLP
Rw4OWlQ8IzejN+ATrJiZWk6vsAZS42WPthvHfO6Yt9lhTQobs0sPI9YSQWy2gL6FCMjgNiunhkKb
Q24EAIKEy+JNn+dTRkJuOmuctTlVq0i1Oe753qEdK8JeGtoL/uqL2tjZzvQ5HfamaAZmmaJbc21u
WcympLm2dUWUBVEi5I2HmEWUfhNaVnUmCvKdEOldksKK8HLkoY7TjA8RMhNZ+ke/KRGMQlg6g4lw
8UPF3jkilmfjNZa9LzS9ogOE2rqONYVkRTgpiTVce5p0V14sJiWt1lGI5Zca7d2Jdsh9FtNsLXjT
DIJBaHSAoINZL4PnWPZc4CPj3WowP2Zu2h3gjfJHMutiEg8J/6vt57iC3mOVfljTiKhICE5u4+gd
uuOjF5WA7wKlmRJHs6uHJXWV5t6LFrFipendX0fkF1ML1VmbWi/vLG4GS9ZZyCzLsFnYURxuZobp
//oLxljOWOOPHHxoyLr3b7v//Zin/Pdf08/8es5ff+K/t5/5+Vv6Kf+fTzqFH1Uu8x/135/1l3+Z
//vP3271rf72lx0U6mE93JrParj/lE1S/xvHPD3z//fkPz7nf+VxKD7/9ce3P9MwIxqtJruo/uPn
qQnfrNmqBaz1F/B5+j/8PD39of/6g9/i++fH//Ajn99k/a8/FNP+p+oSSmSrgtWxMC3tj390n/Mp
2/2nbauaLeBMaRYXB/HHP7K8qoN//WFp/7Q0zXHxxAlH5S7GKckXlFOG8c8JJw1/wzAc3MCG/ce/
//zrF2b56337n+nUuvl3PLXA+mWotsad0qQQFX/DMXP/cYsiIF6dGA6V6L0KgNuo6LfaUE5RTWOs
Lym7O3Xdq5hrVgjcv4uxlXsAf4zyJtBqFcbw6H1jl5eB3KpkQdy3XS3PAUzDsSuMe5EBVitTanq/
SL1tLqNvI1+fbyBsvh5MR2BilzemaFPIT7NqcMB8a3UiMYRP9lI86tpDGeVPYV1fEhUOMDN6BGoR
TWev8bKtQKh5aPGqwTZknawN6oGhTHGKEP4dVSdHEkvcmGcE9kW72oCl7CkP1sNcWGxKMaTY/gyt
W2PGwrCO6pGUlpaLumfoa5XWGeByK3vNR2Abepm9Iw8kXCdNxbYEffHuRWsya8e3DpN06RcXe3pp
6GPVS6Qd4RmYBHmqRR/i286SkESqwntCdHX2Orf4HlmpDQ2t8y5ui8a6E821QTW8UCLJzW2Uwy0U
0Xhrc1B+Xm3Xh9/H1Di+BoHagBUEYZ9Dod5X2oBoyx1vKMzd47znl1l6c2WJGBuDdjE9YT6eGk67
oBMA42I6Btu0PVW5v2tLrUeDT6yKpLq7xLRpL3So2VT08ompTrbz7nxifkojgKkILz50A5oQbuM8
WSPoIyBf8fR1LEEeeAp9ezn/QMLVFakPUZzhpFyZN4lZcdcFcfhzPycSa2t12dP46xCuXFLFwgbF
r2pqAXZlGH6Qdhw0ZilBjTWYbd/SKWxTy59MyRxUTI0X3/NalSF+g+4NkWm7qKWlbBxR54xV+VyM
Y9Ed4jR6ovdYZmvaVRXSwLLdtH0foIDS7RWjgnpp54XPnRydr5GS+7r4vZ9nqCrmM/Oxunevhg0T
Mh+JoZXFN03GJFAVEXZBWWACSLt6vNSq2aCKAf2+ghxSrueDGbzGS5dgnyojk/YcqxUxd/2nDQ0V
xkDyYT5CxMrNVChU5z13rMdFV4fZ0cCA+EhwBKqWEn6ZNu3Kzuo3kYiadUNAIEI6IAqknVUXA0fd
kbxdMB12edH7tgJjTL/2Tg/17dfufMYGIVUlfkHPMzypceNegolLOm/GlnDrhpik1e8TYCnyhVtP
3xPNP5d9hc1g2giHcFTmfqeqjyeUSv0op/yGoq6jYzOJpiFrEsscMALpjOFMb5/3aDpuFFm1SWhv
b+fdyks/8Hg069J0qn3g2g/0tdM3GhnKuoY3u5t3GcqtaFbp2DhVfz0vW7SExKmsdBlfFFpwsiI/
PM2P8BkX29Q0/5wPybyH9gLBXDXT+kKI+cVldfoo/MJ+UMKrLy2kvqJ9yhy87kWD3KHS64fYIa3e
d3ZgJrsrLzKBpEGq3aWBoGo1RwM7YqfwMWr0B2Zl0AOazFpUlcObhnxph9Vk6fkozLmMPHulkV2p
Oi7znmlab1aoafvWrsud9NUPa+wbscWLoW4iBq0LUOiAAwqgL+c6EQmjO7RlfYQxbvqaNGY7GdKm
L4uYvhfzQaGSlUVL+rs2PWU+NM7fj6+zv56X5/3CN6gPbSSxMy5y3rA+wovLLHwJ6ze7yhpMQgM/
yOb1bxeSIPNVX/kOwkzDvOuUgCpzetT8emR4ZnhwRhuKCpozPFJjjuLfjY9AABgdpFEItg8jFUlw
Trn8j9v0zzvhf+YyCPF/gPtVy3B1x9GYiRquqv0Nyp56ujB9yza2RsgEFU1ny19jqM7XKFsbowjo
ZvTDivKXtjH1U/9ro+EUOKFXe8Rnd2WOZB1n4HMjSlaDWWqvBlAtdlo/uWXIoErRPtu8WOiwArEX
ovbuJt13RWTn0jHqaPO1O52w9WbbqQAQACepzir2VXdF/TwYVMkq1Y2W11CeESc+YXUxI9d7nI8Y
o79qBKqC+ZRr1iDlsu46nxuy5kUPWBD3mmetVV/l1o6p8ZragC2Q5cIW99GqAIK9qTHxhZ6tlFTS
zAe4SsbmSiA85kaYxkcNtyPzYR7RinBWTcOSFwO4uOaCi4bq6dFHoDPVrvT2tQcttqnS6r1oLYhC
USRuwNAwhZFgvKJoGslvtM03RkRbAyzvxm90uevTINy1E9uiMuLkgzCEx1wMxQPKI4N7vTD2ZjKC
qwYCC3ItuhHeHt0ymOnM4MK734eKmjmmqfu3sE/FNdKqdq2qSb/oMHwSvBxcSDj8udHdqMPG31yq
jvIowVF9bwXWiHDe9W4NNzEEVWOBXSOoN8Sb8qpbiPy+Ftd/WVv/5aOI7mdaZv1HKobhWKrj2IZp
sCC08HxMy7T/SAgAgFC3gZ5HFENxveEWnKOPZ4MqD/b5r12l4DrsTpv5mO/GEZEO/7fT3PCDvV3A
7zc750AmAFz2rKMrNe/LLP8emEhkeJODwEbd3sAlRsd0GEnUQEvdeJskeIoxfCyCunhXEUvEvBrJ
Im6I2XKHHm/S/FCLtSdLC3Am0n04kE2oH2zA+vQmM7T65Z75jYsChaw8pat2YZSSdWtGSrpAfIt6
gkiEKGrOlVtdtKmpL3OiiAdbRUWSIRxrgZ7FJCD1ehSvgz69wUBYmQFpbzDM91VlTYirJH22Uxtl
9fQbOO6a4KdiP9RPJaO1g+t3/UGZNi5BZGVAhTnF6sz5Pb+TfCpwtFusUyhviK5COdwFhLPQ0T8E
yBy/HrVm+wE44DFIKzomaswrUE4xMlP7bjtgS5kDqIyuQxwfxue0wzVfDQCw5o2HIZE7upEv1Via
R0mRO0U7ze+fMMpnijmP1ElisuZoIFxjjZK0B0Zext6g0M4sZoOLxpbhotWbbG2ozUDyYELYmJu+
67k01yQDD9UuI8B2w1Lm2RdudYiT+pxPLyw81qMVhbumGbax7doQ+fjDqNKn4UJKJGOIF4nh3Hig
Y3ceEsWiJej8jFAKhXS2dhRuCa1kde0NRPdWBeqq6WX6+Q/N/xqbBCHW1zEghFAMdWR5XidQn1Za
CnjO6Zcpc7qNtEyGYSmtfh+GyagE8jBvAMnLAwGQAi83V8POJLikyGEc1YjN09B75wp0q0pBo9ZH
nh5pjDyD8uhgVFI95yhMmr8IoqJyunA0MoCzUR3KTIelyVWnshTvFPXtCEMCnFqU9sca+YyP+nkh
ZHdMe2NYSFa6ywCo1iK1Yb9bzZ0fqzRtaHuuLHQ0i6pIJLqAHnZubIuNVRrGMgo3TCyDZ0IX6Twz
ol9RflVr3yy1lYL3g9rfWPlKwRfOSJCkOt9ixXFW+KYfBohmq76gqS1cQAnVhGO0xhr1CUBKC833
QwB+nLlP+2aOIIE0UPKLGME32lPANO6grhXPrjeBRmHEQDDf1AwoxGR8p9cT48YrjRVfKvDJToVA
sa3VjXTJYDVZQK0DNzjC2L0xeQxX2ApJPCdtdmeZ9AD9FbwCig+N7wS9oH6LEhd2v9lra+4rCA0D
sIQkTCz8XEeEwcjI78FumFUD6fKaxD5AzcRVtlQO1x49AEmp9Z3lKdaREfM+GtP0gEaFbnNEwRS3
eFE9N2GpB+K+wnZN+wdoqKIpxV2m+Oc4TBEAVcTKFhhs14icSJGwk2fT91R8oEWwiRR8qUPvW7eQ
DO/O1bAaJ0yGY8d/To1Gbroci4Jd92c4Ohe+QxVWNhhcdnuXeoz7EQW8qSz8V2E96eIdZppVPFQo
uGxkzkK8t84U9VhXwcHx6FxVsAqNWCa7lvH+2ia4HCgdRhqY8VmgzxOaSytJvopy+sEaQv+lI+Wb
2yQSQpZbLhuZ37S8eNQ09Nu8WdR9ABW3iYV5qCMoSfZGtSh7GOR+ah3NIOR9VaLoftT5yOFOHqs+
3PhSP0MtKOE/jh0Q7z7fC7298wLoLylgJWroYSD4tDeXQxEuuwJdgAk2kTD18Ec0NOnKbz3vELZI
2xFJrTLV8NYEsU8RZARXMNcChoHEPZ4ygxUgVEVTRXdJc5W0aFcQ7pJdPcR/mgUFFK5q/aSY8N2r
NPyB8cO5w+X5VPgBRCNCqU1TeuvOUS8M1kg8Q5OtKS6KlwB7hqjdgylgHBSiGM5x5GxiV4nPtXvq
fUGWtxaED6j8va2RJebOUVp71VaA1pyqvkYGuleL8QXtFvcA12AJqxonjusRCGFhO+POiwK/rJTL
aMI6AtwzRzUq5F9tDaV4z3EU0zn0q2vXPQF8SJZFB2dADDbcjUmrUFXmnZUE5s60iY5WRPXRDzWj
OUWighvic5SY5W7ocViAsTNrIJcV+NOjlcDbaoKT7bbk6AAArtrCuQQ9ome9qqMt0s56ofsGnxEv
tknfUbnq04texR34hiT3QZe0KUIwl65j3egA7mBlb/rCpfFc2vehApNJpPmqdekmcOM2sZZNDN2W
pAmGi+ayzdKVnTY48hMqc40qkF8qOgf0F6mWS7wxHoWmJnVebj4n6TTqVWJ6DuhBsJyNByUn77Yi
BRgFVUB0pzEukgCIleYY0UGQfz4W7vMQY18PVLgx/lhsOku8ayF6aW/E1xAKLd8DZGTc3GM6GXVr
6avE7MXc5Jf4Q0D8BwFjUwOEAsbYYTl0dn/oWMFhzK6Q1aKUIF8H+pFJj5ObQHD1/fzJj627lg5/
49W4ZEGu7AiYcUWBEt+h9W1gsU0G7j9lWuprS4VXXJVhehmUgTD3npSlkbnSKiutYVOp+UMiW7l2
9LKBXtJ8A8JdbyyHALIwZQKv+xL0fVD5S0KetUXaWR1vBLI3byTIvg6xAlYFfgrZGUsZO08jqr5H
N1KucdEetSKxTklftxtNxf0VWbI7C5aVCG0Folj2GkbuyMD17qxiVTqAVjmA1uYZIUvwlivEMule
gbIpq4yrGtmxo3ZOFV8BsaeSNj/tctE+IG+UV3NSEZA+Vr76BtVNXZTytSg6TCJ607z2kt8SrEcL
rxGo1sDF/pXEVRojZH680hMgkchp1FeRDcgZYkO8uiNioj5r9VfZIDOYPtCvRjp5tVGAv4rYkYwB
0GOz/EBfUTDDgRzU74n/ovWlOPlr5uV8oqpavNDYwt2nG8ELmAJch17aPiNzT5Z23DlPVaiEqHN3
XdWUT1YGpaRW6YlDQdCXZu8Xj2HKVXlAI7e0XQy2vWQknXSWee83CNsHw/BvvjgRyoZDtGrtqykG
sWbMoF1cqys3vsYYufJrf4vzbzi5UWhsacsMd7lddTuDGdKxFQqEHVuSLhG06UEpWuDRrR8xl3fI
Ex+S4K62IjBTHSkwpLil65T5Ee0ae99Xhb0SusGvpHJZhDSRrCFFLeghNrdkULe5L4lLqpJqV3eu
R/PHMM84/B4rsk7XTI1fcmJiVtYwqFjpCAPLjKMVGnctOrFFnYoPAMzPDEF+ZFjpvZTFP8rlfcz6
gXlyuurL0Dr0GLZQ+0bHMeh+btpYORA7lSzwntgbZyB/y2CxhagUEI437Zp6wzo7CB0FKkzLLdwR
2SSiIPQEiNMZXVG+pPtIsK9rXHUAQq1+/to8OL0yHtwqOodyGG7A9rhLZsj+uRR+aI1nHMLK7m+2
1fY3mQXXViTkLEx783FtoEVk46DohgGwQE50TGBdZWvd10qqPoRpJo4xVI0VsV/je5eaNxbJ5gMr
7+4Y0zkHM/NisFx+jUKw3bo78MlDzR44ZHcl3BDvUDC/p02e70Qr8CcbOeGwAYISSCRWslYiBKBi
CpEcp82AGPvrUQz5C80T5v8CnSqp8ht11HzG0STukn3EK194MlyhZloCIqsPNPbrQyvin49+H5tP
BEUar/jWabjVLRazlmJLsumCbl02BaBNx2RONf7cpAbR8U44nhJVu5aZohNpz9f2zR3NDHsi0STD
YBxtJ31tNLgHmIIvPYT/RRXhoFSx36/KLggnAQbG+9C6icEiw0m3cBNVcp+iUj91WsowirAiDere
xui7Azqt6B73w31ML/OOWh21G5qWZdKiLVY8BtDxkNErL5lJc7nf1INcStPDxdqCW4zfCvoG+JMN
BMGfY2P3a8sJ/4wj4w3Q/DFzvZecXKykwrWcBOrOjVx16UYOKW0NNQZ256p5MxrYyAPlatSCR9Pc
V6NxPvhI+4vI6MCBxe6+K1J8Jco1FcU+F0W+s0313mrU5mCEt46WPL3DkbGkakCswV+6aYT5PTZj
ZY3jBasca3oUhTRKTRNXn6Fv40I+ZA3TtC6BUTWqNAfluix0ScSM/SNDrNUH/pIbIZSmFlZR171Q
gia72HPXjqI8y0aqCxnpuJozoDttFb4ASt40mTkS+Gm9YHE112nC7dnNIXzwGV5EqKa7NNOWw2RX
StIpgX2AZ1dKuVVqOU1K8oci7Z1bZxVnefRk64CyVVFxG6AFU53OGKoLvfY/YAm+RRJMBRfOOt83
URIc0xI/gYdoeTGgG1x1Qxks05DAHQaQBU1x9ax4Abj3woAKXmnUqe2GzJp250j+UtUs5SaGf0Hb
uroLkSRuBlMcwP5O6F7t0HWNe6S/4h4HnzcmtTXkDAgVFsSPlP4h1IeXWk/qg8yOfg7/CTFYcGCJ
Xy7s4SqxHpxZvvAPIED04LZuIn6Pe1XPYfUwGw+yWN+OE3jZpfYkZQ3sQ1J9t8gaXHJPecGVJiCY
tXSoGjoUpuhXgKU0MPkPdZ+rl4Y0gs5+N0KE2q2n+MuWSdCNztqpMeW+Zw3NnSNVDqple4shM+wX
m06l5wTyT2sySTsNrsuqvbSESGxLE5V2mcb2tguLQi7oj0CR/rXB+dMfEidD6ByRzBMbd5ofjMcU
Z9Kg8UoqGiQ34bX+CxfP02ChvydA8y2mnZRktvyhROO1kylpSBCc6ZaKiz9pPxnGNUd0EvGycc8N
8vBlhVONpBjcFIMuk1VoOAikI72Fv2+qby4iklH33zA4k51kgoRTyKV5A238mPKWgKTiG8sfqDYL
pyYjiwVd4a9Tu9aXWhK+A97QDgml5XXeANMihYiigd4/Sy0Jm2DbjLZ/lbqIuN7213lPBSLohbGz
nXInzgYf+LmJDSc1O3ZjmB1G/2Pe+TpcMpjR7aij7NUeQgqOYOV30CshDhfHyFA21phU+gqAjnYC
w1D0U40Qhs2F3gIjCl0bFzPQz/NCwiFyxMjl0O6zNIXKZAn8K7mIrQ263OBmN/64tS1nWoS56aOe
WtdSt/iuNu0DqgPMIGByjK2fJI+ibifhVBHWvBzMaYBImQ9+mn/4AOjuYrqkDwOrvk1muObKDSbP
lp/cFYmj3WeARi3dtlcaKx/6mchXc2HcEt3vdwNxPssvK2MTBclmUMvyaoe4RRJetn01KMV13kS+
TXeuxHX7+xi9tmYb1VQDUKVBtoDXLHy4lStsAtmqSYQPdAFgtGcWZONobvsCj1AlM3SAAkgcyKKu
MLDpjBzyXHluc8c8UTizBPMq/xW3ebhxMnQOKpNV6hxDXVTxKK9SJryTHar/pjTvocCYFvk4SVq1
m7TX9QM1qVzlcVouwYLcFC+pX63yOXUjm6Gvltj+IqfI92NdhIu++/ej8dej+azZvJZOm91nOiFr
VqQ22952wvdufC2ANL+mciy3eUd3qEiA8uUKQCXLXiAfIw2KKcdbzZvCoEl/aIEQn1wVFHfe6iW0
x4G7lAYLXIH3vQ9BBxBBB6DIRIZ5ptFGl6gczORsDm2yx8P0MJ/4OjQ9pQyS5MwM+89M6d4E9eWB
BkR8X8Euo0IwjO9NED8MMEef0lr3Vjg60n3b14GButOlRrYTeTe4xSfhCDqLhLglOZy6ujT74W5S
gqJ50b1HCxfRgjTm4VPx6Jpq5SfAWtFLbuB5UB/D3M6fExKz+GxX1mne5et9YYoNQZj1y7Nnl4R8
JFg5Cs17olScn1PJyL7PA7zjYJGpj0Zws0F2Nbim7MyyRkMNTJLbJfOZ+URut1cTsttxPjSf/P3c
r2e4mHAUbvE42Ugf0ouWBcc0H/IFw6OqrPudp+rXee46Hw+secQ6jZa+Hpq1R5+WSO35tFIm4OAj
EhQI7omInAtMgz6shttQTg9HsOArLwKvUjGnwU3ejtEBzQKDO08noS+n5mIEbCxmospvtsq8O28q
q4LSDZQCh2ZnxbRCtPrMCg8One43Z7u37YUnaA6rwLHW8PLAR9noYvVp40yq2zh4Zm2kHAuP/O/f
m6gEbEs/TSx+8xBgAmh41icqAgQFgU3CfXIyBPZk1fwbnPD1HN2z4fwUA2GkYaqeSPzbKmoc3vLp
OjUqdXAjoiGwnevvozAwdxYo7FM6PWd+Yll3f4qkaPZcKIZmVRgaop9ZAI9A70pW2gmas3acD80b
n9pwp3YkcGpkcKHOnJ6XZnhKiA8M9v/xRIWrr9rrl6/nzScSnyXUWHJx+f28XgHv5MNGiy37VWeI
cpqxQ21rP4Jmac8yUItbUHmr3tTUXVHVH0FXRpgtCfYA6oe+YDR1jMy6gayzR4E3UWHLIea1qcoL
YWltsPy1O5+c8RzToVHB0e/iRFihRbXPSCvtcz1toDR+1pnZ7wBRfQbIOfbzD6aSeNPYwa5n2Wmx
DmLy+GZHfApSbp0HgtGcL9XbfEyYk23At4Aatb56czO4XKOAql2MVnA0TcbXWruuIwD+yZRYVpFT
c5ishKyse2Z/IT7kyXc1nyTNAiVeJO+SEGFmU1juWw5zWw0Lb+mq9S0GXLURiNX32uiVW00brPtR
K1g22iA+MtvwCdJmg2P22rpSO4F1eRjpC51n9nsnMC5HmQpSaHKPoyWJEOYPcCwnMrxCsbJJhv/N
13ktyclsW/eJiMCb2wLKt/e6IVrdEt6TQPL0Z8Cns7X3if3/FyKALrWpgiRzrTnHJLYMmowRNEqN
AM/tunsnsT3aXnV/2A4VTJL346xmhzFHeMC0mR4dIU111UtyEHXmSxNszSGO33rTEoEBPzGs6KA+
bJtFou6Iy2w6NnBqLnIcflATzx9s2NWg6bjs8CrJ2JdjNWJQcWB6r182RoXXeII8XsGTPAPRie8C
nmkXz/dzm8XPmqAI3pKs6nRkMGehkZRkugDW+5lRNxsHo3+HEGvudQTErMm04Tmuu1eR6yydrH7Y
WXBRHoY5BZ45gtuyFuzg81xap9r4Tch48VHA4Kf+bNSHxYvjH2APBHbMHxHObapUkXY0qD1RjI2K
MLGUl8Fwhl9tMRI7r8afs0HRLcf+cm+uiZtx6iJE1GPzYVAwOzqtV3/B2wKcyn+iEAEi2HPyF9xT
PGyLSL2o3K031opl5bvRbjEAdDnTQp2QSW4g08hi8CnykA8wOnjOZL0upnvh8e9TgWwv2dvHuliq
ZEf5szLk3qQK+JsMq3NXT9a3lso7HpnDV5S9DO54Bnsqfwje39WHQTIpLcenhfZr4eUPST+WP2Fj
tDyiaceyGGaxiwWnTtqFLiKRCUmKKHz9s8BxNf//P2uwAVkuS83YYsVr/KFOwBBuFvqFNHf5AzKk
j3m6cBsugMcd70nOTzqYrbcNSjVCer+0kQKbPOm020FRNMpep0Qs1X3cZg/zHCXcBJo/jllxF9lm
fscj47WpCo93gLB66abuflk1tJVZ/3REWX8TzHQp5oKa14CNwLbKl4m6yQHDm8D7ji6/7JzqVdGb
z+3DMnGsMLeNf7Ko7f0617B4Ext8lFE6HxNu5Dv8ATDWXNJbl8X5QMaZcVmay7Fz+0vmNkROJqBA
c2sgXNU0WZ5gHRARaDVBdfzdlXjnVvmubsZzaMQsxPS+h7a2st82upubm7heE+usF/JalHpxt93P
i6YckrWBnYF/exaD8z1SeWnbZTqRrpY9bJusJdqrs8vuxOOcG2z9Qj1mlS9x2B/UEWRPMuL3aRba
xeickvLSdipZCZMa3esp63/UEW/wD7M1a8qtvkXUibtWHRTSCtus241M3o+e6rl7YZkFFkfGF30y
23OUxe4Dyg7iEEhx/hml8pEwWdyBrdohVsp+ZKO+fLYJaoimNcugLu0npxijs8jM6NzWZXTeDrdN
SWeu8+KIbAZc6iSAu3e6KzE41UrzRMkdM90EOk6h+wJ8Q7KsaporMMRq8RWaDg+lvaZ5gIzdlQ2g
gk1EvGkTydGZ7ygabgfbacZiZh5u9Ea0qr0DYKqe48xaa4uo5xVXSQ8V3FYBI/ithf6CEMX4Rev4
cbZTcmSylq5z01S3/XoXi67KDhpBGHHWTnBwjeaE/c88lphz7vCWI8luwZ3ZKm75oah2JdyE+4gG
0SM5QO4FcfLbduROc+TP2WDQf7KNHWL26iXNOwwLdmTcl/jbdzNcUN+Vqn10WiGeGbTeMCGQuNCk
Jh92aZ23TacaTVjpTME1xhVaRdYXBJD8TCU/eaqcYxx51pMZtZkvTZhabp1kNzVxeGePtDPWhXnR
ejuaaHW4iWDSFfaQr5sEY9F5Us2vpHd+liZE5Fb3mr3R2AWO+/wJTNd81XWWZcR6JKSRkB6s5kDu
ZPnlWLWzI+FGf0RTB5alRZi5aIZ+w2o1Dqs+tV7nJP3UTEX5ZbTNruw962uMKK4LlAVPWTRZ+0gt
4wuJNc1NKqkRVD33sK4M33Qp498kQ4F/Gb6VVfPt4F54Evo47emMdZecAMIgLQr0lWWuXNQCrYdc
RvlmSeVu6p3pm9rxk1VX3qsYVNiQFaORxEwPhd2jWZAAeiQLCQU2CcT3rio/aAXn5+2U3XoHbY4k
gZADbl0V/4Hz2OFzfnG6Zy1XM6RiqvE4D0pgI9zRnEE8Dxh91rsZ0oIpXvGziHvkR/cjDd6Yj+tN
QYCwb2kRHXupdGE+k6PRdsAskBq9ql0GwKPkUrApFL5TwHL8OSJsXRvk9G58Jdh29tmk6telVo4u
K4XfcdFcagwqP0bkbr7Z2uq9BoDomFVTd+qRU9xVFZOZBE5RPzXGS5E06gnJ+eIjPtL/7bCZW0J3
dfEDmf2ZRUWe7HQi4Wqlwl9EaAMHyyKeRD0sNxrux2d8m/SxDUaS2FVeZCPumPCLH2puU2FKZ4Ed
PVFDFE6DyQpqynPUHzgnb3vX/LM3tsp9b69Mj3RRbnjCPDkw09+UmSKggp0p2A4bSzDtpOF53A41
V/7GzAlkLfN6LsKOR4Wz3Mpa2Lf1VGTPVLH6QJuZD7XroaVU1Tl26oeoqp60mOu1J02ho3H4bnkJ
tkuyCspSGU4Gjjfh6DCMGucM+cGBGuKMJMiuuT2p4lxHjFAvi0XZIVMKK7AMCrMUQPwSzMJvy9Nu
i661P2hbzz5Tt+kA4TAL25UarJMCc+ly8zdrw25PX2313+cnBStXaBbUK7Q0M+8r5AV3ev+4JULQ
WehxF8eIaRmXqxGAD0xG5aHRii9PdPYh6xqgoS09UC5THHbrZhlU71ytY2/tuIfaI/5mUSh+WRg1
g2UdRbZNvhQ/yiJ/LKMFday7YqW3Teky+wAHk+dHmYk7IVNNpcyadsg0XOc+cwXBQFF7abrROBpd
Yt8QAmT5Rsd6bCN8UD1ObmLBs9TQXOq2nTMesnowiSuxIGxlQ/0I76sMgZKW5PnBONnFaq/sZ6jV
O1fSWagArJszSjhlSLsngkhmf1yMJRziyLjWoO6uSkzdWdAmDgxSTNB1JeahMlR8LAZLIsvUj9Xi
MejTBjw7hiRw8e+xEme/E0AMewNRhJ81pMwTm0knQ9N/Uc359FKzf0VE04apZUdXZmOoSmdqhlUx
G7cjonQ/yZbyK/F+tg7GmwR05ynOXPsGhUeOU61eXuwZWJRSXrcNDaLk6qTE2Cfao9MMI0oegACD
Vc1XdwBVaqdeuaOLRh3H5kmMuOOnVwzJrbOmC+mjHofaVBQUq6n6z6uR0BxA1YGQS346uvpqVm35
XExGGjJOgvlyo4dk4o5gDCOcu9TTO5ruEmqEVLHiih9ma1g+KQUsCwBEso44Y20TGGFAc1Z8Blyy
6mtpucad4pYETwG19FIL2Fu1XKAfRIxxivo6kyN3zLvaC7LOfdddIzqUk0qy3LopJqazhVNc/54C
jqfu9d7qyHttS4+eKq+zYhRhp2qEL7ar7c475zyKj94waJBtCSDLWVl/ivLJZYpYLHI6JUqjspL3
wM57k7GsZF71rNIz2KqVQk3i2xQ+zHZEHJV7SYZCBqKhqaZajEkD+rTF6erboSZyR4EsXGFPQi2e
Gd9qnCFAU4b6ZnSB7OVTQ4VhdmCUrKszl8GFCSBNOI+o+meCdUTQMkGH6lcP+WFcobbLJH9Mnjk/
md3ywpRQTNV3D4hgB5I8GwS9xjghg3PFZzAsZo9IDubAMIgN+ufemOzxM64A+AEJUg/D3NDK7OZn
U2Kfo6n1htW5futxBtcqREC8P8pkItix9Q9B7e93mjUvWWNxtGj0dc35RWkSj1XuajFfvefbxukQ
RIytap8okrAknKivra3WwEwoOmf2GrGzbijx/Nmr5YyGdFA0G3IxnXul/d8I0iKJHZoR8b7SzZR6
St1Ou1ZzQtVEjCcdkSKe5QvbnldP3QRABSYfj7poSlkrDYN+bLT4LtVH48JkmUxXemDGZTsWqnrf
K7VxtEocCzkhT/9shhVDrhO4jGpX/fcvbC/ZznlGEQWR3fe+LrAJrw38ap33wzizjeqybYZ/7f3b
uYEfyAVyyCVZMGjmqktJGRlqHGsoF7ZbaODPqnFT8JWGhMXLtvfPSfyZNTMjrTwh/TlOCPI+5xJQ
mt0n6ZWP9b2sR+s6WnlHDoKCAgSa5kOybvJUKmE7YsfYzrmj9VXJKD46GGCu26aYnIsmleKk9u6f
U3+/iHnhTRaGgzojrh/LKTtIbMW325E3sVBgMgaXKm4jQtTd6inGYLiPufkv45Dj1UnIMnfkDEHA
QvnXpcj6QJ/sNS+nzaMi3uCVG8Fo21P0Lq93yGXEvkxK7H1Cg3rZqa8RYoWDoGLhZ2PfnKOkT+4p
UT0r5VBcByuZH1uLafykpswdqhuVJFRaXtEUIO1h8uQZ+h6xp+tLqo47BZfwWR2g12bgEcMUptOt
VhOa25kwo9ajsfHSW4Qx6a2qFQ9Lih5nmUgGVlrUQpOqnf5q26sGT4eA/n6LTSPbDe7UUjEsTN+M
x/FkD317MArjp+yj7myvi9TGIDZX1szpCIPVbmkTOseMuKMDLGfzasUdWkBUQM+OHHk6qoSf1ut0
uZm6b5qO5T1X6G7s49GXsVXsBk0y2HRYtXfDEjcXrtrPuVHSYOjBQHlwID4s0o13xCTAFY60DwZm
JzRolr8AoPpWnXkKa9tF/7T+7+1baKVDr3DbJUlicn2F0mZXXP45781R5VcqyAlbBcBfxemLOyQO
/mwCK24b4luHqPdeEUG5PHsXyWKQPJi8q6hZtNG5aY0R8ZiVRGc1ldOf3e14QIqG84En93a4vVx1
RgQQRjazdokRzFncAoQIlM2d1pHZiYQ4IcZxZNJKzxe6n6p1O/TgfPjrhh4MqbHtuy3zvWjOZBUy
+4bj6CN2a58ym08JFXnij3Lg7evV5NaujALpYLuEUi3Ky7aps9TFg0DUAqC+/GjMKjH2i9RttHgZ
bn63dcIUXETQ0UZCUAjfDb0Y9nz1vug12swr7G0W8w3a2v66HdX6WO0ik9zukTGPNITloVam+Qk+
tueTenWg3r1wkejmdVo3GRM8FDbrbprRa93lswasxZTHRK4cUkR1u6goyzBLBw8qS91WF7n20RBN
DEEPWQzOgyoDiYLntfK6Xzl+90cvVxR0B4p66BIG1y3MXpYx4ZZq/1wzj3lUdD1+auYz9331aLrc
O5bVxQctR6TB0x0SR43k9xBVxlVfS5B6Ej2MMxFj5VqGbChD2qJIr65LN4Fb+GAYuvPiyZ62rKIa
p5pMzIcsVe4pG8WvHc1ywmxneIJGof3ssL5560x2m86CWvzdjLI9pQPGMLew/W10izzN2eXjwsyG
TtKRwaHzNzQiWbU3iBCErymrXTtWjh7MsV3Umch1SGr8s3EwpIAMJw1zPafaTcs0XV7jkSh3Z03e
msGbB0mnV35mGkTO13Pf7sGFs7SqFOvQwzg463k5+lXq5g96gWxSriHuGAn+bOjsHNx4ooaO7p4V
eV3eK9gHmMpjQ7BIToGn2TwK8dsCdhhjXrEcj6emo+R7h0fw7bbRPecNmQ/m7in7nUtatbja2tAi
lfmoNUh3lWbWbusxD1OdnPGmBrXPvT/61Om8XTPG2kcyokHV5RIzl2o+0waD4c5qiS32etc30cM8
u4C1giVtJh6NhrV3UmzTQlN/6RTcnj13/tWSGXqd00Q5lIm7hJaXH4amM9+VlrhIgU17VtURSZky
3m57k1QOg0mDIEOHrBOTcL9hW/POec1aUV61RFvCxesYRgDWyhYTP5avnymlq3cIpn8WCJoLdL5R
SXOJV0aovrLsplZczKiKgtGgXKeOhnYpS+sOg5MHscs5b/auDCbCKUVXAYhZuQJDVvampdDGp/l3
4cOY0dfdEFo43EQZriPZmCfHxW6VTjYsmRZhR8WIfevwbD+UtQfFLVOxfPMduBPiZxWBzPNEEoSc
QuW7ySAlFEbWn2ozY/VOttTBGiotwAzUPaMLS3ypIQNYyF9t4tLD0WOgHgESe35Pxih9bQEEPrFk
ABQy7vkAgmp0vWxPkMIu8Zb+Ti/HCXxsMV/78rcZITof61Z7XL7cosyuqYlWfo5AGqbaxwwIi/6j
ZV0c8I9hl7oma2jkD0OSpHu7kfJWIho4KFYxIuYgkShOo2Mar7e+hyq3NBTlhmChPxssewev6nEN
NGvpWGgGEI6kK4PIE22YuMSOlC1x9fDsO6v4WVRf9pwQfOVV/AZkexwplTzoLTYHgYbsQsUjenEI
rkb70X20yIaZ+47nYuzyxxzdJ6HdDo1JdYbtOKTJcUPzdVqrE3UV1ZTOudpzJULQY+vHPJnkz15g
NGroQlB/anD5R7m4bpsEiNqZjLD9rPczZqlsDXzmLVjWQ8Gk8M4ejfkua0S/GwWZfDFJXJg04jcj
bjyKF0GEk+ZVqEb+yOrxqLUQj6q6bUPEAi3aCDzD6Mu2g7RvydYh8+ziOlF+WCSBwqTBqudei5bz
XLg+oaJZ0KfPMdy262Sp5hKUrfYLYEiF/LqV94DSlAumkJsNGiBKBaXEumEBfodpRr2QwifvqcWW
YVMgSCR/9irkVNy7HTd968ovdXAX2tr2yuSHntGJsbkQujZgE4jVvdTV9xaYJRUC9FjtohS7tBmU
vT4P/HmG1UG+KIqDJ7zXrazwzzmLBgRuLeeu6I38dlNuThp/a16MzgGl3loYXloelpP80uE3HhlM
CsbSCB6NbGCAAmFgGEbT2EkR77fhObHpDClGrgdbiZBS/P1CFOnRTAactYvWPsQz6Me6Roc29VJ7
ncr2XqYW1OW2+6YhhFh+Un4MU3ECv/1NCoHLSkB7N1IaSIVVGNeEzKuD3cF3iW/Vwfw5eR6tisXD
IJvpYZHSx99VaqMTjpp/brI9U9P+yPbsde/v4bb391zfTFcLFMehF2ZzruRsUBAsfiDll+dt02ft
n73tEACv6ie51/lbiJWLiF/g8kNkYHXnoqtYiWa8DYt14BFyG9WCJAzLXo7q3AeyH+pzZuVsmCkX
u203daz/3f3nS7H+50XtYICPzNZjzTUoHW27mNdS36VI7LPgLs/bRlqEy2979aSV57+H27nITR3c
Huuro7xZUw9SxP/bcSxKN2R9/Lr9P1crgcGs36GRRkFYJagUi4BlYLwGoVAQYmd/lguAmXUjVlfS
303hBarXo/dqmloPFz5IjDtsWsq8h5EJW6TMGimd688gq5FfYDVcWY6mwhJrnkiGmk4yFUgEdPVB
j0lu1Aq1wUbFRp+75tx1PZ72bXdaSLn+Z3c73jb26kva9rQ8TYDa+BrWogOTw+d5+0XU1Vb8zy/m
CMLGYs348ztuJ+u2RID5r3MzsY9gzqHr6s7I7zFyeRhVxY/41+G21xsZvwtTWwI8t93/8/Ucqj2N
mjrzRbMwx2flIc5/N4rUkE/a/a/twzdRj50zGzbfnddqWehVBD1sb9T2vv3dpK6BW219L7fNf3uJ
A40ICsN/vkbZXG7ruX++3OXogc2RR/8Yc5nFBLbutt18/QHm6kXbDv9utnMRJRNMf//lNduX2yRm
aByXtfU/nAH+vDk4DUN+RHc2O6X9t83fczzgX+EjKaGNZ+Ws9yI79TwJ0vUT2TZLGw//7P23c2gZ
b5EJ2nvLHGvVV1pEvfQSu7PV4aBTi+S43X5/N0XaIbT6e89tXymSBGhw5db+dmVvF7pLynC++3us
ws48tQRXOQNlvH69Dcgk+3MvOLHCye34n5Odre+yvHuCu/6sOfbBXZAL/93AUYZz/J/n7P88/G8v
+X+eK9bh4u/3+2+vw19Cy8BEzrPd69vNSHViXkibgASFXNemmWVVh3n9vHpt6s7b3t/N/zkniErZ
kUypsTjRvkwem3QFt/EzvZQiByu9jnnbtU0kCTnRxIejNSDbR6t6sGNcedt1+XezXd7b5bWd2w63
vf9zrsso09kdXS/M2VHCRG9zT7YkA6Ey7f1tTPg7hGx7oitgX5HaqqirryT/5Q02q9RGY2pWdp9G
2b8nhMoXlZug9KHzY6RjYDqSjFXZRMes078JZQH1qaqnXDTKbu6nPECJAW6r6W4osP1E1MiEXcVT
NSnmXg78rNiz74VXGMRDxVdZzdmehMLbqavlse920wyXtkGJGxYMXtS0u/KQG+VpmeurlJQdizn9
0fYo4GIvcbFFoCu26LmgiBn39boWsk3Ur8iBPrMF8+sogGEslskkDeJ5zEI7VLBchp6n/hzNvgEW
WF6EbS5XVKM/QS8auzIyzbCLUwCrYnyWvfsATwngZEubBeiKUKZo1w4YPeayup3j4ttpO0SolXKd
Mn5vvalPg2YtwWCoj0CYNL/1NOkLV9w0Dqv8cpnmoBE56SV1c24yhLACAQvph3QXB6JDnTo+G7hy
1MLur5NZvGUNMw3DtQq/pWFM07Cq8rsaqUWgE+FpRON+ogh9QK4akXNitBdj/lmYqnEp7eTqqQtr
6JtlEmRr4bQmMwnlYArCpDa4OFbwazfxabD+EIEpPhDMus+9orZBpM9czI1HDLRa5Hdu7ohQ1aw0
NMHh7FKF3kif2cdhbh8X+IHBLCmJsARMItt7jZcYDbx7RTp5arFLDOQnB56R/ohaKQOvOpmKCnYq
KSjSASbs4IpAw1j5KWSPUfOBSdX1Y3KpatXa9X1X7ggxG45VXr2ghqSaQAr2jgLS3iBdZEeLOVRA
I75pXQA57wDXA9KJYNU5gknsXVh9qm6s+ZooxNS8LQKLvLdrmjb3LrXj1lLyoC0ahkfbTMGPFjdK
ORfHWvqp06W71B7hz1X5q13XMQrSZFe4I6jqlVIdZem9q1gPXTpS64ridxptFaGXy42rSHobRq1f
m1TRrmZb3ll0Pw4Ew/VnPhYCCYhM9rNqxHhgdScNW82lKmhtdZhGMOf1N7VOuCIxgNYOI+VI6hIk
3daN7XNTSrrxaa3TMnOuLlfZbhpRhHfu9BmbVRrG3sgyHGe7mPMHTcQdAnmqrJbSP+kyYLxnUdAS
ZLtY5Lagi6U4IUPiJ+qgg1i6WwTajZFVSGBl02Wwx1+OaecXkXbdpWu0T9WcAWI3SnbgboF5bwla
sVFkBh2eB9/EtuQrBljJsj0mFo4K1eJKk8iq24r6lTSOmtEF6oQCGUt3ubeK3NuNMe9khosuKT5n
Cejc8rKZOQd8bAG32LRdvjPM/jA3SDoGC2wCOmTNnhnXyYkPNKfDyI29kJji4WD+El7/0vd2REZF
eVv1ItktVUuGojavBOkoYYAhYGcmIksbS/VB6SEMNZYZmI3z1VGIZVjSPRStC87Bqf4J+MxbLxSM
xZLcdDi8xq4gSfKwkLXru6wywhZCq6blZaiP5S+jcvcE+gDG8d71aJqP9qr0sJ966uBHfFeB1bGc
kMmLIyqHogsGpEYWzV08DTNWJIBxSZ/9jPWcj0VIM1iM9r3FGnQwJ0STwvkm6RjE5KTfRYvzSTr3
B9dku+vLIYPDaJGGbHtHUT+k1RjfpLhkVlGuUBsXMVbWhP16JhvrgKAjghUtluaCHgnZZH3ZolTW
vXvcAB9w6PQ9wTCBOjufmhI/98sY7ahs7z3SP3h+EltTLdKfQQOngqQJKlh9n6B/w4Ssmfnt0tVj
UDkLeEZbu1X6FJeQW9IGWqXdjNvGQpRn2msfWlEfWHmVF4ss0YbFQiYViDwlba4+Z/xLGvliRzPS
ZcPjE6NOnuG2HXJ8PIXFBLVG/+3P9X3rimuhm98dT0Q4v0YTZPXZiAa6U239A+jvW9sZ1L4U66Vd
KvuNhOLKn+b8W5ms4sxsztylBVmzZiPGcDRldiDYEqkPoUOLNl+EJcsdOTg0T5ViuTEyrjOrh+Xa
PZI4dxO1dn0q5xZnoFd9m+2Q3NkNuO3yqXQd79h4anw0eOJiDwsUC3lh2hZ2mGQuzkSDEDTlNGF/
P9PhOEbz75hqgzpmz+lkzuFSa1huC2kfBh2dZW1TR0wJc95VUlKiilzmYZ4bTjWxn/PqSsCRxWP2
y6UBdXVw/NW1cTcodNnjJJZAnPvvWhIOSfGkDQowbYfY5ZCrW/MTvqMY5v6sEFeBXlRxTlPxLJWf
FZ7tbkEMbznGm+0O0z0+JG6sXg1qFUW8LsrdMvxuuaaWqal4QGRJAC7X6SYfaSvhVdpoHcYqGFnH
BsniwAWovgzQc6amvgrIxXmbzSemLRRDiUVjBVXvzoRCDRjtS646mfmkRIH6PY6TtwQWjQToXqUS
4t8tg1TXaPC5pNtlZjjhlOChiT0cHERapYd6RgWtOASTmyOs8ti1kCjHDu1YUTfHmWYd5lo4brOK
i0TnOe/rsZL5ap/dKOr4XmSwvI0u3jUGnEkXBEDfOO8WFQnaltAH57F+KNM+aIEnHuJSPKXDTYka
y1cnpw/x/MLuEAFUgJE//IMyFBUK03vRKU7sEjN5n2A673iMRH7jM856hHsQu72AqzgaiFh3yQSK
2SuFeo6KLPKhSEQtCz1aaGE1hUWjPnQ246wY3MgvlImZUF6FWGYO1mgRdqAPQZ1Z40WlHBNg+Vj8
ptF5R5XG3etyeEerVR9KHWKEwjjSKvJh7f7RP8DdaI0oSYnfeulqxlFqwsLvcfWCtE6wIx5jkHQk
M6LYTS2gEMXcvFCaZO7cKidn9tCTldjX017Ha7Lg685K56VUzd/zb+pKmi/5Xn4/T9/zMIqrQkt6
1+i2szcb68iIgZNKmVnka60IydikJTC7uyknwnuSk4cE7qzrBTZWjW83T5/VmMpgTCvSumPrFnQR
ZoJktaS4d5HRo/0QtPyVxX1N0AZeajWjDp71AVYx/X4F0jcOxGQ9qnCDd9j5F/xXNqGKmWkR+85f
xBMv9vaYckBUansv7pZDP04vSk44cOW1exmdTeWrcqzvCb0vzVgD6kKFd4Pa9bSK/IyZplOazgdL
y4r9MuRv6PfG80Rk3w75J6S9cvii1F3uSCxEGPtIUBGYC0m+UqpeGwp9ftnUz26vf9VJ9cvNvV94
sYlbRUQmpzXwrNrzsAQIWs++CRAX2UYO38pzHNYwSggIPNl5Wo2ONfku1QjLNCuQi7VaIqupYvYl
PUq+zAmJBviM85mkYbdrdg0BE+ASGo+3OmtAdWC9pW1+qIYIWjVvTJaUNy6phGE3z5MflfPzALAI
99vj0gpSAJfvmVr/sXXtk+f0+b4aO7gtzbAcCfd9ErP7qQyTGebJ8j7zTu2FsWOalSKWgu4ri4Od
wr4pkJMEonzrhPe7Flzho+JhBF1utSJODoNNiUtRRZglJsncMaTcciTXG1WxreuBthQ3bVQgaHVN
nqKZsx81psQ8RK70qyGrFy9ZEYGwi+ePEQtxMOj1fMcUjywBAm1zbRgOQvPwj5IFctAzbdy3UwYh
YNCKw8DI4vcEivqTnX7EvaB1lpphJV0rAHpLBdzid8ufI7M2Akfh4mrM9GIK9TIxWw6HMvrGVGwH
dp5AzqgIQXOLeAmLPiWuoO73yWL6Vd+m58ioDdyQ5vNACkMniUqIGv21QyawI/rBYTCvwIt0yiuo
GLJOSRgNC1MyPyct0ZrUOcgHVm1TrB6ZBRCj0yKpnPM020OqUM4lnNcdUimaYgUBGmnOk5pmR+h6
soTnbdN2omZNRnJ1tes7rOq3rJj7B9dFqsf3LMKuFW+qrhCYRYKJqgOeO6qNYrGOjCJ/dEfMbFGV
+ZZO2tyoICeeLO/YjUowidTcj+sSrEeRdTIEEyG1/+r7ob2ZivRjbvsfXpOGCRUtvUrtXUKcFVcr
KpOiVn715C/u4Yx+pVVxFkGq8sxBPndrJhryR00p6UxbT5qKoqodk68ZXPfq0XTIq7gv1im840zk
J1gvhhiRDk0CeanM0XFOXhnOjXnrUrs/ILk+dAJdH/HRu6SYiLfLvHtkrHu4sXdiJrlglFONGj0n
U1ajfjJbL5M6of4FQ+z0CZF2wl6jI6OPehBnt6ytoDKw+iYaRp66cd/bqX9ckoExGzxEiVBwJpYw
nF0ofTP5Ml6vocxj0kiHGC5/WyEt6OBFNhaVKKu27lCB0tkFT8+jWH83uK098S4HN9mXauLsVak1
vjrA6ukKRfdRlSKRo61d4WM/eYV9oYALiK+Q9R0K7du+mBQ8uWsCy7qOjTXxFPfdTS90Y1cbvxT4
o1j455fIsMcbFIaX9Z8trebJmfnRtGUKAoUayBEqD3B3nsrARTxr/ZYmM11uuc+0muNDWpJTD6io
PNVd6x4mQXG59y6JxqCjk2tlO058MoEUEGsuWWGYjyZL4rBWrKte1ixzuiv39BuK5w4wSfVR1++N
a1Mwm/q3phZf+TSo2IdZ2ZNu8vrklM3MoyNFQDGV8bWRnyPVdoq61Pcd1SnD9JkJOre8rZ805O1I
Qgj2S04NOT+EriQfTrEG6FjmMSYsA6Y52pdBfRiHDKWAScthNbzVlikujmCJgTMlHLEAHGnEkReQ
1A/ge9RgrWPv5ZQ9Nrp3Qodb77jWliCqe9DH/Xc1UW9waH0Heqc/x4JOFEq7GQj5xE1DZEC2gFV1
VxM4NCGkd7mvxg1wUpISfDoNn52haH4+1J/MVV8hojehnngnkqQAlKRxs+sc1KJUvHDxcCvHBuv9
sm4PxdC9ZFXxBFMxAPykBcOQLEcp07ulxVILq0nHtYp/hgDA2nu32jnz7W7l1tjolN3a+eVZ95n6
PySd147byhZEv4gAUzO8iiKVpcnphfCMPcyxyWb4+rt07oth4ASPJYbdtatWrfGO7cux4itn78j7
TElt2XvdsGvMfIjYNrNw4iC2zBS9uuCT8PtZJn/XUtu7hf+m2R4+MJvNiW8C3MlNul38vnsgOJVx
lI/ZOnf0sdm3lPji/cn7IaT1Re/EiOwj83DMqB3G02FvmbOKbe/iQzc1mpaV/JjvfuJ4jv/kQ/2w
iOqWY8Dauc2+p+J2Y5J/eicad9YBXSjHlz/xKH8U3pVNJnk6x5pNE1gJi95jPWyLwtmN3kS8QEvw
JdhwadLefK5M88Uvmo+V6WcDaet4R+EAOp2Gi4nlIujd8TeT8UzIjLphp05fwYh1D9SBPBCRuEif
tFRt8fpNcqZ2F58jYPUSg930GMP32yzWwO2r58aerRnlMlIn32RIaPf55FMDvKZEZtZk09XoEHpV
RVPrQ2eBB9YIgy0pMCBMOxcpUm/PnmbDXozVjE9+l/UZThTv1dSMhbOPRLrx9CtxLIos0s7ar+96
O5phXs8ferOUN27SmzPLHzLz8iCZ8jqMIDyO60ia9jvxxswdCxbUHK+bhsSulGQ7Jc/xA0c+HoEx
aRKkw3pSeQDPYgR6KU4L9z6TGG8jVYrAq8p6C+cM/ju+VqOtrkntUC8zYCRfiek05U2DlhaYtqJ3
S8Lj09L0bYoZWi14F0SFeQFzRng21u989Z+rQV/2jqglkSg3RUuxhjDrCBfPrdWeUK9KFJPiOe+X
FxbW1HCkE/pfhiODJm/DULSsTg2VUk1WbD3skbyzxucGM/R28Aty/xQucFjYUB2xbFlGfqGhgOZP
Fprap5n1eWIcnS6v91PePIyUG2Egsp9SEWGx74JpbDwWmXVIHUa87yy/ZoTBHjOVzjlrDZ6aAEla
vj+F2R8/BTZ+y4QGpnus9BeTp3hrXPs7/gYcFBt6td7kYlPiwbQfVJ5uhrx831Pq4rejneSB62R/
oeKgjc7NjrqKarusg3Yiz3gWSDimNw/PmqtfpV2/KQonD5Mz//Ud2VyzXlJOqX1p5mQ98v5Qazk+
5Xz7GsaF08R3rWTl7VvpRf5UiEdhNSyF3fHem4vohBacFIytZvdXF0yq2LvnABcVNS08n3W6V46A
bEAuMf/UptT3WMjryCk8pMjCDKjjnbazZ3rBiJE6tKcI0zvj3ppfYneP4gHT0gVtFQ8f/Sy8jSuI
icpWqcDX4o949a/CL5dAjHddNrCI7IRwlB90hKcQYtuOZ0l1qmKnuLCnZgxOiK11pvVRD/p7kuZH
TMkmfurM3A4ONIl0glZ9r0qS3slte3m0vbaPsMHibMcmWGaxf83HlCFMAENr5mLfOTgNpFLA8rgI
O2saQiungMerRBzoHVxCUqwog4IiMz3BC18gepHzUzP2JIU06sniY65ayF74CvuaSAxaDscCb4Ou
k+yHBCnIatFYyI7hZ2bQnTLc6lgXjDvJ8dldwTEMtuEFNTgswhTWNbPcU2uAVsjLi780lFqgS0VI
LryYZvntd+VysdTfqvIr3EO5ERbTCxXdU2AVSBl9ZpBgKl49xZM2q3Ni31PYFjBHSlM2vJolOLnY
eaEUQ4VZSQuLZuqfcWrw78E5WKd7cMd34MrFgxPQcFpvjKa2I2Ev86bxXS10oeFxflGfGl7qe7dV
sTHy4nW1QLflI1lbf/Vw3JXYJLse4hAcwF2lcm7hFZnXcEYbXk71F/A4hsWkaxEVG2Id42hvmHeo
tlx3HWmiqODoy1m/tJ88X0V+2z3CMxk3pV3LQLeyKEpV+W3RFsTB3trkU7wTjjsE1cCMbFvqOlXF
e9rbXehnw3sNxY9vqDCV+6hpzrtXeRHA+eF9TVtq9Zx+4wxldSZseJCDa4deT1Uem4oDHOGcNwx4
RsZ+SLwZx7KRdsMS/5WOSp5Wk/sUm69D3fxpZqwPLhdnJJL5n1nYDfUdaXyyBaJsHut7706KypPV
CpTdbezKsgJP4BT8j1oDxuFXp0e9jHH3Oa10iLVpL20BT6X21ITjmY4pmKsIIJ7c6qs/PqR1bO4K
j4RkSSx4zk334FMix5VhHEs3D6uOG0sfKb7IAAEmq/aP8V9+1mVK0U736BX6H2eBs7I06XUqd67v
eOEK2ONo+Pktm8HoQD34asiHbnF3vRDhb4MOKSLFg7Mtivg7r+wvz7SoYQPLbYrSOeSQobzOAr/n
MXPBTKmhr6X5LtembyKeXxKm7q1a1rMwvQG6TO5tJ1s71Ag2Vw9LFVQ5Pibmhnrd27W2bHSb9IVJ
dHgqWTv0/kR/7z3vkdqU+ApfCxi4spEzYVw8tsn6LC3L3/uF/LuQQopTuoLwwhr7QvrmrgQStyXT
D2AlmBVh4VQ8lQ1/7GqWyGG2RxNXnj3ixQdxKFGbbDUEJNWGPYVjLbGKjSwzZ2dJNoymK34ziv84
fL6yeDK23uCxZoIispT8ZgFZAwDrmvFW3PByqwK9GqYwZjuzMyv7Uc7DH67t+Rk/fihNdR7avL5q
lB2sPibwLGY/UTtVfhRCj1w/Tfca91GKnoTbzvG3cuI9PzkrGHauQsOBWr9ibQJ0xgU6Y6EcC46A
QjL2acPwOtjltJmG2Oe7G7qAeDZxoOGaVFr+oEvnOgmz3U2JUEGyAkOZNMsP0pkCpmal50D2RdTT
GYM+Ir8y2gfR/GraCW12Q2ja7MzqTeuwQr2L9UPsHpY8RnkXFgmh5HmaaxKLMUEtM1swjDMiRCDn
abhruQxStzngGONNmGpA7eNfl8GeMBOyJgAPAGZ5U8p9ktt/IPJ+cogDf4c/QlgFCGBsqxQacj5K
GhFUpf6pkS/f1iWcL5t9yH3rZCPHq3seBf9Cbug0NNllIMFGgYUDT7v1uDw2JXGTbYMd+cCUCq+6
dyGAoJ2w6ftRNfsfoQCwr7ieVcuVcJd7Bnpa3Rjtvo/ZDjo2oXVoGTin6+zSHwpoD6+cP74bGxul
rhoNtTj/xAdC2YxrfxTMvxvZcSIwnI7+Ke1H6k52Sun+7KpzZ7pHk/qaLQxeCHguI6g//CQ9EZrs
GUn3PM7qi+zHHA2juTHoIA0dh7xOAdv9DItyK82FjwOJDnfiPss6JgZwxRsPo5LIl+SGKBEBwdQC
z8WwJP3ml5gHUDJt9HetZiaHtYKkOHQxXzKF407F18FSADWlBdGvlvaUDB3roJWkZLtGa+X+kGBs
3xIMelCsilDA0OUjYgOcZmO4uk155gOl/yXjpOujgm+J1L9bM+cZ1rD9zkisfUGPZiCMSp1IBux6
YjNZx8kz432zI38+bZ1xXIKJXPNmzflAJ9cgU5O4Fjsj67oW+W+yImdapdecBvOcaQlisF0+ldvV
KHMQjl2HYmDE0ZQs4MTwqzf0nma4Tkg90l8+ab+F2SRw6pviNROmOpTAZGtFFpAVxye5NEYi1uRZ
k/oBibznSZc8iNyP2ffKB73hcp+d6sXLTBKNsZzfPdsL/ukp8zF+PzqcHXvvrlN9rumdVeWMGmS6
xBpoeNp3kolyqjiml9K75qIn4Vfo774BdcYoh1Nl6etNE7zeFkBruWBQTqQ6taZV7NKZ52UXQwhO
cr4iaThGGBfS3eQL9Q2Zxe80h2OMNrmPdLfG+4qg6Q3bOpBregD9rEKeq1mWLtU07aUjKuDD8TUd
qXNfoAd4HLAdu5ME0n03EAJlW7EGBJA6QV+Hgs3+M9sqZhijTpwLrdL0OTis+RKos8CPFTA/eySe
7g8E+uc8I4zv5ThE85VeogSzQHfwcs3n+4XQT+z06DLOhAwoDSJwwf0yudHae7RysfHiK6hYMhaL
vN6p0IzlcazzSvIIZiUify6VFMeBTNtm7kxuiXVlWTDWG7eyV467mFK7TN00HagzJcBv7pTWbzF1
SB12WBYJ7W9bYY+fe7m3MQMG03BTxjK9wE2JKDa/Pxz2Zs8FUNHTwZPWhdBX7VowAJKX4+zlYeY3
w0P13g3IfaYJwHnR10tP6WtJNGuTjMILc3vdLaKB3ZJW9TahGXQzg27Zzfd6XW+UxXmOEovKbDX4
aB+v5TAiFze/IBTF49xmu7QX05am+xTYePqPIRKM41BOW8bWcrPMXbHnfB4kkifHpI/2m6zb31gb
L8Nszc9Tp65Ybn+tSs1XvzXhPqzEQXUWcW5R9beW+IHOvRYatTsFXske744IphEof+jd5JeHzxj4
6v4UN7LuoJtUouoD2GXN443SyzQErfBs61Nz4mADqqMkZO5mjbdfeE4eEwYa4n0DoFYdRlbT8yLA
X8ByZD6QnoTVLOTyuKzII5q3jTVW5WxQWLfnZRV4ffllxMPImOdSYcK+QOnUPA8OigS8VOzIG/gh
y7UvOGRMeQzmk/2H4dtRM94pFz0+5KGz0vM6sKzVNI55zgBcbzTPEzbHzZzNKlpoezHZjJyIItxR
GPMjt4E8Q1X7Va1J9G4wR9C0PqHv9dX0hy9n6I+EJd6bob+hbNhbCo2XvTKdz6rW5k0d59qum1id
cAShv1WuZ7VO1kHj0drLtb/oy/jWeOgvvAivpGM2vPjGHexbktZmucdUnT6zr5O5Ms+ykTTnTm9K
1NkLsg62EknU10soBEn6Z9AgP93CXKEMjU7L4cRAH8oCa09p8oNB/XSC3E3FIdNgDZba+rhwiNpg
THxGWlg25JweRz/HbqHqMwPoJu9p7RCrilJEuK3iTEQSsza3lV6U0ayfAD9eK1GhwECWrfySbW9p
YNS8U/Q8ynuAcLGTtJVLcZxEAvbQjaq4iNI7K8jn3DMTGNBQoNapivRV++vHkPCW9h1mAbdvy0iN
Qk5xtznLS8xxnU02kaI2sZ5SExtN17DHm9onjOnDhp4VEA3KDeFB5E2RbDmZ8NxqUHIB+eEhntcy
aEZEY9ET6alHhOCFStYOq/xp9JeBJ2VSRKa7xlgpQMfQHMDqiZ1ZDFfn4ijtGNsK4q2Geg+lhINl
3MMVK7SDRc3QKcuqEYDO0O/12H0WZqZOSbtQvZvPED8T57Fq7w+8BF5sQ2Q4ESh3U21RZ5OwRpCZ
c+49oGflxAmjyr6T3mv/6FK+rRZ7oaxs+ATSWHJTbHSBxqgPWNqHLDtDtDk5zHgHTuoPjixfOFte
W62nxrPMGU8JsE2MqHQ9TluXyoud3lf+M7cwXtmyZpM9mjt9lNekwQZvDFq581wGpop1+ynpGhQA
fBNBV/Fmgzvbcw6i8YZ0TRq2S/Gtl1yAIsO3TqV2Sie1V+1LI3vgT4ML1kM/0Dmj7+ynJqdwR+P2
+sikulqV1ZNPcEBLPun1Ut9kxUvIpfYjjz1xwKna0plEeWznfLiemW1bz/0DVJ8e0bX/GbTFC0yC
HZGmwGOy/1t3JNq3nELYUrXJw5q9lZUmnup1cPmp+Zn6u9ai1frvKrMSynN9Mtwn36elleyZo+HS
i4v5qARTkida55QN1t88xg9lT06zI3/jh2OZAA7I5tfM5vg9snxCTc7y1/9D/c6QOkmq1l59s4jx
bteRY3kmFsE0WT/11Eqbz+ms8GYv5R909ISZ0/z1pgpbilU/Fo26pJ0CZMu2LPAFDi1vdbzI5ZzI
s9ilknOcztlUSNLl9o1cZX+bViqDpto8sda7dcZSsrbt/wji+/x153fj/nC2YlqL5V3bA4CPOvZm
a24bLcm4K43pyeAMcGCc4THsrf2pm4AJTPR6BbpGJ6pT5FRxN4dpNMybMWnqot+fPz1jXJZ0c2hX
tGIz+SaP0Ma2/XQQfP0/onVRQlYcBBQI/XEqrhY9DtA6QPuN9vDk3+X5hfbD1rDBOFVZs1dl12K1
iW+jwQHOWXWgvkrIY2nNRaTbrNtaUwVVqp60afK+SSS+L9BE1VxX36uy9jV48rtC1Dy23XCr/+nJ
TPfb0uwXapTZmvzELXh8AeKynRzAIv4LYfXxsCYxN/dCQZSh2r1+d/YClMLniF8r9Ck9GopheRzi
8UKs9o1SKP2ZhxXQR4rJQpcpImiXqrtNZvNmcx+jD5ThGKqYg6bn2Mlmmoa/5WAdx2WJDw1nPYN1
KpqUzGlwmKxNl6dsDb0pKg2EqRIEt2OupKHwn+eIShvtfo5Pav2vT0yCyY24eGfWiPfl19RgsENE
2/Z+dmpX/UuZJ1Np054FVvw4AW7YsNLj7IKJCv30ntiv7R8uH+jwXsh2/kY7LvBEEIDPxHb3Ld1w
jEkJv6u5pMGUBFo6PaYAUPZOV5aR33kZbiC93jacQ4/4+qhBS0t7SxuqS9pG0Igux8+VFTUG+k88
MXNkLfE7QFQeO7hjwzXl1Vo57bvIzAq8v/vh2AMUV0ccjEaPWA2JM8yhKIPFjnZK40HmJviAfP6z
pbfEvplxtyK07yt/CVvRGUeuCO6VnEUKpRwfw8pJgx1sqkHf8BIWdW0dVZXq93GJ29MlB1zH4jsj
HshRA/21kLRddJp3L2blQjAq+J+Zjvtz1v9YOb42a8wG7K3oIohEht3PYUfonkixww4k3eGYL0/0
vLwNtTXgQA2EnYnTatHm25rDzqU5GKltT7fy+yCrn74keq7rX6ups8UeeaqnqNg8HPTMdm40UKAo
6U1LBUpahAilPyAjOF8nyCiKwRsyCqS6hCrlwdmzwlLcX46K3vROzYe4HTZU5HQgcxfeDWn/kffp
m5OgBisw9+GS1hEUPz0EOkU0iKHMd4YvDJwScwdgP7/CLOXkkatp33HBTtqj1GOyxheKlIEq+9Wb
LdRzomtV0GjaS5pa1XbMoDHdw9obE+RgUNUvcQxtZ4ClZDw63pju0pEUrGnte0bKjeWkHuVQXnbS
gUrlPWBMV0Njw+maFWx3Yp6age/DPtVycUjhIW7n+zRREU/dpIbnREZsvBDsEG9CoQhbaZGca+Eq
IhYapFtOPo0wb5wv9R0tb981l9BuEGxt2SxeaR0750nzp3JWifsG63I+vRTmH8TxFvfYi7x7TKq0
M6OBqSFN1nU36Uxtto7oVop3bSo4s+ELDNJkuApUb8rmnq2E9lenEweoPcOWc/+6dVtMImqS3/gU
3uy0D1tENXaZ1Gt0/URfcnFsreTbztxLhSUTC/p6klZGkcMkfkiKs3I1UiZaqzm1XnoEeo5/deeD
DV8crs3u3gfezbxOMIVeEUv5qctyCG2cNsjSyVvGJB4m1V3yyVW7sWWz7tVo/dbAU/m0l18yhg+6
zcSZWOrfqOX3FfasKHtRDyAR0jNm3V3m6nXYGxwcs1T95rZ615eyiCxTI3Q63h2vFGGS7LvhIzUA
l1DdpFljyDaJ1VhCh1AlK4Ku9iuqPxoSoYnNva5gY7f40UGS6RsISszFOrQi9jKHzKZwjiHdDnXJ
QjmDFnWP+YKRWgjmgG/E3c80W5eBWA16rxSB60roR0WxDnX1W2okLBRPjyhWM2+NziQgDj4oUVT7
5rnA6Za3P3mV/DqlSJCzvMdG757yNPuuY7IAaopfCQZ2b+Ogf8N2XK8c6xXni0RwzoC5xGjlUADa
PSHdeBiL0zHQVzXscmlPyMDY1WiPk7gj+nSnZ/RgSOoMcXSpZ02zNnoXK4gpbbFrfcT4Bc5SpJzu
byedcdeqSl6Qm4PRxqgB45iz253+BTj/yHf/PfhzGc7xkSOjFiZzmkd952tH8J+vmR9fx3Z4dZuU
V103BcpJn307jc9C4MMYKvzj9yXgwvxAUUvD8QfRySbExXjBkgXFAcPI2XVTrAbLeEqImGxHas5L
GAtbGLP4SBb3X+RWy6M1m9bJRUmMHNUGo5tWfzXuOCst/1l5Zp0hWDRe158Q+O4qZQycN/U5yPLN
x13anvzMeJ4R7I9zP50uM2ZwVM9s3iJg4h4mAoMpHcVw+NP1PYc7ffg7YB2MW9u4KGP2jlCJv6f6
X7rcLVEE+QLH0VRUL28gDzhbrYx4Dk+mbT4P/DNcjTtLoFEQjKTcOU2syCzfyzwniuULaq+EcWbh
T+cUUc4NFNrkUKf1q7cY9ITGN9l7z4noMYOSKUkG/a/mZfluto0XBpVxP7o+na2mHo6aQWtzpb5r
7OwnGIuCG2ORgHHZuhf9fFhttpMWsTLKBwmmDhTVQ4cMYh2ET8ekbSOy0aPIpdal1qUt8ost9H3m
+eMNihzcWIjOkTMx3cwLrYuFeW1QIEdYE9LaJH1rhWk3I2Hj+NskKVr8MC8zdy88B1Qab7Y+HXa4
OnPOBeyX2Ngls1rpbEU9EK41MTCP5bIveDw6/hA15KzZd1QRB9Qs9BPwvSzt/83evvFMfIk1bFxz
wUQFG95buPr95LPxgLLOvcEGlwN32gDjsnPrklCalLf6G/hzH/vbcsUBI/uObMzClutuQm6xImgJ
8FeaJ3Xl36DT7Jq1Y4e/4GaluC+tCGClxm6uIc6gJztBVsRnJn/tOPVme1YUv+gjBk17bF7tPnnn
oc136TRp1PoFow9/GV76OHILY4+1Qwb1JJMQx6cQanxY4qVD3FyKI8Bp7bCY7kdaJjwv8R6VyEph
YrfOkVk8L8flNGn1qYDtPa8U5TIQUo5q7fjinHCunCDOtGd78nV01fmWATPCkItNCwRijWeq0wpk
/PsTzrX0s+4vz6ikRVR18qHgNwgfVTB1/bYpc+2U5SA/xFAmAeHsnsAzLRfLDAZcpfnLysl306bE
JzqmY8vFoA7rg9JvXhhda5IW8SsVTrgpDLHciE/4gSG1n0VhPGvmjruj0HkNLeuKF7Z5E3bd7BZd
B9Y2vsAQTY+6NUQ9BdVR5utfHIOcs7FCte904AzZWDZ71BYmIWIQDy598lox2GdSPlPkxp0ZNpPz
pFxeVuy9q254r4QW4vYDrtQMfPpsTP2i3OnG/GzH7nRKe7byDcFWYS0kDzpyOZ7MedZ7ze+o/Vtw
XBH/p/p3xrrhp37JoQyLZXGXPE01LBGn11fR6TU7d+rs3JixpVLOxnO9+UzFboGSnidUHJQJJ5p8
tAPU2w7Qiu0fhz2OYP8m4BeU46Fce+dJk7MP4BnvJfsi6u7snv055q+yoom+bIbN0raPnYuPLs74
uGeiB3XHx1msLJsqWOT0yrvUcYmGq35It9U4x8+MYyhQlOX6tp0+LGm1Ne+c1ULDlIs91A6KTn/w
HKclxDyNtGg8aomNSY4lIj5bFpFeqj+bJB5AhD1nuSCUjtfuMPvJa15holsNCtb6BrONDRc8pKnv
xjvzvpiyAs3GUigKxfShsbqEWhUlwI/PpW5/umxKPnDYtaf2P2+sCvn4cU3UCcWsmvk6rl792PsV
og8+s2EyTvB5MT/M+VPhkujxeyPI8aKySosPqmtAQNj9gyB7yxM9ZgPTVC52cKxKwo5/1tgctzUm
m7TpHnBQdwejXJ57DieY7PKCCg+sawyvcYcxQbM4XoiBOd6mZNnFhg/Ws/LIkg1FngStVn31a6Xj
IGKXV2rL6wo5o8V6f+BkGlLztQ7Ou16Pf5JFvhrYsXDf19iSK/B4dZl0zFHFe1LZ32bGrebleX4Q
o/W1wm6+NLOFVJuAPFoT/zLmexedAos2PuyazUzhvZRQdqh7yG9ovDAzJ+vUYndP8+ygVwKvz71j
O5mNmCS9bYC8oYi8VOPEqRlXnXOnjf73izm86s6snZWOkUA4DgeDoW935bRCWjLri8cGfote1h+n
JX+3VU5J1yq+xUBKhCuZlF3ecMDsgeE1pT8eKaatyLbPuxhnyL4f9I/KFPpF1+YP+qoGTlcTpl5X
3pCuh6NLBFTrWfX4a56ErjFdlgptk1R6vuXMo5/zWf8psuY1Z0l4TI3Bvjh/cXA6FyISfygJIXQ4
V/Y27bipMadEKEG/cTfEgUYNczufafVLN2k6poxqrXejt5BtXEGDX31P9jpJqIE5CZqM4IX0sjcL
pXSn/alRHvCb9ftx0mLkwk4nY548riC2Ch+7ablUQMjIOM4OMSvKC2mtabyjQSKcu7l86tal42SN
vti1fF5xnh7sziUehk/IXl32NEMHlRZsOFH0wb1X6ZWEfVbQ8wYEyVrNLI26bkKkbKgjivEoUIp2
RWQzabaY67Ax8qPTR7WfLO9MHI82y8BzO6AYuBgXBlwn0oEL5S+oh5bj+me94IgkXasgmjiTrcSg
AtMO00LswLGdy+PK2Sd/m+q8PyxrCtmAsu6Tpagz9qkDUpl3Y7dFVDCLk8jI0u7iN+//Pd/4yazQ
nBXoIibiTbWwm4gpDIpWhkdmSfOH5VsRylXusV+mYS/wkKQ8n3JwJE3Z1Jc65Y2rK53j7cYMrM64
cGvdJ5E1oQqxGE5zC8zW0jwAW+0x9eNpz7EBIHMxudvGwHLnjzGRkCaLD+49b1rN6tNx8yVofEoS
VLrcCcs7I59f4iKJcjnuuf2TQ4E6sW+6gcOLL66V3yanTsfLuRbZ2YBVEFnj8g/zBfo2TlcpIr3U
/6aILGyJMzaMBYxvhC7X2qzt4xSD/LLw54dN3WpRrxl8s/oqOe5TI5qI12S1v/UFGhVmpIQeRwg3
tvNhOagOEpzYAw4grkZHp1kzydGHc/ClLdEMZtpj3t37X4x6R0FKsamU22yq3mYKwEROmf1DvprW
ez/cCRCZS3DHGMNYM5LXAbUWlIPwtkxy/6iwc7dM81TN9JxyMcrt2I98ad58Met6b2fMJCZRGTcm
5h/jt9lweVhhsaJTLg4pi2aciB2wft9wS8I4cYzqwtwdSjwaPMKdbW3Pl97DK67IrF1mz1Mhb+lF
ULqVxHO/Xz1zP6WYNvMUKGIak80p8Rq41qMQHk+Cmbx/mmuE+9gyo0fhtxBDtx09vLitW4f4Fpni
rdUKp8n/yOhl8eIbGfMbjhrazGqiT+wYieLopYXPd9PDbuViXLYSXNLlv19WV22HtssOYPWYdFIy
UXZ51ZIFPZ0IxHkonEeMczrbIQMjS2fuh0qzQ6NiaKjG5ZgMjXey1RkG0kGL1+XkdtaX6br0zGrR
VDO2xwWSsSbpAdfUzoxpNcjT9LclRRRJGJIhUWzkhU5zt3h/nH1lphqBLb+nCGVntMbPqmflETby
TehiepQuhhvDNFgrZQjaVWkf719ed+XOSPHjj5Q5mU/UhnPAEvV5qFsMzH0xk5LtqRN24gfLLj9t
w8ov1lT9q+2KdZU+JE/D7F8Nf6ZlypL4F5g8Y2DEu7is/w6zen8atLq8vnhEYSLKUxiWWHaznTwD
kfa2beVOBBD7R1H36cViVQoHCVdagnfK0ezXqXX08L//8QAWExdVS8q7RXUzZi7iyZBXrOXFvk1m
xflZgxU5QzPGvLFJe6s82jN6xJSVL2lLW3GT2LjYHVeFpl+ROE37GSuMFfle90NeqWK10gzh0pj2
WTPaLsSUJ4PC6hyWtgJoGU5LxygvScl+SM3c17qLFtNgJ1KIk6kLvdFjB9NSAjtZtsmJBdOF3zm4
6Bz6FgdU5qXDFSsZxI95WxxA+esHN5nJUVvenuu5Bg4nzhIPdESNbx36jMZnXAoRhmZ3g15NBvle
IpknJSsYz28ODg8VVG4AVk5M468EgdwO8IxaUTz3VeGcSBl1e98RpJQbjaiM+tQdyz26mc/7zMzo
L9C4OEhw8WAorM3QTuJQGxQszn4xRx69yicPqzTMTTbinL8P0gNaUpfGfho782C28Wc7AG+ZrMIm
Lta3Uel7iHyxwip5zzvhiVR3FhYvwxbOH+/cO3Kvx7B8GnnHb41p6oPc9/8KzCMH2qxxWli/C5GM
KKNLZBfP/ogQBQTXt/nIJIF5XeJVtmK8ZkmOPBs7B6H0ereKMX+fzU+NREVdWngXckoj3DUEo84H
WsRfOQM8zwz2ZAgVm3ld/8CIwkiXM+tDuD8ZSaciPmEk7zYaerwlmtLlRqtH41Ryte3sJqfBLHnu
FWuDzpX7eMz4YgpLY9Lqk/vBZsXU674n99hec09K93KrFXsP5POm4wBKsmcU+JK7Zkv6ivpu/mYT
tz2mT2OXz6NG5E+QgTeyi2uaRSDoT/7gmfgrV8g3+V3Lm+W67cQUP3XoMgPWyCtuAY8t0VbCZ38g
wknTXJLh0m2d02yW5B00gh+CjDLmdcs4rtNHgfIN8NviRKkJc08+6YVtD2ZqKm5JFOMRTpmIN74L
LqVyq/hKhR6lL7FO6wfeydJ19pRAS0Qtvue44ZAVi6PVzOMe7qyJtY2VrykRS3vI5ycN4J5kU33o
W/NuFJmbLQwRnqvT+JniJY6qNu/37agdVm7IvZ4rrEKqJhYOG9ze2ZpNkzNDyJH63HOcWdO98xob
/Izq4NwXq7ZThav0l0sTk46dErkr47Y55TQhGInr7QmOLNepxXYjpXdsRQ8jtaucjTA1e5dx+o64
Ma+ehND5P7bOa7ltZduiX4QqhEZ6ZQITSFFUsPSCsmwZOTfi198B7n2Ob926LyiBgCWaBNDda805
JllLo6+QtOFjgdGxq1tbytfGtsdXt9yC6kHX4UFwe9tS88NieaYUBCc/cKQLW3ol0tREiQUpxYgu
ROz2m6peFulN6uwsk2DU2tCANUc8LzpsLskk/hgA/fMyy++8jeOox+qeJA3aszFlKjy9iN2bjf0C
P6Gj4ln7NlNOv9Z7GjGRDkwNxSaL0irO4QjUxJmZk2TtMH04TOvCQW38hDsabv7U72iAYrkbKt+p
8iOuPpe5gAN1kERm0PyAOaqG0AskkXuy9A4a/mbYKotbnZt2U6mFi5raUWFJhvrGTlNUN67d+ZYk
g1nkNi5WzPn6qHhDnWDKUdudNdInowj0R8f4gUZE1C+I8n6S/xp/JC6hZgnGRRqmNrWLXt8yuPAo
H3aTE/nCiJvfdjaejNT+FVEcuncLNoLPPkW19tky3gEG3zCaoPeVyPJNUv/yzKJ+o47iXPGhY2+i
sJ7n5daY7KeChhBu9ZxUO/Vt4mH9ZnAJem3gIFsnye1kY+xfyrCaOSIo0qSV7/Su/xFN8c1Sksaz
NSlPLJ0/lSFBjxYxaDg1wigFhcEeZAFZvyPRS5kjLM8Mxgtr/E6BK7dWZAN6dnIOIjKxEht6/1wy
X/VNa7yn1ewrNrecBmH9iK55yaoRh0pLP1pjaH9g8yMNyi9GM7kl2WPBwWLEplJ9sgc8OR1Vcm+K
KgKMc3IrkcPx64gLD8f4ZNYGSWYZ/PgWb9UmCQr8PwxL2UhkndL3xBKmCNVb7a0SYbWtM54IjdXi
Q0EiuY0nlM6CQI9dLGPiZtXE8kbV74pkOtZjtK1FnXpqkL9qmQP0LSccwhg6kjJNjOWEZwJwMmkI
5XZFwrXBkDvrBMYs2CisR7Ap3PbPzPxplxvEFZm4DrxhwWAId6b596sgpG2b2dDqMq09wlUJjkk5
f8mJ8QXwdIUCX9kSSEcegmrddVvrntUUcnQeduprYIVXTXbdCoi/sa4KOgePaKO8uCL4j+5T/Kvp
QVLYWZieFRxXup779jRT/C+6clepBuANtTcYDIslSppbS6WPtaGsawPyVLdllt5MalGOarnXAbvT
ugb0s2FgpXBa2+8Ex01+Zh7RYWT7WRqXiQq3r0bpidQmejGRTRCNax/6vqSWi9ZxZTC/o9wLIKeq
zV9WpHe7Iguwxyt8M48cq66I6hNdE79ZJB6U8rBBG57bUxLQKo/RvDybzI/OeoK+DGMZHa0hOYwo
Qvr6DXnTE+Wq0jNcxDJGAK4WYP1z6XQGpgDpMSutvDiZkpWhjtE+EFW0tdyRTuRZM9rwWjjz3dQH
7WBYww/FsrKro0Nh6rXK9MClFLtyQAFTL2sQo5PHWTMZeCrmm5O5bk2KBWqeMgcb0nPb/Z7hNZxs
oyEF3Cigj7b1vkdifrO13vV0JLZMbPCLDHQp7Fr5FQe4qfuQCR4Si5j+WPM19rVz7XrnoyVdKkmI
4IHHN3Lthc1VDOHR6p3pVBhafX1sDElbUigd4enuN9dmRaR6v49HuoOmGhw0xMKVHQTbeIgpWRLH
pJswHxQX4i8xHhvy0ftbC+jlSZNr5v7VEVVN+c8GtWpHPbc/E+E60S2Mfg25op0E2QBF2mPkUpmV
1cAyV4Y5altiitRrO5hbjUXb2bVqBcNq9nuw2sI3suehydSTDG1SSMPuxaGvvi+yZbKtM7QoTY+x
ohrKnbA7iFRdsG4NpAOxfdPRjYy6mj2LhtnR4JagQCkuNrSbN1ZiuQfbRGoxztWH1tBtq/NnwPkq
kbL1rpQyPI6C5arFowHPrHlPTH/pNqQicA6MaSPgN1Q8ymXMu/6c84a2imo/JypP16RsO78xR3CE
uEcHLyR22quoPMSK9LAnNZ7ehTQ83bnyLFS4qzhgopnODlEP0mV2pATVusVQ7qnAgnn+ugQOJma0
g/u2K1s+NqYP5toM0dLWkdxng/1TOIhn4d8E67Ki8rCkZ+KUwiFmB29agniMTIRXscxBA3pfiU3H
nQdhd+y0EYkLglVslUdbqM55HNQMMSnS+1ZFgGXEV41OYqeq2SnQqYFNiIXN5Q8ZrKoxGFPqcKJN
qTeg53TT4iARVMagH5EV/mbtYu0EtvZVa0VwTpoJHehiFZJ68JFlOaZmXEuxQotND//ktv2kwps6
1VPxPXe4blWAgGAmzPSWDeFP9JKSpyuJtpGSQ99GHR0PxzEO801baHRBBniRHf3Fk4LcMiqSu+zn
/KC6lkHJU6kBmgSYM5SiAVEgKFzpZPSk/X5QXXeV9VTJCQtrD6JB49jKBhey8Y1KkXkVWAdqHiQ8
h7ixgdwizFICYZBIsSL+xPwwDKyZRRfET7LXen+abmkf9sz/ECzHdG6I/RkuApTnGRrY8pVqa0HD
nsremJ4En/Y6DfuR1v3woWSUkLVGKVA+jdYGODNSOocUxGlsnzPMK/VCkKxUqpyDcy/IUmL1i0Q2
YUXs8xD7lUgbzzvwIrMVlDevLc9cp5nid2ugVJUFyUuWYEqFf5C9hro5+EnYDN5ybJJivva12eNL
/UUvFgPwRJeZyVq5Y5o2UavPfkYqdT0BZ4dFIxQKZ0KZblhlvQ1oWvFUM09jg7IJhNGpbAVaYaWw
XriFvXEeANhqCP4itd5mkfkGjmlXCpdLYiKtvLUW3VVn+1Thd1rmVgeHTEtW2uk6y55bnp470/zs
ujS9NTSf8QATYNQ0JGCNHSnWogSpb5qJue2GEH2fWcHAcYybQzgGigZmIxZx9JNSlPtQM0+pSn0b
oTmL1VjvVjmpEl5aQyzro289n37jmH5u6jjZU8T1kKBGp5HO4IqRHiBIxIdlznw7trX4LROsTF0w
MJA11k6NSXeyjVY5x1k1IPrtXgNz6DdzH7FEInIMH5h+KCY3RcMoy21vzbgCOzFfZgWuukq0IpOy
p6xo9oRTgXNsxA1Uu5/H6s+aS8gLRLof5sg4B0qf7rMWuZKj0AoH723tsHTZl7yvfHto+/Nk9v6c
ZOk+1rBNTYFLbcylJYfvWp6AsbSbcEoV3MXjVVTTe2A6VHQIq6MtUlzjFA9AsbAkO2ts1kOuqjw8
T3EI+U8Gk7Mds+FLd5F66FP5ZlXkJpu9xgzLReIzBD/CusGJo+mxh9uwPBURz5W8HV8BS1MJyBXA
wlq5C3R4TyQPzWuZt2RktyHtMnJirOVXKVDbkJq3x2kY3wGvzih4zejYiUuCPO0TzVPV2MmVCQWF
kxk8Jpo5sAvRfCn7poTmYeJHDDdzk33bSaLAqy8ksi+FQTrhIqM7Ez8Vicl6yll6Wzx2wwUhaGDO
SeP2iUHHeYI4X2LhwrFauOkdwQTwbHfG57FwDHQjS65KVgLB7eMcBTsNi3rh7NkQyvwhyklATeaE
ShjTlq6egrVTZPUGLwtdz2Dg8+d1iuJ+UhZnqpLxlm/3M4wrlPQpd3gjjSdj1q8sftIb6kUBN2BX
4eqiDI9tMHFKVDc9zwMZm3crUujjDt1Jo21zEhnmmAadHZgzECLKuJYqfoy2lj8t8hODUUU4MdFE
MpYEB6fOR3jZ7syyQC3PHSqdnVxyvRh9xFE0ONQKMiu27RBlXtfX75TptvVovjR9wWcRRvdsppDb
FHuVyPZVEVMXQaeCNBRDZegMXyMaWUOnX9djmbqEYnqqKzKkeMgTxZh7sTYhFGHWdxazXmwtLF+b
RnfPbY1pwaF7jFYlU/3RJLtnaj9s+44ZmmutE+8ZQQs5841uDp66jHYl+UFvxN9ARBQNiFnLPkZt
A83ISJy1YVTv7SId5EEO7WowKs9xC/fuJDT0w0B51jWFqe8CvhqRcm6wCXmiSj4hbqzDrTukGHvI
mjw2ocj8PkFwltmBcdHacUE9GT9SiaEwKAzl3mTcNAjyfw1zcVWKKvpdzwt+JS6vbUGzbgjc5oaz
jJQ2bLUHWIzyntnvE4vXi6pNRLUzG552s9b3ZJaNP1GzZTFdUDkqK3tg3QFD1UJp06gbMYE5KY3R
PABB7vcZRRlWN1l4pPryorGqOjVxMXk4FPhjeRqskRsEG70k20ILwv4Fi8hTSikttjT8fJR1NtUE
uDbhMbcbW7tjONHjLVaZfkOqXH6KOjXbGC7RikZKRy0oM5/Yd4lGPx5urOpZA8um3+NWDs4icV8v
TZzrmKI0lHkF1X8ikjYNoL5TM+CCwFB67+pYXpxauT72otQ8goilDoV0DPtCORyF7DBxTjlmLqxF
qIFM8WkkvS/SyHoRpFAfFXBFGwM81Wc2G/tKiPAtpcyIHxo7c8ii9BMICwlzRfk+tmF4cPpc2Sbo
D4zyB5X1r7k6Q1uWWkLuVJH6ajAiy+jzw0hO4GnsbEo3ZQ+byFUc/GVmsdfovu5y6l0ea516PUb5
1iiwqCjTMVZp3Ea2Ii6GCTCM1a97JP/5nWo0LCmdijdX+rNGKecZON93bg4h8plfSVn2K6scWYwo
Am0d8j6tgjqvvdNlmg8DzeoN9qfuMGX5NzkZ8ZMKizRHx/izylVkCJlGWU5NnKsJSGGtVxhEZFZR
sU9H5aKYKEiLkGakQm0G8lombQKVgcVo3HBJaRxiu35mPlRsBqs7p2nz1TrgwpyK0q85B/LYBpm9
azN6sHGb2sf0jsGY+V6DDbmOZpXGzfCFxKFECuE6ntbbhyYCbtY5UbiHGi4kjS+6NvzUgdEANTpD
Ur+5hgGAOHZyXBl0OEM73JKUoq9EMaR+gsEC3Fi8k2ac7aKiM0h4ZzqnI9tkNdsziCjQR1W19kTv
dDe6YZQ3EtdCI+E+I2qQd61MrHUROdlrOgwb0WnpcVTp98IVZskd94IQPKDaXXbuhjS/QVnNb4Oc
2m0r6PvluuvJYohJ1o3UM7SP9rnH0EmfpNc2RvDkGInw5mzcIJ3BljMXXxNK4lq14f+MXBYV3V2/
qEZsvnWK8LExB2rEenkX+VJCwfOlEpx6lNJtLtG8GKCQ9WbBk6Za0zFlnvPhCEaWXM4tiQQVkEeC
t2+OUapXl5mk0+Nistoa55yb/7TMMX82mpQynFS9KKXLqBvE2pp6y0QqZPgvOwuuu6OVp4ZOCdzD
dAdwsSGqACnGI5G6Mui8drUZ3JXF++myhHHV0kdhHkbUhPDHEmTgK4/dytT9ookn7hyyA5lwA4iL
x9WIeHMXOwnDTmy6IBRZC2tq1a8fuwVaWntlV+1vo0WiDXf999AbLvNanGphNryZ9GU3MTEICFtz
uKyFSIFgjhGyLNPqntHI2sQoPwcKcmqh0XmngW9nsfNq4bPYo6+tGDomSWaBkEdLfer0xPpGAvqb
Ty5jFkwEUlw0wTUl4mM/lJpvY824qh1fT23EnEYsXqfHyCjFt5AqldqUwrYTieQl0K0KtVctTxpw
xBedlv4uJ3V4+ziqyCTDhMWaQCAhlGIbhWrHhEAP56dMNd4ZxnQgOL1zUfNPPdNpXJtgDcna/cws
S3+jp751YJdtlNkgBKNsD1mp54cIu/hzRjUccehYBlT8jNR4NuK5P5FmsSzp3KZey5pmUiH51eLa
AcY4o7Tif/T4sdLy6vzYKPUM2aY23OgQ6jMltf8ceJzX6e7FNit1+yiaDCjzIDZ22HPH6p86Cvm0
1bmzavWQx9xMo8o0nKq2n+hdRrml0bdppUfrop+cTyYYXjXrqyh0oJLN5YElsL7HXcRNEbXlzooc
5Y0+NcKdQOvIOWJXKBFavcx+A2pte0FeBji7qulTpnjIB+2jxXrACtD+GTRaS+2vB6qR4mOAM5cb
usUEvLkHrjRvj42Wd3IvEhxp4Cf/fa0ZLYRsUabQ3/3PeXps52uwh6bnLuc9Tm617COeO3l6nPZ4
XaDhRzYgro+XhtgILoHMtjHNiH//HrrS7UDbiHTX0T4JJhynSloAH5ZN/IgeQXqDhivj8Qa2CYar
/B1O2XyEXQmiYiohFqbRdJKt0t1Sd+5uTmNeSPSbzmVXmGgHacqUZRodrJzMZjW0+uc8na5OYe0H
Ot+EfY5vkv4hOi9IM5KZAAlCeLMR+nCXkjHXEj5y7QdSpkTU2xtnpDmnBoWkiamz8AsduqmqjqZp
dkfpj//d0Dr51dNbYQaVv3dDTQe5cTDoWvGLK9WcSOi2vTVJ/6aFOopzsFavfS1RwZf26Gs9uVk9
aLc1hgKuyUoj3xca6M2qn6ZaV26PDQ8pCh1FXF4qy+EG6oj9QX9JJW+W6zQNP9M63VVwC97wJwH2
R0y30dSy/CxQAMqf0czKsXTPVHKdfzbDslukttov5V30Yrl8Y/R1vf913uPoY3/Ax6HpU/WiZdju
umZSLhTTQxYVSCJwgRhYuChwr+B48tBy02e64mLN5I+ZaYrrt2/Pjp21Z40oB89QnR//7Lmoh5gX
3ItJBH4rMmKPK0rN7YBYH7ooL0onducVX+xzbkfTny5WXoLecI45b3qjTm7hqTX3UYN3+vrPRqUB
ST4kvYSoYYGtk3yAV2Wr5sAXe3TisHOz+jgsNpNOi1kIZ8HMtnhs/+8xQEK5xmXLyY9DfzeP1wg5
SzZWPuibyrXEKzZGaVuvijI+Y3xUjyjQwCB0ZMjBKsFF27bmfpkfXjL0gipKJn6UwFL8rPkCkZdd
Jq2g+u/gJYLRudgQNE4wVAXWmgLLdE6DF72gMNRrQj9GBmXScdCW0iqjssN7HLVOR0CRhVClQrm3
etQoRDP+NnI04EFJ/CAx2EwSWmPTuIFJWaFjndiqin7UOkL0WIIPhzICTDIPwS0Mf5b2MH0nw0yW
lPrLHeL+PPIHFLt1nks3dJ5jQXRKPudc1aZkng6hZZN2tuYHLSkCQb0rVJJiVlM8ZmikCQeZcFP/
s0v6i5MhlcSvLFaNITHWaynV8AbpV9+rYs1NmN8tm8hNJERXdH8mIWRlxIUmqs+pNE9KE6VP9XJv
lUzn9lEPto+U9PZmNWRxKvNo77tlxAGShYW/wnAxal5KgXY3i3thtMGXQyTVOqehc7VjXMMRaZfX
x2YIm/pqlTl+JrkI/hAZXdOMUh2NhcXj2sxnFEjDCgNRiaZItE91mzj7ARCkPlbvkvjV9wld587K
LCABtXIrS96dOoCka/W0+lEUbgcoDd57anYvhapVfhETj4M/ZTWlns36jtpJn7/pZtfsjB6LHjrX
j3k2sZUrT2nqUMDlKn+mvKuAXevATKn7qk9dGLdt99YUcOqNsPmBPIy1nk4XVtPky9hXy1MYQb1E
xcwi6jsIko76cCLp+9Pag5MZvjlV/VRQGFiPVgWKQpqHwKnkFm5If54bXDGYfD2cG4DTXRRogRl+
Cyt4J5eHfKsC3E86Dv19ICgMZuF2Glr6kRlrhlkMpM22NiFMCyiROv41L/I/et2ML8T66dXcehMt
klUqBwI6yvyoK2SasOCsVkRIuVtLfFiOoZwM2/3Tjzg1zMz+TbhecUgyi4mgZcEsdahHdlMjQAiI
PwoVmd91/WZYbXqsg4IkerW804/ovElpaeurSX6E16IzacVWbQ40O4MwouIcVj+BskWtk34RDsik
a6DAk+DXuykFSnYFk+xXneofhVDFPW9lvMT0sFYFwYXEgnJWTrb4zPR0mhB74LOj3IHU/snB5rkr
EOZsJyssfxAOf7GMIuAWt1tokiHZct08Hdpuzm5dqVienaevxASk/t8NxYjUJ7PwwABPyT0RVn+k
ILelR2XfCNuT1zRMqfRb8m2y1Rxy10SG9rKr6KgyDNNS1lok5Rt5y6GHeOmiouzVga+dK0O88uH1
z4+NlpkYSkLqQWklggy4A2ovo2mvj6Pmta1G9DURasD1iDZjldG2PmCrNqjGDuXW1drpgLPKOvOP
5b4m8xwUg+MHzfjv5rFbA1iT88QAKBCCtXnGV56T9iqUXV0bEhjGoG8b7PheZ3WjXydqtKcD9/lo
vLtzAM7TFnpI/QjfmR7m9AOXTR2hvl4ZDzv7sm9phJpY+AoeRzt0XCvL7ONzM3xbxSUuwuzKYhka
lyTasUfXfQjRutFX7wdqAQtN3NL142OT/feniVgEGGrLI5RW4r+HpxpR0Ty06VZd/rAzkF07Vl7S
p92OBQkLMJKWUe9WyjFZNpRPlX1l2ZTQTXECwUYNFRdFuXUkvizFnXNYeYU4Q7jNhU+bi+lT/eHq
47ZAXb0nwYsIt3AKt6mkq5aRRL3n2fjcZoZ6apvhPiWthumgdTG+BeQUTdjr9RNuP/ulTdwNvp0O
SAhFB/LLN1CufFaP1xHb6FkNCU9M+6jZUPuxfQs7o0lW40e4CyskdTMa1g+qKA2/V0Fu7YagdxDB
dJFEA0FacxSEd6dMzo0E+xuSRI9OzJ62ZN06G8V6xpU64kb1VdUeN3Tl22tr6L9S7OVHt1V4HGYh
wcU5oBNTD5lOhsjP7I5FSoprCxmR+aefIY5LxCXhzNpkEs5XF9fatp86a6uqRrBTDIsYolha3tBX
ggFTadZtY1FN7hBCTVNq7h8henEzW2tNUrMWOfTiskTgxnD/GkAZ7PSKNU7n+lgd1kmbpD7JQAAP
AlH/s1GS3jNikZ7RyDZX6U60SxfXAG/1m4n6j5BW+pJ2qa2Dio5MuAQbYehnkqLRDrRiezwh2x9P
WjJtGiC1dFCc+U2PMQabTAA8RH+2NxghTrdpjbgHRUYLAgNzIxYqgKQEvgA9OQMkI8uAJiKF4wM5
zMSp0ZBe9W6P61VX8NTSY6TrbN+spSIolk1fM3qRjVhlZfD02EgRBE+offBFQKuK2mmtAHZGhYRK
dEGh09lGr9rAGZhsBE5kYQVm7L6GwKJ0vuHjCMSdno35BEQiP+uuqxxSqjgrfdCHT9Ea8GZz1U8G
3XkaYmzOthLcKbPVR0Wh+1tkikDsFkHuCq1z1zdII3V9fjHksJaKHrzkaYU7C6r5ZDXdUz6BUY8m
VoEILMnTi36GlRJcbPCFlzxCHuuUxsJlnZobINcZw1ysA79K8Gk5y76SkAMTC+XGlfwd2IJSUqbZ
13pk4lF3c3KECXRs8LGmok5+ho1SrqMoHD1JpuounFV5KTOrZgo+yzNZkBhUzEH1JdrW11xvtsKa
9B8jhb79GBUFcaKZ/iOpaJstleeLZRF2F8X6kbBY40eHxM8Tonm2GauvMKrxHQfjfnBcgzZcTrpA
Ylpb0BnKSkd8eBlH4fHuu2/SZ+5cmf1uxkuRUq8INQ9KrPZkKRqZqdXBdJCsPnbgPhDJ0sRPvfqV
Eo7xqQgaK+DQMFVp46/IoGWsC1SsI+utX3Fs78G4WT/0rmy2M8qp01wUwUHWwKBbpyIcAkXWEcsj
oaHO0HD2WF149LT/tIUUbdjJiH4u4rTKE4CcbwlJp7e5xo2nwJ4+PHYfBzo9/HKrgPTP5bTHS23X
nA1IOv7jrMfrOCLW0aTL6+Ml9Pj5za7WWudSoVcMLCBR6nUtwbNE5ZmD55QO8RyFe6wg4Gubx5Ec
xwrzxCW9rKYs6pgd6Y2mquykEWh+VrezZ6WWyaMPC/1yMZ2KWAT7+QvGUnB8tLu6WI9O/fLAdLua
ygzZI4MFyZNX22XjYqraaiXAmGXv79l//7GQ/tyPYt0G04yoSysOUTWj0hjgFIwUnH6IrLyMaZN/
J6nio9WSz7WVYA8BRXWMnfgRjCYIJNA13eucoIP7z+gQwzsnulIyllbKSzipJg0jJFNGT5EOk4He
MDKDVzzHrnHLl67oBD57p2IpgFdbov2KgxuT+vbQ9GvbQB9jirA+IUTu/YEoML81XI3QeSJDGQWc
FS3ocoORSt+OJgsJZqn0weGOqRbLwp4MkrHFITsvmxL96pHQ5OuoR0iEWsWLF/ctCpjl0qPoFdOV
wm2EMmEYDX9Y1OHR4sFVnVh8DGQ/QN+yucaj5HXWJ1YsVYiSgGY6GUvk6WFUlvNYUIwjQbTHeXue
3CuYwPHF1G7DzPo9yCAuMKFgQJmgLUbj5zyTsevYLYk0RX6rABvccss5mEgVDil340lBRXeiaV7t
mhaT9qCN4c0tsp1eOrDJ4alulKq/zT11p7ZGIs2nkYa5ua7mcvITR/sN3P9Qiky/ZfWo34iV0454
Fr+dbiE89SU9Lzvrj3kAGDtL5u7gUKTFjdfcsrBw9m3dSZ+JZ+nZfZmvA7v4tvPoLIQYCVaDujU7
I+FqoE2Ccj7ZhXY3BF2AbAC1Uo/ueY4NuFN4TA56EVAx7OmSkcq2Ru5CsNbS2yIu1Q+batzXBBxA
vRnsLTZ21F5c1mcnEEeLkJVd0Eso2qaWnR8b6Kwxeu5aP9f5/K6MRbPhPTAFNIW5p5H3ygJe89om
Ttd56jSv1tAOlLHDPVJB+4Iag43bvsxpqkEC4qW/r1NUaHYSjPQqeJy2bP6e0hhXrgbF5+lQbsu2
StddGyDX0ObAPBlgcenhKxUGMhCi6yZ5qbFL3stl45j0KJQByoddDMp9niHwVwpATlEO4R4xAfFl
5DedDBcmTjJVOY95TGiybQOvpNn7g/lCbE8fkcssbLko+toCCMwKYa4waJICX50ChLkxTccq6qcT
VvavYSnJ8le6Zwwc1XqK9xqCopOhUldKbcveDo2R36WoLiDEkkuFmvJeklqBGpDeY4waBj3dbO8Q
sadnoanKVvRgEuJ8yK4qqwTBM49mS6YTKGkhzb8aaQqwp6yT8NxMjSfHLLs+Djw2NkW6VWjrypMo
ks1E/tIYc+sk2aDumT+zAizK4Bg3tYLYt93bIUMF8SO/Kbh8DVEjPaMKv3JZ02sAg7bpKZKvc7VC
7lEn8aqvjfppMOPJM5tpOPGMVqBau38o44AIcjoP5wmKzsn4XQPdhSxAbKo9Ubiuw95+1olGcvXk
PgNVvWcKl2fXYfoZl92+WuRUiPMfB1lJbAuzmm/WWKyJeB+fSW1FRZHKD6xypj8v3uCK/Lt5YfTz
aMS2XqPSiQr7D07dlvgS808xK89aCJJ47kzkJmZZ4ysnqtouuOqNHP7P6ttIdNNX8/ZsxJV2RF5q
Utxsv6r0qpE7un88yx8blvEZWvtFB+GE3N+pU3tpDABOjUexz2MsW3DhcZqYpnzly++2jbHIToPY
2tYpPpnEIrKqUJCQdfTmdilcoSneKrYyEdxWjO8UHwCyU10zcZ+YqflE/LX5ZCb5Hyp87sFa9h6v
Sw2aC5FHFXxQTnsc6BOgMl1q16B324ypg4IHI5UE9+RieOIjmnuixZpC+TZZn9+5mh/y1e046uEv
JEIviRPKV6qihjfPpNWos9rhA3Q/AORyQqx8TTjy7+4sp/1UqJ1HvDPACgRDAlpiCzhzis+waihD
EgWc4BBLePItR4qawRaCf0tpyH5LUyuirsGmR8i4110a0Y9dtGoFeK0Y2JWbI71l3XFSzXzEIQlJ
ABPuMn1lM9vTe1Nlw7EJxORS9SFluQM2ta7SztqU0Fuxa0JTSyrYTFaPH2IaC+sso+6a6NK9GVJ3
bibPTmpmY7hVpYohtnbdI29GYIZ+vPDYlGVO1IoR6EvB7z9n/T38+Ef/72F8sgAoI5VKc8gynIyP
g1lF0u/jPsIvqhfPxJHN+HTq7iA74IApHdVDF02EA0t0sU1eF749xmd7tsfnpF642sAi8nn6Jur2
pLlheRszw/S1gJU05pnhnYTnAgZuGu8eu/AllVVEI/782CWdClui2b9I02T2ryR0BPlHepf3B30I
qNsgyjlr6finLg39rE1SZ1QwxK4ioXxFa4j8tseLfzd/T2TST9jYLOr1/z0xq7j00diAKa1U1GoK
1XJUYMq7EqYNhVuRerSylXd4P3/6DGjhNI/OS8oakXmcArmYll3lKpHXFM4Am0xNphU24NGPjJj4
jUmeHgcwKGINe5zy35/yGTj0f89wu2XJpILoGvRGvZRzqIGgTO6DidrRlqNlIUyMrUMXGDeb+fI/
ZzzOfew2WkU8gwOGJDG6X5M9a1dEoP9ucqAhTDQtdf/3gLqcsixZkBkmJCz/5x/Qf498k9Cdvy89
ftHEwmJvLw/4Ia9NlC8qGGWnrM9aGJg0YCn6PHZ71+Y1l+GLsj+hQ9PsNNsAnTiapDTemLkcProB
GXTiuCOkviy7la3z9Xg9qXKLAhURYCmKllNiDNW/X+oc3YaqbfaPb9eQEh9MYeR853odeuBg3CP8
W8V/bFpULz55kgdHl8M/rz9eAvWu+JUr5yMFsWPhJtUT3qvqySLb8gJLcS1GOfPAsiTA09w1dtLC
07tCYB6dgzw+F7T4nv7+M2FqQEv7qdg/fss/m5pyopM1h1bVNrk85qx1X3GEjEhX2vWsVwr5BmP8
3FVA6pdjtOi1Jwj8/uPYDE/hOnby9XFMDXi/hdZ9P45NKqIZdW7r1WN3oPkzMSM6YridT/myefxE
+c/Yop3MEKP+50A8oFNf1HgUnpzsMNeGswX6IT6XdJpIzsWPQtCD6yDJ7x6vJ/M1YJr5YUTTaxFo
+oEolspXXFQsMY+A/Vir1jo/5FM4vI365PX0RqiwVii6kv8h67yWW2W2LfxEVDUZbpWTJcvZ64Za
kdzEJj39+cD/3uuvfW4oAbIsY0L3nGN8w/iRwb0TFeIffptz0jvU7O4kvWeAH9CoR0I4x9iG0EFx
9x3OF6EL86t+3hZbmGzTeIStXX+Wonyyfd97sarAu3kkoou65hboiGKv0515TNDVbgdJvl0hp+qR
YRjW96kWt3o4LlvazKjxgIQKf0xAVGoLtIyxZ/Bkd9SqKSHWj2JCSazCJLyG2cgUrQ+dMzgp/Shj
3TkCOKF8ZjfkX5bOdGr7YYJm9Z9X8ZCb+wbiwGyl6W8wKYxTWqMJLf1RvSF+e/GhZyCvReNgvCYT
rp7EpaU5j9qWRc1lMJIRfLSDOjlDB0jO7cQzJsHYuUUO5W3cMQuwq0cO08iwWKNaP2iqs57KboLj
PkLKDQt3XKPOmfvN+XQRGakaJmSsS0V8Y0gfttIrooOUui8LiGzU/Qn5aQyxt0bcPiGy1EDGHYMV
cg2BuUP+oMla+bDyQFBUb7l1pZ8SHkey/6wkrS6ZOwJeAJ95nLTsWxfb2QEtTX+B6ooSXRfvnaj8
exUwEYoYKCAD7m82rspbF4zhuYnya07eBHgvMDRyHmsNKio3smUeDFoXEUGRM1U6Fahm0RS69bkZ
oEuuJJjOnSRFnpPUe3Q8t9orC5h7ABJy78V0lgCWf4u96dcU6HfRDjV1JYwhRpwKHOStvhtAu5rz
lAU9ZL31ccVyqfDgj/P8QgfK2AFSS0GPgNiZ2oryiGwvU9eRBWH/Tqfu5gXN3JrC8oyFSxy9ntqh
RTd3GyCK2VCpB/5Fcu6RkBTkhRYT0TI3wMymUj6GdWyQJWBHeF6UuaZQXb1SUrJOOY7SlZE65SvO
lysOnl+yUjdlAe8sMGVvLR1zoW/Fa0wQPdI0vV5XHqQh5rbFQzB2+lkEVvJoA969hL5NPpkj9G8B
VjQTE+/HrLQAn1BNOzgzzjtBLcd2zO3bfKK99XTlVZS3T2oM5dsI2TQX8rXOpuIl45OWrZrT9nj/
m9PyE1VPtUjgqV32NTIX6FdRlX19XK96uilRRdtj/ry6n9DXZC019fmXaeoxNXoGZ5F37MjjpPDc
iuBW5ZzoXmwTEjIE/g1dLKqPeUEN79KDDD4v25f3jpEDbaqsn5d3/d3Oq3BjpRyg/9mRO90Wqm32
sGz/2pnp4M6L6k89yQPesR1eneIhKmbWRzDP2Zd1vDfhHmkzOhGMLITkyY2ht8Y+L7HOSaeSpAGH
/ywYhlUn4fT3ZfvU6fnXTsmTiTZTvC5y27VWyw8sbzF9oHOx0h+WTXZDdYmZ5qbsYmKc3e6FIgEw
1jQctg6WXEDVYXETgwKTSGOv2dtxejYJX40s/U1vGnEMxgEmq6iak2FbdwOl7DEP5gDNAmGwoxh4
RfS9VhYzgJ2lwfA1itmgkdbgzXX1w/FaRpU5PpK5HgwZgLESeHm6SVoYnr76EZV9DUa9uzRB1c+e
dZdTnTiXOkHr6vu6vroLGkWH1grncndtfXDndOTjVOfy3CjSPDeSTixiWSV3Llo0NBlK0IqIwxFJ
nMzgApPCaAJMfzH4k/Yl2j5KYknwEhs+s56eAsyyigWpvJZeP58yr2oM4qeh6AmWsNq7arCZab5Z
/i66R0vI6ND2ZQkcizYpyLv0ReUfiJLMF+W/FJRRyCAUm8xsv3tjN7zldb790kbPqmal1aQxxKW/
isdfkAFzUhVlv5mYa1wkmajbJgJNFhCNgCIXtYLr5UxZeMEsQTuY9fAYevUl6nT9YNWkWkaViY5Q
HMOs0Z/QypV4Ewl2NcIwJ+JWfAJFt5/dQt+WEG0hQDm3IJXfHJcYwd5HdaIPfXa3fDe7QzBZMYro
js2c9GfmEFrz4YPEtfSIK6cE2efHW08OZ9y466TQvVPVhs2uHwxQuYidMdABArFi+t7tAEVaItju
ECHVeFteCwZXm4mGh1/goIo6iHQWR2+Dfqa7E39JI9INob33841aDRk+JFImA9/+ESqwxi2MtaMS
RvzRZOWebnL4YvbAQxvN/pmPkbnv+jSmBtoF53peOF72zyKPyP4RzsVLVHCZhtQ4SI2kavrdFEDs
srpUnhaSjNnVe8q6xErg70TckCkiFWy105vIOLsx6XR9hZfPs9z+hPTuT6LHpyF1mHabJFOjOO0+
1eC+RbIpSYLt7oXNoA446xt8x+7dz8PsGLeoeAfZkudG3BnKSc2H6whZlXZW/TAmNayEDil6o4/A
gchpfUjMmiAX2RxEii+mneffqJJo7xVJsDctHLvMntt9E6rqrI3RGZuneaC0h0JwjLZNKXWAxfxS
oedPNDBytDL4xWHWaM/hwJ3eDKKIYouXMHZLOiAzFHZRA22lJAG1SzAr+qTubr2sSnZSDg4EuQHa
XJSj9vJfEdVJIkOGYvfeW1QpHCgSTa0Ft6QjFoyjdyQSiSAPy3gxp5zzQBMhNDRMFwHezUOdhf06
ETijJ5vhSlnGFzEvkg7NhIiRl3U+Wk0WflfDaEhHQjumhpl8g4uMP24rTYbbJEnN7M6o32sy4dC4
KUADx+lWtoulep9pQXPVBmt6Ydaz9uepepmm37s41I6JYb7GULyfCrr9kI0MZSfneRyZetEr/bEC
t1LgfDaF2tMW3JfQci0jyK7LYmoZWsQlnUY1bqF4qUetKOj7JRTWqdkCvkE1j99E2+QDg0+cwGIH
Qsa95CPtTWX2wXv+jAfQueog81eJpWPF0NONEX8643vitaQWirrYTWCGezpJx2KqCQHo9FvqhA9W
74f7LrbEusmM9AomBwR3J47VEOc7UE0Xhn+o9J1yPxJksld++NNloA8lDA1yQytzy02/2Kl4NPDB
2DhmSFGsox5pNn3wPWWUA4NTy6rSYxdiOfVNFCQ+utyQUDmzMH1ArNjgpXm0tO5oFxLXUpcgBci8
D82KxVkYDrctVFTQeNtNj0xlHXdcchpehV0UUClz6iaHtVQJ/STi/poGVXorfOdVkB27M2V+mJBc
HDrqFfD0UP5PdoQs33N3M/asIAbl0unFNaqVNwcnVnuXvjti+FYjHkUAME5Altch81ZGEZqq/1SE
wGOwsHZ1gdKsqgU+kikQIC6DbTqXI/sS5h0i1Y9JpeZ6DDJ4KBznte6SfmdVJC8TJQoBOTjSM3EP
1lyPtPx0PLj0LVdShuXNUeaZmgc67uHNDAfthJTT3TiE/V603nrVBTHD7myloY1xnYN5UhQaWiPU
Rq88it0t6b85SqgtwbOjRpNySPRvY+TbO6X39WnkxuVw9yWywVWbEQvJuuJKMltRoo41CFcgm2Lv
VunWZCR6Sa3oz0D5fuempXemocgN2RrtOb+rVDVXq2EZ7iGOPgccCXgunHXZReGmU7l9zD1Qn42T
GHtZMr0ea/N7iOPovAAMRtM48tx0QRPk5HsGIzMgBrhZLemyO13FvClNzv5sihEhbHPnuxN739pu
/FnZYH1BO0eZR209AjRBj4n81XZOnihjdxM7IXkT/L/IOkk+hym9SmFF64x64sVQeCFbJ6UB2PaI
RCu62Kp2DniGUdR03r0iq+8U5UG9q7w8OQwZgfFwY4iV4CbVaiFmQOOsjDJ60qwAfrqCbW7oJrFo
hvdcF3H1XmGaWvcqRPOjm9qliLPPXrm0KIR782IUww1p9NdKNUhGNY3oMK6sddV68urGLbip0qXG
gaMsiqn/oMukcxvl2BJzY2tozM58gmS5G+ML7DKiUHKUMfQ5J1e9URWnDS27CLJQe+xsM3rPYrO8
4AAkOEPjSe91jk2OD+k9dShm5cRUcE3SHCxU1x8QFGKDSdzu6kJvoVNhf+/jcjpXINoheD5a4XhS
eY2azzI8ENjPgQ5ViYgq0jVDkEF6H1yGwuMeM5Xdu5nPlhct68/BmAL00Tvv2ESfKTAnA6otck6n
BjkunnpkWknGYRVlhubOprqFKxe1RGMEl37i8U3o+RFNuIEZgahulCypAlcPt7ohhTtAiK/jGChn
IjDRnpEJ6DPJHxKXGA6lshp6V7120FzRQgP3gFpOnsx4WGcNnDM9REFSTbTOx5iqQTtd3DF9Cgri
g2wodOvaSt598xnZXbbtzF6CmovtMzx0/9TE4gHcfrqXtKhvvZtwlM2a4loXmpCRu0xSkSbG0K7S
YGsZ0WNrVNp3+rUPRizbd/AuKRBFGwMGBXQ6W4Dma5O7B0ghR4AXIbkCVu229dK9H/LP45H0hqk1
ALZEA76V9V5zupvRTtpJK7298Et/I4uM7hJjgFXUA3IotIiOeIlQtI0D7TUVZbAeQIY/tYauE6OE
r9crbXvfEK08EcKwCkpYw6nDWB92MToju/1jWRru1zrqyDbRt7nm4X0KUcxWEQJrMZ0oMECxK2rF
oM+D3qljaNEguH8mmX7mtm49pzgo8A8Hm1EYD7Fmg1rwJ/r2DQ0IvckB7AR/KgswrUqsF61yyAns
h+qtEgGuyM57JiSPG/+wtfEYPBO72z369D6qNGufhdEoBkRgv815+p/7dr6HAwrJ4JjYKWmjuUbr
p8rWmpuInZd1072cSIFMq4jJFzC5OyAfeYug2tU1RtHJsduD2dnD06QVOkGeD9DW6Cq6KYj/WWm2
XnYy6nW3oREM60AP60upDXAkwePR8NIppSPTqsSniov+wgejFPgDMySiXfk7oZZh0s7c0Rgw1wSF
IxYdrN8laZirTiXeimNS33NXRjvRQV/3HP/R5f7z1tcRogEf3Y9mxm9tl04XHkLtalkttAQHRegh
XyeQx5REWTh1X928qPPPVMHPUZMPBzCkOcIZZ3oNGzM4KIze66kOp9fGpgFrC1Lc289oHpTHpEfH
bQtVQ1J9n6jVU7qdG+8E3MR5ML5MyJlAXUng9Q9lH6IaQjZuWOEfpk0UhZgPHlyJz3bwDbkG+EOG
A4YrUhRk+CSA/rZ9ol/zhMCfEaoMxKbmruepi4SiZngfJ+5ND5CgTKheDsTxdrd40qh0dHr9MdLA
JXas+oMNe90MbvsT5oGOE2/qn9PYa3ax45Fq14bBnjp+ueLa6u7SI1iTZsf3MvEeaWE7DGOHp8is
3GdNpdm5/DKuRu43FSJm86Ph1Qh00OMEyW8rMx8/cSStRPwSmVFxRaIMNx9hkLHNYNQOkUH0Nk7s
vZfwDKI6r6+mWbCiUBsHIcmX+DTBFZVXPa3/xF7h7LNBBzA8OgSY1u6zn1UfwCOyhxSr97NnZcmu
klicl519rhFlpFm35f0RRfddLgiHomLvX7xaDSj6lNpYiUS5Pm9r0bDA+pzX6R/6Fz9R+IMr5+ey
9+/25RXVXt48TpV+0WFv//dDlleaYWc70A2oLc1QApf4z8L/76tlmxdIxDrLS428p8YCg/s/bxGG
mZNcXf7zKYZuk7NMc5FUOmhGRVA+J7h+N2RNmBYN0NjbGeRifKm0EQ04uwk41Wawx/piVExeKa7R
XwmCX7nPwHAF0tk7ylI+N6VOgbXM3AcLEsKWB5p6MRRCC6CX7Q8T4IyOUCFcgXOjvlYmP6NJBxBO
bZUSV59u2w5tThJl+bEKKOjWgz8RlAJq0kQc+0piCXEuTjP8bAx98/VJTSQOaTlqMC/JmczsNn5x
S5PCATO+h4oH/DHP7Pqg5XFLhrNGdybo67cGLuKKy9b4lam5umnxnVwS3Bkf+N/wrOGQh0bz4LnQ
xUYJ4xV+6nUwAu+gCcc5u3X5m/mig2pq6leqc/13c0p+MEWiyuqY51zDCBJgPFwVvS0uyyptkdkb
U0wPy6od5d8oXEMvt6oaFz08nJFLeQMyTv9hWL8ISSdSoP7eYpPalFr7g2E/RE14VXgBwmNeWf46
ydGpd0321vDvuHcyPy5rYdm0N6o9r8taZLQScU5IHzANmJa5It4zM+EMK18l5vyTRUoY7iN0znpd
PcOygBHdnFUZpt8wZ3LydXBOGQ1udB3QBODx8kk1XnM2C+tHMwVkwKfHsnbalbBt72kIp7mLDNgz
o/Z/V10er/FBfORJoSCkY96B6wdjH6POdsBOwVXmDfuh9zhxVWHeuc/+9h3TOJklqaDrwFL7iMrK
ddkZBlV2n4LtsrIsSv0zoaOynlpXvIZdrVYxDnHX6Q6etJkQBE68U6BSXmB3UAcL2vIIyFC+FDWF
JMMQICvnvUNgV9eoA1Mwry2bJDU/g2l80oc9tIGMylLlYm357wJAKkWNID5UpN+tevy7D1kEUTqg
UkGd9rHzG4xNNCfX5FKom/nfhWOR5oxYPdk6vaGoZdLdXfYSocCwyErd7d9ty6uJkE7yWSjRLe+z
6mGXzbTWYBG0hqYGR8xRWyMLrC9vzJTIdEekH9Gfg8YNrMMid3bABy9Oma9t0M8fvA5R77KNrnTA
VFglNU5sWlRJSJCEXiK1SyjOKsq0r+iJs7sw/MOEivi1GVv7CcIBjDz2eVnTv8RI7+ZdWG7VK5Xc
wUyml2WLy7/ITObTY95VUF/K3aG4L/uc1r+lcJpuVKI11JnusA2kLy5kUsJA81tGRfMqFa0330/m
3pK+AVhjXkj7yW+LuaR1qvxm+sNnpYLquGxyRmXBKGwI8G06JH7Lm782TnRLN4HAFbG809bl9BBP
VHiT1LiZGuFSkPpJmCht/eZ080TXoJFA0UVgMLML1pddhTL2RtI0YM7dT903CL1xq7uTEBQ6AUbI
e+ScyybP6borrJrtspbgXUQtWlrXAgV+PfTlLY6z9qO6SAKJNqhFoBXnUY3piHPfm9oPGtpbjIje
ua6N7m7d9D4tD0MvcR14In3PLCaf/DVkBVMcWhWQDvIM31MbZYLenhvtuloEiIiIZnJCMgd9oePr
SI3wMda46RvSQrWKNtAfgvpoMnAGvEYV2i+701TYnNpmkxytcc6d9OPvirygwwBnDSVWidqVQj6J
hVihppChdCdPLoOxNHe0PaJWWE04kZv6scVK67UcaK9tvHXTZB3gKdJfDWLAKKPrG1vJch+SIAZX
kkcQDbiHpIy1U5ZK8JdOc5B6imJneiar4BORSbWXiiejLKzhWmE32RQjpqrRMkHGa4R8ktMUJml9
b0z0G4XOWLhurYe8lx90wvGlIDEiQDaDeS1+59KCfWqR8DBIQbSBnROkW3T2RfPyT5lbwOWDut/A
7m02aF9X5UB5otEHtDQD42N3sLjntKl5rMpM3MqAnPKI7KDRi9elMDum6mP3RBv+MCKV02zxiBSk
JpQ7APldoi4iKgg1z8BvRdbrwsTQKjJzOBl6tLvvYd39qvFhHCTdkd1oDltf9eO1kfehRfAfSVS3
ookfYgclvSXmnl3hop33LKD1NqmafqecPfGAZDXOuiN6QI/w/WoiLeynuUAjDZN+ZmisKrKu8AYF
5dUuVLLxCchoe56WWk85QeHqXynd7q9TR+h2XWd3s7BfvKIx7n4aTtuglfhFjAZCNPrxdS3xR5Ln
RtHWfeHE2SdtfzVqJELMt5DIeATS9fqfGTV4iESIqrUUtN/7dO8U7je8B9mmc6djWvxGLQf/KdXN
ZxnIU1zRpl8WTPQD6Ibt/J8u1Zl2NGRh82k8aElob0wthtFhhq89A/ijraoXl7dt/bRzD1qjv1YJ
wcxDKb3L5Iy/9UxjujYGeK+SF0tn2Mzk4Hvu16gRyApHf1GqWdENZREImkcNs6z8ZE2EmdhCoaGv
yEBgcHyErn0zHcZ4emh6ArVRC/yhhWsjCRppk1Nww1/PQ9SkbNGbydYPqGLYUx6dQ1f7rsJqPKP7
Nq8e8DjKXHFOUEySHYIYYBb1WHEbIM+s/Z6s24nkII+n9M3WZLUvpP7DMroR13sCCL+HLp1n7oYc
tNepj8pjbcTqztkwXKbSuQZQ4h7LYvyppuqHkq8GD4nzsugC7zOc3B/CKp9RH4Bui6t03Zq92EVd
U2ALiN7yKHlwnQGmPjEImxjU0opOzJy32Z+d0MshH2Ctipj7mQ12FgIj/1lMUkyrtIn0Ta9RraXR
x8WUTBGKBMNdCaN9UNOcjEGUGyFyA9nsuL38ySWwttsyI1ljTgZq7fXkyTvNyiaaDKBmg4WA2JxT
MoUT0wLUpgnVNIZLPAGxF0ToWKmfgKnEbP6aWybE6SB/d2NKq4VF+yfHbnHEbJ0ckOZ4TNi4m1Gl
TB+zmAgEpeMM8qH90Gl21wShQGYB0j0kzm4IFfcsTRS7EI/qpa+JB5C1cSoq2l+hZT5EbRMfAp4s
QI3xzLUx2dcAPYHPXouPEJ/CxfUA9JVe+tKbrljDvH+KRhVtO/4FeKw2RFNOYK9pDlBYJNXa7mhC
j/WEn3GITxSXy3WZ9MwcGvvNB6X4LSrH15Ey3cYwwpdgFmKDeCMUxJ8EGBiclxtRgf3V6oQ+stGD
TqzTN0Hgb6Q4uiOWoth9JAppZwlCaky7PFJwaV9yE5lQnUhiFacYsbSPZV5A8450nH/KLFtYKs1Z
OBoz/2BJVgUXrFqLx7YEIslo+0lN0W9T6dExKd33SskbBcO1BP3ziFyW2DBl6uRChBG05xxLKAxV
Ycj0WGSEdTikdR11oqYZgxIklQTlh8sjHyPJh4GDzyL/wesA1Fap25EI2ourmBfN9MBzOZ9ZPAk4
MwNRpk5ldzQFhfzIWU1w5s6gKs4O5K8tEzcysAEUn6Y5jC9w3TWtAJ6D3EcgBptAldR3ni2npccx
kK+07oe+hpPr6tiucKdIhZNM5CgvYswog2hohAUttOIZMDSUtD1zk8zWiIb8I+yojUw0+xIhy9kF
Wvpbs0jWEGMOW5dwJCjK0QaoxMtU5r/52+yT4/svYUtpICxw5tPi9K5pBU26sBVjvdRxPhxrgHCm
/ypMHceTCjda0mY7p+KeSyLKXhLlDChzoqJq0VXtakQ7vTl452WRx/6ld9zmwkUPNwoj0CnJ9dcy
M4qrn/MU6xsiC/pRO3R19eEmwVMZiy2CQPrVjPPQOBRYsrBQuAPJiDqQ6tkN2q0Sf4pPPDrL7SyL
3qF6b14RCuY7PengncKKf86aKFlTlnHxhsEe7TBkc54VGKFqRdqP3YK/o5XTuCegLwTSeKZA/97+
6QmH5VgXGiMQk/MNZvIpq6lT4s9U+wpJ2m3uSzEs2/TBiShh2uLY+7JynnM2MZg0E+X9qFMmH4v8
QGNwqzxn2hp1ctCxA1P+gpXmOMSeWD4DY8Ol6thC7Y2DACS8/mlFgNW9pGQ8kTNblE+cZM4vMldJ
L45xo7Z2SRR5BTTPdDj0omQW1joMSS3EGd9Lr3xxUqDuOElXEeaEn3qUYMfqi++41QS9mz69jxA1
VlykPQw4FsurjPhgtLzdM7KDae1USc/hGsTJd+Ht2j/cWtrnzhbWmarMd8vGqcls/E9r04YqdfMA
I8Nfwd3o8JhFf4QxWUSzqBHgtm2fkdMEK3AuTExrADtywVMr+E8B2XMU2f0tJ3d51x0oQVWOONLk
ZpNOxoMqPR0PB0KEjhyzvcQyIARQw25gFmyN74WVPFdpOh9KNEJZZ6SnNlEwjkCEULjTR87PCq9g
BZWLZKp1GpnWpe2z7pxX6KhUJotvZlY8WrTZj9QAwm0AsOS8LKiuxufEb5IDOb6PEaW1Z+yGxbOM
2nWN3fq+rEGOxkILiWi7rNqchRSqDHuXJ+Zwzvx2OKfzKwyVUNr6+OZEyQ/y58OdwbAKoc10jIY5
1DixjZVTUa7kKqB36zAjGFQIY4X2K7gbiKCrGLUE8/OxfusvipPrjfgz9yktZ6K9Vr91gOhv+FRe
l7eAhMxPDdW5VZW5z+5kn3r4ho8W5fSLrZpr0FQP+ejp90YMJ2CX+M5lqD4zP+CWTR8lLvL6nEcl
7cd5u11qNN4hFN0o4z9nAx3y1nCrbawUWleh249hW9mPGqEjei0/zXEPHGl8pxRvPRARghevrL19
odDeFBnx2YlB+zBuDQ1jbJ3eHJeaNv4yYk77/CYNb7rmcRe+WD7tAyftvZ3gSsuA07mNgE7YjuqK
4YTomrrvfkCQBFjc9FTc3IFgP5JmgtHVD7DKfvlFMj0M3vRNCtt6SebxaU15Om78sEPqRiCqm2qP
ZU32Z26Cr/Q0rpK8G6Od39roxWTyMpQ+Dumsao/G4MYv9KfiQ6lX/nrZa/mBc1Oo05addd7FLyMj
dp+p3RV2T0nX1PK4PvpHhQjrt0O6RCKougkN6AWV6mfY/9Y6jGjtNW78bAqz3mhjRBJJMT7n3LIB
pWTi2PmKXBcyvGBIvoICax5Mj0BK6voprBc6PSX0mVXr+XRoof91dMxAulvbMfk5jSHPJd8xfpHX
KBl4/3JHVEJRnF4MavnHrCJlY3KAZbqyo6kLvP6Cee0+tTaoK0Vst28yJLPqhzIYuAcO5WOgW94O
q7Ox8hMwJsSkE6+l9Vh0y+Ght4mWWVaVL4lgcDEIucrzV/Cg/HvqYDxB/5ri3ya6uPKpUYeZqX9H
EEpYNWoaX9BSsc3wjdkBzVYDqzJeDfuiMCNvKUuF76lM3kpdlr8zl1w/86YDqkDK4cY3c4bvLa8o
3uCogja5/7utMhk+yrp+6gmbJDZcDwFtdOZ7U0Dm6uIP+ln9BWmPBjqZ1W7y4i3dAxMVCqum7K9l
0hZPU26J+xDr90zq39zQ7zGkgqxBrEuA3CC9e9ljUZnXGisoz/ZQ4Ayqy5Ne4PFelbRsTlAMDapT
/7PVbw1yfJY3NJZXnpb9/++tlDOwL/zrXRHfB2k9v2HZqOtNVxz+rv/rUwwxZyYrefj78cuPfP3c
8vWWdy+7pS7EXPr9zxfBxKb++Xb1/DcgreT3/u/Pf3275Q3hoPRpvbyc/n72v47C18vlN359+PLL
vj6BkAp+ePn0f738+23+9du//kAeTur899t/7V/W//XXfX3230/518Fd3vX1NZavvKz/67csG79+
/ut7J/E82qSDtu5w0xDITiXy1I0m8otoGtpT3Q4W/n1mapBStWvhFy3gOnaEyKRQjo28XNaXPZA4
Ne5Y1lrLBjK6wWTv6LaS0eFp/Z6LLybHuSGcOKQzl3ruI2bB3ybJA3s8qpCCMdV9cziXVzNKPzaC
I8oDawulC0+1GeVPqGMuiYcvx5zIKk+s6OC0KenwhsMQy45+GY4OtFrP4p0x0WhDp71V0DhO9OYs
4Dy2c5JRRKgf9dC16QJvmwxUC9Kxq23evGeVR/+ZicppTt5GVHUpZYaepc5RwdiAPRwbU9kYvmaW
dHHFYN9jgLh145ixrsaguF/bTQ6AXYbxbtYooJrBASqOuEDf7MkTzGVKe1Uj6KhyWz7qiRw2pA7d
hsYfHsJK2bdQ3nFMGFtSoaEkKLPe27kfgZsGz5PWDMz02LBpcwNs9Wz6mbVjmHu96nHcWV12SBqJ
6cyjjs19hfZ/3Gx7PZgQPUHC72sJDPWdZ7g4mTYRQKIcbwQrvNtaJRhWC3kgviwkVOQltLt6Ywj3
wczsaTsw0/4IYv1K5Ec4FNFxwpNOMUnDx6hXv+1WMT2w6uol8kDZIhy3w9g8oE/J1x4KPMACJFmY
5Z8ii7aRFUZHPUNM4U3edGj98JGEO8aZOQoW9cvQK1CgvbnXqA9t0rgbDk1KKdXLgEG4RlQcw56k
HcxHybborM8izDB2om58Rcz8LqJxHYq8+GmBMF17+PaIluB2Ww21/Rz2vzDwhZvWdsed1SBh68lT
rXxokpB/ad2BzUySqDzUZiK3PQMWJpn+SlWwy2pdvqH4gRJpGL9CPQYR3HRQ36zkex41HDdCtldF
J7+hzzuWISpY37WSdSU9Zw1LFDTipP/iPcU5b7znto06ziWRrHsRFluRpUgOgVcXEpivMilMTTRD
1zg56y2wXTTfDyQS3VQoSeoq834tkwSQQAjWfcqKY0M83EEHf3yWjAkcn+A1jMA8RmNtXxZ1Mhvd
maj5AUDLCnifqZBF9dYx4bjGM41gyF3CJ3RA3xX5SYpUuVU8x+IZCMfxZKPdM4gpG72pRxXWhesE
su+pMdD1275iTobPIW0T+TTFg0dqKQFI/aB9QOFEhlZaVE/G8KCGAgtnR/uYzCKASOEF5AijOlxs
NWoNGgqVtq/4lz1yGPVLWlvH3pXlAWE00dJNTWpb2r0rxwU8FhxEVLhXGTE/pAZJc6sy63Niy2PT
qBcbvM7WkOTOhEV2pS9J4LT2Lo1BbTJtn2sRWlvs7hg9xfQcwsbhA/9Ysf6d4Ur6TPSDtVXU3uYu
mnMeaQhVPfIXIXy1UyqaWePnkHterLyM9m3kvqaevseP7N17W7mvMm+2Zs6B6GqYVeCEnxXS16tN
4g8mqeKmo5ReU74EgtxT0C/rqNoqvTnmrmbfvTBWuMpRnCDC2OAnpGzjqP5Arh+R4nWLUKYnHLGo
vo/cOamCkiYOTzFakUhT7E3mz+vS0gSEPT4UwUAsVfk+4svHRw/PoOiMb9Qk3Ee3o2GSa+eSrv4d
R3Og4AiNAsihPtlXVTmggob62qk5AZUTmDgy65fGzTuv6gvno0sEy0wxjN+cXCVPosdS7Di9t9cq
LMwB9du9kXY3buzih+ghXRYUl0yiBrdm6xgo9ZhKMVX87QkPt8DowuxjPEawZPaIOx6MuK7yjVkY
vzWmjytE4m7T0QZIjQ/E3zaVmle9mOmFGt3uEcZM6b6GgjYC0D2YvBVnm1Nu3C7kEqS8pE1Zehtw
T9ZUYG6FzpnmW41YwxOMiah/rW1jJ+C07hN6i642/B9j57XcOpZm6VfJyOtBNbzp6KoLAvQSJcqL
NwgdGZgNjw379POBWdNTmTHRNTeKcyRKBAhgm/9f61sGCjsDwnwMw8iN9BPxIcYubHd5Tyigltvf
kc3sYjl0Eeoq7QIIh2wfNACi48loW3Ntx0lH2bx6Y54xyUyW5gZXKRnD6J4NiIahrmVMMH5kU/yX
SAVQxrgAO0NAULZ8T1wiOKFDb9Ayun6si00o59p3ZPseIlqlf0GPdZx9fPrKg1ox3sYkLbmIGayY
pyyOQPujEZMri9X3IbLa+iBGRrNWx0ACLdStmupowOeI2nREPFKS6IVXi2pke6o0C8WpQaEPwD5M
oggAcZp4zASmRavDGI5MtvjZin7Yk36kodnDtUpNKPbNxHUOSpmUu6ZpX+gVI4sE18rTVmZ7tfup
4CUvdtbIjZ9ikzUC8ZrkmrqlRs5BCMFhrNZtW+k3NrUJIyI7hW0SOwhZFzcyMi8OzijV7cgITluY
bWnxAlvSWrGA2aNrHjjH+NYDZHtkIU7gGsEMAUxnF6W1we8AqhNTDpW3aR9V8hh2LhwLbg1GFpuN
6sqzsBwhyyCSC4jCojFx+qL0BwWP4MgWErFWaxyzmZwjT73L0Ce+LfkxKNLpEUPTeoH/h4aabDss
/fnBysujpqfdw9h5N2iajKNnEuIH4HAinoEkzxR1rCvoZ8QDyY+93UXHuRUYMjM8jriY74w8Br0s
i3wV5iNRb8g+wAQBbKInH4x04tdv0+ikPj4JMGjCuE0go+/yTrmYCG55vBaDaSMorYVrrWpwgi26
ySnFYOfigNeaaFsoAKv6ZElamuOTEOkNhOH4nq70ErU9YY+ypb5jCdBgxS7He2Q787ErjBs9dNgH
O9qDHEHhmTxE6x5DxtzxcFfSuIAXhprHCr0SgLulmVLtfNFJotpRSgkRBBfkQGTAzIbWux2oXKUR
4l+m3KMiBnMbCp6PuMujk4h1MMBquXM8MpQx+xyrmIDBFIUut4jAz5rskshtD9wHkPHudEb2jTQL
jH6U4Y92DycNSDEtO9GisiKIWlb6B9yqfotguaWzuS8/ptHz3hqR/JAYXvsqwsyVGAAXssdrj61K
Lq5DzWZoBrorpbkDq9bdOHkzbJpJ+4q8wj3AGkaqmXXrHC7XjZJi0OMmEGsaKzztsiaeZRG4cwex
IHWhnQ5QSQhmbojplj96gjxyVFWAyGjL3eY+xI4qC8zhg7z3rEh90CBi7FWQDAREMgNFJCCFXVWj
V7R3Wgdbh+0b+dGjB7mLl7fVa9K77Wky6vDG0+pVVMBcn2101Zk2x5BDFfvc6ggPzYYuI5Yj+3z9
AodS2ZgWYtkhI3FWZNY5MQbrXFOnRdFYiU1au9b5jx/Y0WfGOr4y84J2AS42hWadOjr7UGWbXKiu
ckP/LsCCFdR9JD6S8QsX5dOEt+ZlMFDGunrRk46n1UGrKYQxtqn03cgdDjBXi032bYesW0zDUtdF
YyMoVqcLitL6mY8kumdtdSs0siw6hm+SB6gdShlmQVNV30pXd4HhDuvEkOtZUbN933pQ0G0AuoaV
eidSNOw9cm0N5pCOih0Lq0XQGzbRuj95RJOzce9Oatp0EBxpWbiTvUYQSbNKIyM37OtjQ/jEvui8
jF6pwWKsj2+mWNC2Nvp2d5WX4MDpkITTfZ5yJJwIr7sbnU4Gt1z43UGNYYJxavaffME4mAVoPFcT
9DCahJU81GjjwdN4O25asbMUtN0mrIi1LeoOLbP9rvICRy9QiMSPv//2H//4r//4HP8z+i7vy2yK
yqL9x3/x/8+ympokot3y5//+4wm/YJlff+e/X/OXl9ySm1S25Y/8H1+1/S5PH/l3+9cXLUfz33+Z
d//n0QUf8uNP/1n8knI6d9/N9PBNgLm8HgXnsbzy//eHv31f/8rTVH3//fePL6gN1+Zb8il//+eP
9l9//103VMe8flR/fFLLO/zzx8sp/P330/fwG9szSrvJp/h//Ob3Ryv//rtiG39zbEt30I7BojV1
z/n9t+H7jx95f1Mt3TYs2iuuo6ke78dSVMZ//910/6Y6PMiqbaquDd5Q+/037BfXH5l/s2zmMlfV
VaTAlqH9/n8+hT9dzf97dX8ruvy+RK3bclq8ffXHRV/Okt/2NN7INWCxa6YDPoqff3484Enj1dr/
4qmqnFRz250pomcyKCg1/mRz7ZKxq8PEsfSjNRUXECOXRHOOYrJtX0GHvxqz6r1mAbbKK1FvPZSf
bPNFtaYydx9NFTEjKYQG2zPWjDtgwQsn81tVkHE2qhsmHXotarP5lwvwz5P715PR+MD+cjKGhica
c5JlOoanLz//l5PJXdbZZpyCKO/0nwjvwKqQ+Oqjsa0DyzWSjSGsoyMzeM5OBn7OY5IeG8rzQ3cb
67RhSpo6/+aY/voBc5VA6eCmNR0NYKWh/+WYyN9ii+uJXQvYLYrUij3a9CrVyt4SonLq7frVSPHb
FIzMk7LJx7Dd113zZTK1sLI2yDbOIAyrdvjZjsbzvzk64y+fmK6SiaJ5ps7heRbWiT8fnZ6kIWL5
UOxAQzL0UgKOc7RA+awe47p40vKQpXHLXr/CYwwaCkouKt0eBUO9j7Va3/6b4+G+/tMVpI6gGxY9
J9dWbY1//Pl4yO4zqLpXytYijwl1BO4YJcl9pZ1JylB8MKsnskA/iyJrbik8DX45zS//8zHo3Px/
PgpL003em5RLjsP1TMf+y1FUfTPz3KS7Djd3GaVyHaYtqeYo+V27OAxh2/td38ottqJxFcn0kSzU
DEpuMh+NZgoKSu7veOk2VJbzXQd+ejNlJmsHkkRa6ZIrJ0UQ4XWqhtDdilh9MWmssNIrn4YmSVda
ZKpB3OThynbiWwhfWxbnbtCbBGINlvzqG9fayYJWrhdRFF+Um2SwonJ0bnHXE1SSIwrnfah766sq
+Z5nriDWpglcZXwbJUuqWjXIwNQIh0r6lkiusvw0Ktx/XUZphv6nRokA+MpucMrvOJqSbdFbOsYP
i0ZmiBRynIgPd4x90839RtNUXzY1O9LKx4I8nT26qoRrrVQqPEQw/EglBS5X2pGfF/qB7MebyZxp
jbSSrYJbvOdpzy0G398thUPgek2XNaZWmlRofGLgyErMxKtJQH1Uu/2sh65om6A43QoJkULxi6AB
gxqj8iagMbGaB36HPo0lJmhfJ35rgXSg5U13rpT7esp62H8ZUjGps3NqWA9lgxvQXw43DqHw9G55
7FgmxYoVdPhy0EEbmMy7+MmDkDYLGwJdD8Ajq7qdWisjBFjzOy5c3b9+pNhPzD0FIXYDavyBZlDf
OTghDYkLuRAvDV77Q1tN6ES07qWrSN6kr3XXSJCkiXno35KORU0754eiExgLB0mtb1QjXxWD7rcp
kQM0ssNVqyvIw22PrrD1Q/4AAb1qRDpMQydbl48OeEm2Mu6RBw52cuFpASv0dTZymSOd3cLcYpxg
TULH29vOUXeb6En0qhF1lyn2vVfCuM+K1uXB4wOGzxc1hJIQWkcFwaOIaejftameElwu2DpekgS2
hsRWsKUneoG+RS8nTL7YtdQooihkZSO1U2/ZDWceunquOKrWB8ZOFmM0DD2bcGpqsMARF6yo62cW
CpLemym/MJRDM4OvVCHAKNiI+IrubEipI0PZ1TeVnruB0C2aACyWOrRVVF3XhQp3EQSm4pfupohQ
EcehhNMT3uK3jvxE7QgdrqDT4ozBYZ+T0VE7/pBa6d4lFNIekm2FhpSt+iX17NyfjUZuomUrRFIC
eNqyeHQLj3bCFO/YyrkBEbj3kYYOrrfevI5nxpjAmVLW+CJiFkHa8gBqkjtWGPGZtlgMCJxrqTjq
w5y59Ppjjf3lqJG4ak7jfaPw+hQcv+kaGkLH4lbAxABYEeNkot1lwcRfw6sqJTJWu2aAqJLnikDi
wCQGmwRmnY/R+ZCtFSBwVDcyQYZZL2TgUIg1PrsnsDJvmS5rTGXIYxLPXDkxoy21o2KVMGawXams
jQid9+sJdL33CcuDZIXyhGTKWtsMDKssJh8B/FAZSEOAnR5XuQuwacYrOJk2GWQZTSYx1BstIguH
qjQuon4zxII+nels7QH8jRMDJqauIdhnPBem9DtHLJa+CvUQ+T8lhh9Y//OHYbvrivBnSL9l4KZI
BliSk2fl0uJMsSiupZac9U55tux564wLpZ038aLbkulWSzQ+1KAWhDGmMFcjVRNrq5MM3pMFLMc+
WgkfkwqO7xAiUF31w6MZyvR+JLuA24UTBgERnspEvLjOPAaUnLg4bHmCYhFkyZIr5w3IYtxYKJiU
NRJIUVGHwN+WgRbcrh3kQN+j0ONuqInXTXFvX4d2RrqUp/PHVNp7u4bPjK9oXAsjw88CJTRGS7+h
0tJglAXSQYIxsvyArgtG9Ui5mUV5rqGccLfbp+tAPPeyh8vpbK43JjwSwcVQLhRW+aslLv4e49VI
NEIZC3i65rQVYYsiTmEkUNVbnqGeilR5S4mKAweRHUQU5ssZ4sfYxO9K0m+ntgMmR4GOOD7db1pU
4omt3xot97w2stwbMntYRWpKBpqt4b6JhQ9cj1g7dI8gsZoDSoMVskxka+fK5C1wRed+aWSSleK+
wLyaamax7lI+jrTms+3ajbCqV3dJc7seWKzNuU9OJWZ7QZo4adwTT0HD80wAZHEQtBe6FOrKEvu+
FP8mwL6oYBQmJoe+a26tauuVWBsS1Jf/6JXkX5V8zWZza6jIhDFVXzJt8dFU8yNkV/JlXAIbMdXf
9jI1Ak0WwClHZNtdfHBzFWEhFr4AGv5KIz06UMAJOKBoiYufPzK9Gze9axITg7PC1ygWNvmr1GmN
5Cp/DMPa3qvtlz5tJEyVClRyh1PKrWt1TUSF5qu8m2k6DyQuq76ZRSSRdXdClxqfAUXearj1xohO
htEzUzT1iSAlNOEA42d6Ok1JzoJeEs2OZiGh3mlmi3PukuhsN+/AhhJWZIIUl+kyZl+Igd44nvmY
lzPUfPNm6Xz6Vs/z3qb1yWzre9fKXtS5uYupfBAQYbVrKiwvNuUKzVPKh1hQMUyoCSAGf7VwRxCE
l2JssW/x4TxHUjZQ+kfCPFDblU1/X9j9gtWgUulU2T1hvPmmEjsnZa/u6hkdybpFuTHE8NQBVLZo
Zum3Odwz9L0RxHL6hbVvoxlUs93fNjqLiaxqaxx4WhZIIDE7Oi/WZxej2TXDmuPKWtLGS55CRlvu
SL2wVouSlWCSZhbxWc7I+pvSJSWXFKu6xQqja+g7Z5UZM41eM1CvbPgoZyv0AfiDrk5gWF3hVUgQ
ZLFvZIau9D6wC6qiud3dgW54EHEZNJl5Rh9gBeMi2ci98NOzMgsoSk4AIUPxGtrnvWDHuOkjrPtT
1/gCmT6mZfttmklHVvKqO0yNe6AUwGoldfutJbB3zxpRnbmqjKehSaEAxCTGemah+RjwRBxMQya2
KXnpvp1WyzKQuygKsR66T0rCrIJD2UMlfCxd68Flt2LJRaEcx7QQUcOvqBCvQjA829hJnm0A3qiw
mI51DYWkweKjNmdr50zDUyzTJ55gNB8541hXbdDw4gtugE5AGNwygOR+hr4Areye0BBvrS8cDbl0
77qiPLFJetQAVQRuzqg5K/NW4aFERxW/0R3Q/liuIBDL+VTGe5E6aIDVFILuwrrSsxQEzAwIMSKR
lj1KySw4UnlXi/YmMvT5NnZkECPYCR0YEdyh3T233ymrDli773QXLxTqZ9KoH0dmUNp2ZDMNwPVS
G/VLqWR+SVzbqsFx7JQlgw042JVHaxudnufnCU7r3gXaqlcRgz2iprWjILG1RwpfWkpq18TmOe5Y
DnW2ca4NQ1m3k2YcHEuj3pwjdjcM8NfAT3lFhb0JsmeAupGMM/0stcoNpsilIEp4S8x3MDknKydD
HBaP1FDbZUFLREssiGNkA/KDpF/4xHXKVkdoRQ907IAnaUfGGYSkKktrlYyrFWK1bcIWBIdi8TFU
Rrkv5vvG7GUgbO8h7Ix5A73KYAAtkm1Z26eCUWn1EHdEhxrpuQvRPF/fex7bxwQLy0qm84tDCy6Y
2vgzwvnrxKQ0ZjwFkTbS45z5QAQVpcAsEKe0irFq29TbGpF1VIgyTZoCPLg5rmPd8jPkZ6wIKvYB
VrPXYuU7rFrWC9MnMuCNWUdcx2WBef1Yr1elbbIi9yl5DmsG+mUFmkH2ZLhmXdSC+aAxznyTxOgM
ZjO5jVWz30zLxdUQJ2w0Qr7qamPgcPf1zPrGCY0pZK5wyvTd7jrT0f2/0zrnYzRYNobqy3UTsCxa
cKfdKi4UVZ1iy3aMgLLVeF0hWmCs6oksZLbjIwyHO3OppQBuxvU7vegVy5yuPicRTydTz2oMy02J
tnetKdVOG+WroRi/1MLqEGmOld90PMD5cl7X5duyLNZjEgaKRH9FoJ/5c4fejkYaYUTIxrf06mgX
xnshNWc7GTCLk4G3nsHSjyqpz6WdvmqCiW5M54fONo0DoPvvEYn++NItoRmGwnal8iKW/XSduFFP
dpf+xE2Ej7oYV31ewiacc93PXPc+du0bnlmenqhMtkgXf9ASypuhIy/DYZ1QNeqzyh+d6ljc5yO9
kkFYUDosaMGOWsCjT/Geyj4DNWtaj17E8q6YgAc5ITdCSiaoVrXRJuNE0LvG2KIFwxfuZKRV3iZF
esbqHDhAU/Nw1noWEwPL4Q9onQDNkgEqPWgeTlgV+J5tSEwVcdWGmyurRLCNFDFhEyD6uecnUC9d
eFvkrNrRpy8L5HwX6+xJZpPdTA/WZtuSbrgitONieZiiOqe8qwrhJwWKti6zT2k0v2hRsa54eI6m
QKyAHoDtu3XbH7sF95Nr0Nv4WJGeqbhyp0UCPRba22jb0662MEpBdjoKB7nZOHvrOFkG8Kj7qiuF
KKu4NoOxJpJEVYx9F3E3XeYUt4ckLwUgFl8sRjO1DLOdY+L37aNwPrYcPaOk/ZJOtvvqRURRSHtH
KlXxjDPjRo/sYb+oOdUcDGXmIZJOJJJ+XQVFiSxYVEnkiy6/mLNm7ciPLVdFTGIYTj2fVs+O3v6r
Hs2fLMDtFcvuMlA660SMF9WGUVpB+VIRi7CisohMMK7uylY5AFrXge/TMLSJWc8r5LhljN+loeDY
zpsyYs1MKxYyd5c8lh4eneua0KhuGVxSnpJ7SL8K9j+6OuFeL91CXQnLalkKER5XNZJZjG3GJtEY
Cql5wqAz9SNz1Mw6sYJO776QzloE3VLHcIbldlnwCu1wBPPSr+2WxxmswBqNu8OdOsw0/Gl7qx3F
sJxheRxBqVNE81tFYT2UaSsKB9auIIZbd+s8CKFQBSTVgACkWK8Zr0mVY5QayzcFbWiS6girsB+G
PWPSwu4CBMiBwgij7oP9ZWU2JbyDTPw4tsHj7VT3bgFhMLPikKi1+aGqE0oojXw2pb1kr/AXxrxA
lifh1qjTpjdql1cjQ1Yqb20aNvpl1dgrC0WFoDp/sin6Xt8zhMcMKBSQZJf3wWAm21lhmV/PkNJD
107YvyNwAhjTNRIIWts/VDojsC5/6d5tYTnDTWx3EJjxR4wlOsp0sAcQbJRTGKVzXBh2x041NoOJ
YFmnZy/l7m0ljjDk1bS4HYhdqcRJBjzqF2WOEmHxwJtOITDmcPoycw/yFPUk0wNjMjSba4kAX3+0
sjI1XlszD3nrGIdaY/9h2GhZ6jzCqlGBeaIHlNeVeZsRmUnM3rXcSemgMW5KBWIixNWnSITwMZPs
sTMye1OCXlvlRazvEUFJSnhLIt2UamTdt+MWbwJt4Zz1am3HO7eX1Rrr6ybOx1/EGbaHRGnBuhX9
hrLIU6QRI6tSRlVNhz2A/jOwBDi06eMEBHUxYWGVZwUllB50AogfUoNpY1HZcHOr8sE7ohI2d6Xd
VYe+lKxB8O8HJeyOsSvYug7zo+d4aSBSBsUSXbUG9LNxcPHG0PlJSJh5UcXl0EeXW608LBoNoeG6
ItqLDGXxeZ1LQBRQEwPqjJvpcxqYWIjpUn2kaQcy74tsTrajSe8Mav33tVZRCtOvl3BfZWCwa6jk
VMsExLr73QuHm6kltYWryPPWih9s8uRujwCskjb/JU99a31xh/1cX2BqqeuXjvdLzhljK5treAUh
9jEeBGtBic1VcYseV/e1BpmmbD4zvDa2xlhAP/AF/nOzSvu36zBEcdkK2NNj/GRTOePFDqIiQOii
gVnK+Y3r90GFaeZoIsBiDsrNbEvVmbKUHO5kV5wUk5ELgmfmN9P8g9T3hL7fWutWur3+aMDXuqnM
F1SM/dpjl8WCrxCrttYfjFDNNlGXrabUqg+puqzLHcbK2TI3Y66ie8gepsQ1DsbA4UUAEif2jjmV
JGDnyUlHzE0/mj06XpyLigAOq5Ibb0sVb1TONGqDt1L7FuWS02lPbU79IhvsPQKKU0aea5jO7XEo
aoWqGhucuphevITPdKaLuRo8QZzZUi8qHRo5UIeGUFXOlTNm8O2MlwJPwUFv8XF5FHIQtrGg9lpv
iyb7M20HRN5U2NZJq36bUQtix7xBfRrelIUHSS8Dc9O4VF3TobID16SKS4CJfAVEtAOfaN5evzC0
3WMZMJfTJwtYlgQts3pBZ8m1EqwpTNYcq7SkSpPmrkOEEorRycOLzD1ku/S/tWinl5R3LMHEvIyZ
vPtNjaizw+Hr2Imvs6difUO9I1VerYz2rhZjlktDo1171UwDynrBscAezbTKddenx9wyy3VTj7fq
UB06fIRBPSrTJk20eOMiFF+PLgbYZd8hVedj8kzEd0hlr3Un/Jwv5pz/cgjMXBFZqBpS3uVCXLSY
sCGWWRut/vTkpL4Lr19b0TQfbAtrcua4N1ao//CZ0/ju2Nw41O1pGyDtaCdfhQh2FDqFrUnXdzQl
9jX2vV3kRY/gZTOKP3gleqRgnqyqVYJtC+52uEO9Qyg9A43XqyvDq0gon8VxnuxnaGinSn+zCr4X
K8POiOJvSwOVauv9ziogcjWg7tFUUjIX8TfG42NfOs/k5DJbIlQhYH7xMK/BeG9d0dCqEOWlRfm0
stX0GynhJzKwgWUu++pzzj6A8SCAZk3EOKYMZGRxkl1Yfh67ieYb0YVHomeITipXQ2AnZJuUIt/o
SfI8sH8VlgmpQACdXY6hQF5n8SxqNk4VNjvoSQUdIqqHC2yp1tML4hGWBwUAm7q+1EzXXnSJuuaE
QXk/ePk7fMws4wQqke9t3b5PwHGauXjKYdvxnENjs4qj7nIVqMueh+Egy3AJgQjPTNk7S9YXO6tP
Wp4fCVa+2Ajl/FDh7JsTHdZnheyNMM3OGvPRiqztjnJY3KKhXiY5eNuIWs8apkfA2+8Ges+oQEBW
2M8DTuIEZlOcghokY4LbVw9ae4S454igi1gSjqmyX3bFctHDqUNxHGpxTDxOlOMCe0A0ZXOax/wo
hidpLJy/OgAH/ZymnEuMF9U2aPCiSgT8+0weCQ5x5dnWOGuWFgGctm2o18GM2c5mmY8N8oNR785F
kojTGhdYEqFPC+NvZ6w1nDvOK6yvPVaI4wDFnTSSu4wqaZOPO+lar2HCJK+77rnRrOdktJkOLa8K
WipPE9i7GFqrn5rUEkwDtF1p+02FP8u1lefRzY+5k3ybDn91mMOzaiQ4wAUqj4Dt+wkv5LezDG9O
WhxJSDpSb7OG+iQ5kpgpFcLEe5zelcawajX3rFvNpW2LTUGeDiEk3llp6kDWiL9bVLaKam7B+dyg
3TwjMntbYm+kyL7LMnZXjolYKBIMnzI/jl4Dyb+wzqSuXQZT+TLH7kC8wao3B+LakQVP3DZFeinb
Ir3+BgTuA0q3j+s3lg9O2sZmlsPtcp16N7/EHU/MlFP89aJ3xaUcNKbflt0uiQGwgCUnE3ncXlXy
ihv9OIX2mXXel5YoX2wMEao4JLvzZtjD4XmkFx3tYGJO97HJ5Vq+WXjl80Qk5WRSQyJwZzFxrIhk
/TImuIGOcqtVFXl0rPl4nOWO3vcJavUXCUs8ustpqPxZ30vy6+1t1hlAcHe7PIKR6BGUlSz5AeJh
U9fo9XB2dNvkqjT4zXxaqNxhvKnZ9DGkV1+a8g17HoJ+wgJ0ps5ZnZenTWnKC069DzlKdJ0Z5bJ+
6me/JJ3eT5LqaJvzF9HV5nsLVc+fMx4Nu7NvgTLull+lO0T+W2ufl71tMbW/MiHv6vTJhc24GhWH
+9KkYvNmCR5iY/lSuuSh51LdhFr8tVx3WXBB2yEgZOQdteoJ7jgZDFaJYDcs3rMcUyGMGh4Ig8Vl
lLTUflhbzxbb0TKZ3iwVhnXvPUH8yShh5L80W9AEHgTLjOG02AwI9btok4nDVUnAe5eXAZK1I20+
dU/esW/8WNjsSB6HfDW45Q6E2sUQGcLXWvVTCwEnDZP9YEg/TEgvlSC+ZSTvuXhDUAI+8tU+Bqe2
4BjKQV1V7LvbssV8Zn/WrbcJqe3u8957LkcN4b9KGYUp8tiwnKRsdgZVg9/UgahmAq7BSZaRzYzh
MfYedaaXTVjExTqqn1Ru/qApqfxFLcZBda/PEYtmOgK+bYkbYUW/KB28hGlM6DLMrVyOW4uAUkp2
y+Km0KDbpa+msJInjhCMISFqaubF7HdH+kfI7tGOKIIJabHvM2VNydT7lby38kL6eaQTbaJlr51J
VqmdTrCK3Zii7Rssb2x4gipZ4aa+JauItvS0dTNjl7Xu01CoZ9hyxygUlyzHCd9I7AJKaVkAM7uC
gexbDCrXpj1iZs9WaeiSg5VVa22yP5qU2ie5HDQkOlKgVH4+TfVjCEUkK23a8Ll2B2XxRk3FD2t/
jzsuf2Kpu5cZUXpLycMuYlT8boDEgHqdYu06h0KVUjZPGEPu9XhXVVlx4GCpMChP1z9K3blas4Au
6/KYzpCze4661KHwksK8MnsXVRox84hWnGNDPHamQPeqZfrTa8oX0goEnK296oHGM+EDuGdjcGhz
KoRzwu9fv+S5QUBZdAcJ5YbNJ4OXl8Fx5cxHK3rSx1OncwFCJfnJ7KXYzyPcJ5y8onF39AXo5L7F
dzOyP4O/nPPrs399IBKyF2lFmnfRbP1oTbgeJZTXKt+nE4gN4okt36UWlDM4gOJCxUemGtC0lalb
26uiiFXDBfzoBVUypzCrlMxGdeXS5SBX4e0P0dHyoKntoZ69J3UQF1fYTzY4n5UdmUi8OUwkPcge
qLU1g7w1Yg4JpjQgbSP++eM+GtynMAZhRZW9sto9Ho52VZUEyeJzKMUAPwgHg9JiC+JJLFzIHemP
kYPEuL5yUklnN+f7RRNFZ/zpeogVuM9l2ZcZ81NdRJBYvfJ+apSgi0n5iYubyiguZgOMFCu3k+oi
MERyT2Drs6pgHGmBLlGF3NYYmTdNJhLfKOLXkLHQZ+re1wVY0nF3Pbux4TLabgksis0A7suFmfrY
CQaYEqXocsgOd98MUdAfWgrrihN+4h9OWPu6SeBq9ft1CJnMHRmp96yqnpo5wb4DC7gZ9f6PK3k9
qXDkNrj+a3mVZWb0wFml6Sh20btcZCgQdXCBuzG90AflCbbED3xMC78rkO8Zm11KVAJptHQJsl+d
KDdEMTNqLM9sjoMhy6bELxyGQmFPBes+tkgAYSyfEY8BKbn0tfuKHa9FReDhPJhARHBIapjfj1FL
0ybvGioIEeGOpEgIVPmAPd5TR40Pc9hvhToON6Ytxpuwsonbg7WDcHlEvTxH5CqQKOUdx6HzjtpM
ap1r2lu7UA+2G+WbFBppK5fBtViEwgt1vRdtv2PI3nSt0De5x1q8Zl+nV9MpJb+CSIqpWpVIw4HH
DH2QWzPe3hr+q0wpPrb4cgb3GQQIW3+O0fJ+GZiHmVZiw2/HDSgpqM5tT8DGEbPCqcYyQptULR9h
gu+6GjF/P06Nn+cd+0mWw7TdkUHkoEYbxPkLiK4baZGFPbgwhdJSX1jz1tPJuosiEB6iBtE412jI
Sh4o1XtRaaMTvpHt4qx7zYuCMoCtQqvmTB3rWJbmTwLF50SKiDoKpH4xUzt1wRUNtUcVoNNQIMhP
Rzi7dR3RSxTjnpgqdiKa9cvLyIEwWroZrpgpExVMAVZy5hy7g2upDxVA8l2hVUwixJc5AkOct09M
kEZDzYUxOvcz7N8MUs9XGR2LVaQ4tPyAGTVMBZATaYWAs1ocidq0E43awUju7+eBMiai6Sw131H2
f6ndsnjt8KPR1MtoDnu2ePcohUkY0N3U+o1Gyb/RcFWhqd1EiiyCvMe0JxNo3VFej9usLKabyuoe
nMXWYo3DAXqnieltQuSk59vCqO1ba2zafdmZz6Opub6W2OcixYffLCYYLUklY9GYQFYmAgtJQXWn
t0wBVfVmT5N5XDrXo+MBnzS6d2qI5FCsWVPcC/agekPmouhr63D9IusZtoUN6n50+nVdz+0BBh6j
oQcCkv5TLIJBE/Jw/UJd8J//chSn/Zfvjf3oa3Cfgq5gg7IqFK08uGkf7TTD2AwLRTcfWAh0qbWb
cJ8fxgKYwvVf5ISDVUjpa0caSjfJypHgk7SBQixYlHQEYO8mY7pUuNFusogte1ZWwKTYRPetQu/Q
EvNbLF7bVDd9lb7MkQovPrzMgP4lZkoc4O4wjKpHy7TnR7cxH4pJt+5p3r6bPCIxAOSjvkBO7H48
G7UYzw3s8Ju2Uu6u/7t+X581k9S28nNSxmlbNxllTSefzvGEo8HS54N2lqowTtcvzi0RD/eg8bmB
cx1ityubEwXmDiQXA1JR10RLZoZCG9VmGxXCPD1VSditKcI08Cz571DiSTEm1wty0dxYXjxuG5o5
UhkJVw5tEBv4UzcJaxpSCfIathxb6GLIVmhyx12hE/E8WsB+kOnhqUO86lN4LlapZVB+H/IH03t3
URZDIJy+4z6TBxP4VazsOiUCW/C/mTuPJcmRNEm/ysre0QIYAAPs6pwHz4jICySSBDgxcODp50PU
jmx11Uy3zGVlLyUlST3dHUZ+Vf00K4Jdpry3oMDeBSC3e/FDYkiBgcaKgw0dhOoPoxbtLTBYHYke
3foY8ECIh23lyYnRfMBWKy45s3oGbCEeGj99s6wRGVvlR1fRiGb3JmmzPIp2uQ2FvFPx4yRsvtxZ
9K3ymic8X/ZAl73dnQCRoZwZ8UPVZIyNE75rU5usEA0+y4lrO7Y0I2/RjKieVmGLQ86M45UbOu4p
n61+i7kEbFFTnyPg9khk1hs/ej+mDCWMtn1yDYPmnGznVvSjGJZiPGUx4B4WH31WkrUrKRyzSVxk
gX8wi2KHUy3eC+ddlLm9G+vkWfdFsRZ5Mly7HFqsH9shDz1gh65Oz8BbCsgfQ7dL5PAyZloCWgta
KOz9d3pDnzBuANqTpDWZSfawIgEgs0jiHMmMbVxV72CeSuY+3QuU6fisBmwX1FV2dXCcjNi/i3js
t9xtvC18Bup/ut8psLBtHs/E80oZPTf+Ti+7f2n2oP7KIlsr7i8V1xZHxqckUjMNTaCjkv6nIToi
Epx+jiHXGkt6T7n4MXqamiUfH1s+du8PHnGnX6ryGH8VIeDvHde68BQ04L/qaCQqRGDwQepcnlox
Ybgv2ESH5Q2J/Zpes6sRczKJNEOb6S5UsdgNBYsO8bVx40QW9Twu9eO5bgbA6YIPtibELcf6Dts6
X/BYRc2pmihUKSqndJ5Yp495KXENff3018+gzsViWzUJv/7rB/74A/70c19/isjNEzPcaS+9zxTg
6bHvoBlwMGU6RgESz2oEG7YVG6sy5UGjNVQWh9IqCE+QYiQmvG2alPqR9uNb1rvdOm47/wRXtVmP
KvZeDMUpmAFu4RTpdmjBaRopY+Uh5B1IFeqm9H6GyUB8kzA4ZcrzRs4UwnhB9zTHoMfM0jfAddmn
Mq8GIkkt1tDuPpJQ/LVsNfHrmCmB3T10c26vpaico6/bbRQeIyi8JzvjtDKlRJrNkPWfeVS+ndKc
RKsZ0Vs+nwagmsbkHBmetPRvuNhcnTqAahlRx4LnQHgopb310mXP5mSDHU/C+taVw2/HDqkWmzW8
F5PtaLbEjYjvxqSDdJshpbFxps2aqu4bB6wKr2PzEkP43bfBZ8A99dkM+o9iWQ8djkFTGOTbSPIs
VlV6k42NU6hgOqyk3PaB+R5gIFn7ebeE7IMZmpn/3ZqLDPs2m6qd9NMOhROKmPZCJmop36v6Gy3U
4Qbwx2/cfHScgcF0SRWlxZsuI+cDyMoVay5uCdTUfHoNc/qZsSZS1zCVj52oaB2NvUd7zF5L0G4y
bt7T0XoJuvZ3kcU0cIYfZjx9+lgJVpatOgRYbvF8ZObZt+w75cZHWnn3QJDmDx2/B5S1Y8PHGdzz
WZStsXSsW7gWNZoReWKO9RijKIlgElC216FHWs7NDLeM1jmkjGFLwr7ZGOLkJfucooVt7gafTTnY
K5fJOhm/xLzvl7kP39zYu3aYcTaaPWxNe8Sm6HVJCxlcQ7sLvpst2evKnRif5PN36oSfLay06An3
pbYVAkIV3Qejg28yBsJAsyFc0jevGY8ubsqlmSbbO/P8wtwzvsOz0u+TgGBT2ipCl6Ha+334YXj5
e2na4bGgJfgxrNOfY+CNK9+qs5OgMf6HxwIBUdwr8W1zlccOQE2bWqL0Iws8vJMmJYbt3AZAP5tS
xQue38dtXhbDITJtHolRrTV8WnoXMWxZEjt8HClrNxe4p03h2AwuwFJ+/V8QtzYxqhlCE7tVIPDD
SOSKpJXrjIH2kcLV53ZsIsB1HpksTCiV8s49ubREcfPyglIxcWif+3aCNu7yVfW6dpfnjA+n0LrE
NSQXYyjIpRXZ7yJAbxfm6F/0GDxktd+z63wnmY4zC47Dltr6O0Zav+QEKDsgI1uPuE3shtth5myK
DmA+Zn0X+0Pgd8nOTKz7RuxBemB0jOOC5YN7MWzs5ra82sTCOuAnFCuRvWbBnb919ZzvuhJs6qJc
WTWOsBDGS87juh0m66QnJ8RQ2KKXxvzFaoGA1Lics+qDGwsW88WWFdGFugqHcv8lSHypOYMqz3o+
fv2FOZyiPzyZrHFqbzndEyc+uFkWZ5GOgwgeQc+2VjYrI2MafrGb+xLbv7mG8UcHcJr+LHh1QRtd
XJhFa9tF08PqWL3TDEtfDHDepYZMSPc2fCl8zXSj6OcAks/e9hnu2S+LTTJgyKNLl3YJ51qX/usi
9vmRO2JVWux3UXYQLc7sHgfj5ut3BA1HjWiL2R8Mg+9ulODzoV1mSKRcxRbeDyNBoW8z8c2Mk3D1
v5e42z+l3f4cIXL+i+gHTRjK83BOkTuW5j9HPwglZoZlZcmBbMqqdbHAMwRjI4hj7lf7hK6PvY1b
fW3j17eRnb6iGGHlcoEehqOPSPullVGK8rMg+gPgcFFQ85/tPBc7GOpA3xZcoMQoAN+yODCX3iU5
K+Og7bflzfnjnagDzMFzsrfFc75Y8L8++HhUJwLX4VrEUU6rR36abORUF7dROIr4VihbkMMQm84f
xmMyQChJskZtKKW4JHb/79JWwuW9+FN2bInJELg0HSFMCZjlr9mxeh6TpuXbcuiNKiSoCbo70g8O
ExjP7PLdV1pB6+xzjk2KTXL68HznF127+WPYNOe5NLeeH/OyMXnuhUo+AYqqC74d9iiU5V1imo8U
XkApl4nHiVR+juAldti5brElKSbo+DBEbIGU5DmnS+Utb9tr3wdi08e4hcwpwnxlWiP5LnxfXm8z
0SiMmxUkbzMwVei+/fL7OHsXojj1/dzsvR4rXetHCAv+eLFa/RCOFBYl9sDtM5dvgciuhEipVSed
S9mqbJETvdx+g7KGcb73D8WY80S13VHWxU+jLNw1HXDOqcortR88HHix57Gr1Jm1CyPrvLw/FLl/
9joU62XUN/io3cicx1FjRhWtU24yyZsQTuWehKDeYE2DBU/ABKaBc+I2TQSULZJlj1ajyRTp/RwH
T32KRtjNUtxZbfDmG5xHZaXsY9YlT3xQuyJgWgrcHhlmsW+TtH7U3NF3y1dQlBJjGXVT8P2jNcIN
GZs5+gzrawg5el9bPKtN3Lyy6JoTQs7XrzAZnTDMmFECFCKArLKrG2B4EHSnDk53mTpMU8sfQwXm
HW9z9G+eXOu//DaSpZScdy3hmX9JMuamw0GMj+7whx8k9U9DvEyS0KIrtQiwVZCs8Q7jcQsyBlF9
d5vqiQsG1vqeQ1TIYJjcSHj81yuKWFaMvzwlpMkkUUeT2ObfwmQShIwf2jI+TGlGBlLHFBkGpEXK
xeRjIO6uigB2uoPzPmJCsdiauCAu7yYjIOOBO90mw+SBswmNPUCem8uI3l4zP5ShJ7E/QkT+1y/Z
WlJ2f3nJruLp9lxJCO5vqUAy67orsxYzQkh5CDCJXRA5R1AevyuGeoco5AJZOinGIG2ctQgenMXU
OCwm169X8v8sffz/ZbCYFOifPo+/B4vL/uN/Pf0s2/jjn2PFX7/v/8SKXfUP8m0kF03sZrbpSPV/
Y8XyH84SDCZbY2KdUibpxf+MFXv/EEuwWUlOuEo6PnHP/4wV2/9wiFE5ZI1d1/R8vhN/2Tb/SIX/
N7HiJTf6p2+QLYj1I6GbDto+r0T85WGsSjXXjLisfQ68splbh2uSXXCATPXZXU7PYXhNh8E64g27
WF5OyxUNsNnC+MQgMW5pPp+Q9znkT5sO5fzmFMNzmuG85uF31nNuBlfPDXa2Uf6Y8mz+Hy4mthD4
Q1w8JyRByWyrvyRAs8Ewa7gaIz7SObtMg71VUfJQNAI7sT/B5yqvnEuZTmaYqaA1tFtWtJJzSsk5
z8eFZUYJDWMx1sM/fRfu/3gL/3xAYfL2t/dWuBxR2HYd3ln1t23XNTD4Rk3R0azk04vnEA0ACGJv
Pd1Wp3TWSKgmWiUT1JjIai03xmWKybpFcWjCgFyzhJq7WjvyFETjRJaB+yAHaOAN9Bp7wAjQsIeG
fx83rNYF6+0Sg1nBomKaNnbupqGWhKYU92hZNU7GoLjUUzJsPECOm3Gp6vVKeKTc6/a4ocCWY5Vb
uuezmBhzEs/xDVCVSQdrsyuJp0ZxdZzsMnpaRH8xSrWNTfCEeYtHJG/OBTyxCe8nRkVEP8/u7O08
MSPLJqoCPCr9VmFkIF77wc31GG/niHFr4vYDJ9EQcdEaP0ajK/Z2Ff2CuVUf6qT6YcVKb8cUYWhe
2pAbM7oljn8sBmta5+Q6VyroyeI4bPKeoMPDDK+2GiaYJhyNO8G+n+VocVIzYAqczGduxPFgmnbZ
ZYwKshuieubcKveRXWX49LipGYl5lYrBtltTDingS7hz9NF3CWWTEKXjVGWvNZUNsG+/qMyBGduU
07WcMs304mWM5nleENCdVK5dZtBbKlJJmXxLjal90PZzMWAl8pbQomNw2YVd5a4q2WvUs06c6Bu6
b7opPJX+yATamuDHdoYDDTz/7VSaikxXFvQ2DO6uN+iyQ8XkUovD/RIk1gcsq/zOitwLvXPNQ2pA
EBejYFqSujkwpGo+DGAEHjR//UoTXhqcvqB+zKseMesAl81MQAGSbtBNjVkamB8x07J9nNMH3RJY
iOvHZkrbtYMvbxfZ08aHd/LgByR5wxQDeTa2+yyT0baGSby1Z/L7WZXXB+DPj4Ol9Nm2fw9z5hy4
bnIgwklf99yFKC6gKt3R9p3n17A/aRlS2juUPdqEoklh+0dheLBwdukBzcx2W7fue6dnc08/3u9o
UX8LyC4hVaEjN4BV2PFc4dJyMIW1+SYuKQcBN3guo2bxiftqWwagcTrmm33YHi1i5HxRczqol56Q
ORMfsL78zQAYaRujwS3l7T2cnCP0+FUTLw06hg8opcjvMjToHOS+MMLxG3D+5w4FKpj95jAvl7Dc
s/uTLofx2lPIkENvp8NeOlsLNDBU7nm8ZKM2mOBZn4gcS59a+GvSZrybrcFbjWFIXIdFzUNMSim3
Ouu+sVZcaOaVGtrxGKgTlQGAnoDQHtLE0NneyDsWOSO9B/IItaez1Tdv6FCHAlOBK3l3g964y8ud
LtW0m1Jcq2Rrl/CatZG0bfBb6zvChPkJZN7d2CbjsevDU04v5ShATqOPD7B3tkXf5GBeMYX6pEQq
ne4510LOr7z01MnmpMJ8XjOLfVG1OYIK/jV76YXf0z4GPRP5muKxe4PTkkzWIlHTTch6xMYOv4qF
wp3Q2/G5CfhnIfvTbh6oU/KZ6kJaYKDL60T5oKGpHeKJWYkL5QgPpZ9U575aTHgezGiKgwxkra48
CzwkmyLq9t34VoVDeiGWy6SjqPC40GqgYss5yoQnGpDS/GQ3PB1NhIE7Et2hjQFHJU289aTpI/gj
ekcjarBRvsmyUNdUUOAIXo5rDSWnA02nIcy/i7y0Xu2txAJs9xuHADEzp1ST/JE+0RQNVFM6UfWt
k4R3UVkJTNg30mLbSs32cyqNe9LVASVN6pVZ/nQk4pLcIrtlcCPFVQY5BI8BIJOleu9KV+c7Zpr8
xVSECTEn0NtEuTJ8Of6BEOiYKlPhQqNMsKoMZ6EVxN9Z1qEH5DrDhCg3oRfGzyAmGMYHVrKF5gkp
vDG6jZCippgFmRjQ7ADQmh50Yo0vGf7b9TCJ5Ec/32i4wrlbJx9mhlHV18q7srq3O4plwD6NkETZ
bk5SgTVMJiHXZkV2XEaniiDQDthOCUbcGk41Je+nflvmpj7nuXuxkyhdyUYlD5N2owd9bP32pwH/
6sc0uiwNVQhcKw4bbtAv1nSddH5ocmk/C9NVD5P3M8eq3snF37m4aUfWWBT3vnmu4n5+NJrHJVgt
8/g17MYlaFVbuGrC6zB48tK1TXsXl+92Nr0PS3fUMMLwY4rLQIpuoDNBcupaeqgyx8hhq2lC6jQ9
l01gbemqeEyluaazQC4pcXEuame4K8GB8kBwsRutW9Vjm3X99OJXhC27Pgq32qdKptSsvVXDT86M
fOc4ml4HsnDQukeEgaWLgPJqKstn+h9ys6sfiLJP9AIdO9/rDnDfvwHyt84+hJfTiGlsPYFh2YQo
q/v5vawWh23p9OdxrC8NpWlJ51kEZK3w2Fr+TFlxkjwL0u8bkXgAj2s7ph3JcXcgzN6BTn64th7v
CztnPKdRkUFN4YP7jV33UkwgcyfX/s7jehnCcvpuSUts6il3997QnxXuhDsqtOFNj1F+Z+ZLLY7o
v2EF1ZcyT4fHufuIUw42Ma0VnH5w4OZpv2toXKD0ocPEN6r8NsmiuOkWrsU00n9gLsEIURcX5AJM
Z3n4k5aGT7OKpnPcGtOFLpjXOQ0+CtXLN77IalJqTYvSr9BTUOab4jk11EdFN/fRG4pPpILxZW4Z
zmBoOgxz3x+ZnJdKjfeUAgs1Plb2Z1Hn3Qd8HloZYQxSgIOjoDBJSAYBZGIRZfdy4OUy95O3vkU9
kyUc+kb/NmB553at9wtoZq1huEDYhc2eEsIY0IOu/mibD0wqMTdZrj4ADLUe4KPxY6PAj+HtBtLe
H71Hn1sNDOXWI0TelG65rEpZXlqg1huqlO/r2qxgLbrTwRzKaI8yUD75St+nnAnNZqquc5iLE/ZZ
LBsJs9oIJDrBGy0uZTkPFyN0q21Bo9TVz+KPXJfpOugobR3nobxIkWV7labf4kS+dp20HmIObS3b
/MaNRoss4kx1WtvsR+E1H6EdMJIA9n7LW+Vs61osDTrsHo72qcwDyXMY6YC4Dybjc/Rkvq+XKmRL
+a9OcccL0k/luCxyU2UfGMyxwocq32B7vBhRW2yztOPYGtT7GTf4ilC4OLaKKk5h9euUGpIbSgJ+
XjsERqZ7iWfNqG6dStoj/VWcdOhvIdmXSdRb1KjMjup7ICZsALjJZdhba8fON9Tg+neDdFikaoBh
uXTkOmp+9oAUz01M2rtAU6akB/Qjbmz8PXrfzNzCmxyEd1joO69basd0OJ4yDBqgcRQJQ8H8PxYX
TkfTqQ6xqrMCd+Dq2vcijj9tXamLLki0EHuiONPLFRF3yt/0kHvwX/HlNXn33KvgNQg7kgoNna90
oXY7n4bFo+7FuLJzs4d7fsP447ACbYLJovmMI+xUsHmmIqFyu8r8gxjcM5mptWCnWJH25BfTEdMC
37vqunEY+1plg7L8kur4OKT2uNdDHR5cXOonkabdhtoA+0hPMIBBdBurl+JlLucjR5JD13T6gIMd
SGiL37TpDlQu/Go8JoeuNaESAKtlIZfBHmLCfEhlCK22N7KVEznTqlo6x2o84U2WH0Pq3i9OkOWb
CZzctgpbmtHrne+E5SllXQzB9N8LoqtkelAdcqqI0eq4OKhxcfBa5TnUzS1SIXHzvuCf27IbJqqg
2dgEVezhK2sUv0pXTbzP4bHuPCP9EdLjysy2XwunQPPwgm91gspIWRA89exnwnOZilNbh+0r4T9u
k2oCD2ty5gXpw54poP+mgn4Lo5js+wlI8npKaUgcWRg3YYMNyGfznzASn1VGj6sfiXMAKBmuIy8g
CHa0d2Hg7aT5wtThR2W0zT0n+n3AJY9qn6Tdo97Y65AIyanUXKZyC0yLLWmCwRiM9ROf1gKSIzlL
qttjtGsb1G6RJE8I0IU54MfRuaA9tiRDufCEPoWDjUw42vXKvrcwEJhRBxwVX/JGWZl8nsnLUknQ
iYNIXkusE+a4HCiMk9lzpZlC54DPvrkbI8wDuUNPyjhPmFJDfK1i4LxnoDG47iMuACQV0x+YMrDe
R9QUgfEI3A3+4vjSEB29cFak0AeuSekUxYF4d/GGR2ItexgZleUbaPMEo5/V5LXroqiQPqZu3PTW
6D5heMFLWE4K8Z26mCFR9anXAEPL2tw1go7zPMi6nQ3UpR6gkPYzntlRJc6laxhFS+auFmM/bnkE
oMbJSC+DH/Aw+a++USYPXut+tE4c7bA667U0ZjRTNkY+T3DJWMvczL8fBcv0oGkWqNuQVpsHHq2e
ZKZ7hn8Q3IZFiGpoUqiueX/3tWD0IijXrRD3NqnHvY6muxRLz36IfNhWDcaAwXK3ZUcpV2V5vzy3
86+RP2+0sxzkRi4RaA+YbWS4m6nkufT0HDRNOWJODepvcr4TFHeAeqnIbnTJz9bW5imta8W1d2yO
Yz54p9ylIKgOf4zN4v9P3XFdO+VbG47JSeqKXqg2xY+vJ5alJJe4lsf6kDoYghHEIZKDC1rbitKk
rJtSBFZWiia1ORFB1H7xAWOvMlrLLaNeCNCJdWWZ8nfGNCRLCWgAI8rZUKxME99ViAlKBghcL/Bx
9PildzL00Qxak4YOK9o7ZYZJhOxdohLJMjYe6xaLX+0UR1rJmGq3mjff6/iIoVxxrMMTq0ZNaMfL
rzKhWRGvDyN0rk8TpEj+udckspsT1oyzDWFjXWicd9oj/0JLGNXq6T6qCJmnvaoA59MZFVk2QXzP
YxEyOd23xedspQ9pPXNrYVZDQxAYq4zQ1Ej854GQzB2ZYUVL0Rjsin7iXFHvk94/B65bPnU673Zy
DvQhpeUXiGpib5HwvomOGK1tc4O1JrKYzoD5qxDGW9jgXZpAZ1UtT0wwWJQvFfbbWLOjV+isr040
3s87s+FL2Q0x6x9KaQr7GL6E9Wx1jsAGxHYTt/CDmLPcmzqbjqQv9Dd7wpnYQLesZAT3oeugB0Ls
XReOqa90xvDgQO6ZJ+Aqo9s3+ynAqWnI0OQP42+f2mgH4qX6HoyvedYgYxCyxbEJTKcZOQt8TXbG
1A7uZMvXyM/qByikxj7Ajb+HvqfWliD+KlLP3NNR9F1oUd4lHnq1nc60/YV5fWNMBCmwHbehAw5X
+JM+tyk6b58Np8hQbB4q+xHDqXkwUFc3qdkNV4vmskpi9U3KOTlTU4fBw3RRsGf9NlAwQk6y7Cij
os385M9BeY7slMtjWf+cdFEf/LF4NLVvHwNPT/f004C9zj5zncDXyHmfcP6wVrQPsdhIRqbnXlM7
P9rE/qgp6q/4ZtWBrB1Yjpb6zar/0dlleXbYF7KZsWUE7IRMLEcfXzbpozdzW2nH4kRfkFjjROiA
F1nJrnHn8ELjz2fT7+PKQVPtnvoaOyO5lz19zHQczlLftLBQlNW4nkXgXGO/f7cFN3xMQu1rH4k7
0z+kU6UfE8O/n/ocOmnfDk96Jn9o1378ERoEdnB7PUxsOShqzxlusxdqadnc4bYcFTE2ZlnfvHTo
LqWsI3xKDibU8ckKx4e8MsynDgdO33P9yVSFR23Wt8nk9AIfOt2UFgXMGrv11pilTe4s/dah5l6a
xngYcv9I25V98bEDkjCtD17bPvSenzFdcJr1QKJ/G7WWfQzlwFB3AkQhann5+k/YcW4xl00NOomP
l9XPTjr0yQ/aLiQEjKVbBwYWH3w478F1u9sMlRJuxoC/iKWfKMsa9e+E4/QsMZFxCOF69yWX+ROY
a+lxsaYguCXW5z36cYRe5XZq2x1kTZ+fp9onTv73gSt/aVAHiZ6HfViora/dT1xi7/EAlmjWjzPn
mtuQFMY2DGEnlrBtscmVwBQ8kEREm2BJmM3aw/TxLDCBMsKr+cCdH63h22sxVQqDyVmnffUOa7E0
H/Cqzt841wM9o1fMw2PySB8E1y7J3I5qDLK2Je7uuOIOTMTBJ+9zbhqii4FoNwon/p3pTc5KEO6Z
8Nn23VCDYjGTS5TPGvq1TVncoukHHB5no3c5gQ1UVRpZuOkE3AHugZC6JMSXbJQh9sLprQA/szEp
d9+U9Dtf7VGekjRUB9n4WwuLCi1SYfGNZ3Gn/X7bDPoy46jc6Mr1AKPjmHA17WomcGKA9T5MNxOw
+z4PQA9kJV3HOXnyVa3m/JC+driNRgREK56A3LXUVXlcY85TGiSrEZH35ENieOjGWFyL1tqpNMBV
tvynYdbkNO3ZCCAjzoN3bkdY4uhlzkFp9IwYdtvsqVuhvacJMM+Gfw8NKj2zfG4lr+0m5w8+EsEA
0mbBapeD9RaYE2rwkLc3L5vpvnMrsAOJ/FHmCuY2i8Or5y8lH5zEJiqTcJRaxfbfKA9/0R3QQsgN
Cc+GjrcIrN6iGv6JrhqLoYk9GpX59pEGdlNcRtH8LfDKceFzu++55MAeFzD20z2+GNW2PWo8oHPF
hsCM9eHfvJ6/sEKX1+NbkkfG49FFWf2LxuSkmRH1ti3opsAKP8MCP+IE7xoj3Nktzqa5t46VS4FK
VRr7YTCv/uzKw79+Edwj/v62sF4pBF5KwYTNa/rnt4XWxSIE8eLso8Z+CF0OtLNp3PVgf06hnn9Q
kVZvEmt4dhq1GF54P/wejMcYD49fGXTLDYKVWe6/RGEu9vEl6IIX6QbPWRgHZzsomPl0E77RvHnF
BeyccqU/jSrycdGyWmk50vy3OlAuA5zIDrZ2nNFA2ZiEM/DoY6T1YfOq4FkbaXXf1mRueJzFaDl3
Rj0+z31obG2n/e0tNxTH96hGiId6H+BC3joCQldKauLA6s0gz4oPbs3FxxkYYxWVfVKdfa4yyCPF
WMykpM+sCYy8Y+scOvYqb/KlsadJNgYUb1plO2uXDbPY+GZ7k+qZAuY/UtWjtsWd259kZDNNj92f
eCZtsh6MIJi5H8qGB15E0a32mFkZIjzxYmcGWuuK/ubDHDNw8cZ7d4q8TQhTHaCkT/7KLQ+5bcZb
kgYzLZXli9XK8X4wpmcF3giIqH+RnDNhksLtP3Rp3d7PKZnlRAzhaqEgsV8BEHOeB+CbfLyA1srJ
+R2O/GhRRia25LndU4L6a7aY9jdW/pIR/meOrsWW9KxHcxlaA5B86zCbA4eH8jRIU25H/D4K8Qzq
U8Q315zUsTYyDjRQTjO3wETCNebCGJBZQsDZNIjQwWpmWUFGG4I5QeoNlq2X2NbJcprHYibrQ9oY
133g27fSirY5Y4trpNz5AszZXcHo3zTzoI4QRk+pl5UnLwbz6plwx+gvsO/MnlwE4/xcxc2++cr6
UXyZDlR+yZY2DRV5h2LGyumkv1JubUDA2pI2444pFaeCrWFaDh55i7JUR3Tv5Vx568Qs1NnXg4IP
HQ7bCc0tkeOz6Pp0E2WzhJmwixbn6fIF6tPJuvU1iW/XCZliL0oW+pd5DkHVH+KkNNaudp3rtJS0
1Ba5NtKftvOAD08Dx5lA8csQsA2WNmFs/UEfSOHAj5psDJgRtxAjCU7MvB+7fERv6ARNDEZxs33I
AElCn2WjbU4CC5vMG4Pg2hD5WeeMfLaOTzj6i9tLcygAncG/KoZTSTk8TqEINkmNUt0iruwdiVdI
+gWdmbHaGC3SUJzBz/WW24RekUZLestbj7bwX3L2TVNU9NT4KF7AG617tzGpuGzNTczw4Mkpm7fD
NAVE2luuW/Q7ZETuXYk/Mb2j6pgWu3kRoazyR07nGykcEo2hfgsGh4s1hyjm4ea95Zo8/SyTRyE0
t7qa3/elEhZs4cBwpmNacRxxUEZZJsutKGl+0ZgCEy8wjhFm/fUYkSCElgYeZqRcL8q5EyoCgoPk
pmSPsG+CMcTN7+IB0QbiSMjXlwuOoOtZeP0tfuphHQY1qKSvT5WKIf9SgpKqffOOR3Pj5TzWS2RS
jcvnx3gYthmxoTxsLzSK9PAU+Ss5Ypts4oypvxQYP3E+wL9spyJItv3Qzcz1637HGHATgQeg6sQr
tl+fitEHxkK/PFHqClks9S5qEYID72ledJWv/2hzPLLSRIfeahc3P9cQQUuPafhP0a8+ajmOjdG8
CqoFjhISBSJ8cROQLo0gV8cu5hvaU0yWDy34LiCU+wUZR0NcvGeuQAE7Pmo6uypvU4js++j9kgGO
LdSW33oJBTY5JM4g5VPuEw4Nbj6/9e4cYNTtxSocgpy6azKUhSV+x3b1oXxqamW5m4ixwudLPxOX
sGde2wAe42jjuM9OrzWtOxPftQp7vDlyh7GAN3EXI96woJXGl67tjbXBpZQaFQICXO43E86uc0Id
66JVHmaKhbUHJKlo8TzbXnGlAeZ+BPtw+JqB9IzfnuQ8Eu70ycv45XOsu+gakjAIlvs2uMF7f4hp
fTMheVVZepiSRmz7qTlbXffLCvVWjQ7bd8VcVRI3XfU2pV22SevHmPo1z5x/XMT5M/xSdqUwgqD4
+qX7efTGTYPAbl2733qGfAcihYfYZI7TO+Ed7TOQ1U1AjXbV1QC4fzVh2uGCbd8HjKO0PsI6mmqb
PciDThiDWDCVAaBKAqQq+2PVmeVtxPvEkRU3pSFpU7M5ABZV6Cw9C85lZsTOwo4tH7s9DyfWMdN/
quzAOJPjvjGVrZmzpT8aWj52lQ/pICwTZqTRGFAVw8Ai6i6jHStOzQsuHGd3Fs7G1ojr+Fr6cPLD
uepfO8rJ9/E8DlvGNt5zNjTr0PYDeLhkBZOOS0Lrduc5Np6NnOAvRlUO15KGtZBiKXomwbpKO3WO
LtWSmMhiwkEVB0pMlWJjrDm9E6zyQv80aTjnY6Crd9kiaeZu+BgsDdwGDKCVDmYwSnE57MKAz9Nj
LEFw4Dwkeps14XhJOre8cmXdaGMiW9Gwkat4/QUS/pI4DMqs9q6BA0iFKWgw6KsTv4zQTkqYR7r9
zSRZQtvmIJf7NwmzqEk5LovsTbnfVWGRfCYVcTcMD8y+8quB/kmbl3PX/AdvZ7IkN5Zd218p0xwy
dBeN2ZMG3sH78OgjOYGRjCD69gK4AL5eC56lp8osWdqTBm8SRmaSDNLdAZy7z95rU/bTx2DBZmvG
HA9mdUPx6ApHXbflYQw5FgbnWk+vg1oCOX08cY3wQTJY210dB5ibHOonW4AFSWehHbTMfkMUgV8z
DnQ+l/pHuzRFAqm7QmqC+tTtcqfh7Ii3B8OGhVjtk2bA6y6fRlNgpNHmIz3eSQlaJy1ks3dF9yt3
a7XTE+MDk2a9Jhofr1Eukc9wGQwaTVEYBEeSJOmRW9tDQ5CT+dqLtkQ1uoUY3uwaY7zm8HEYKbCq
6vD8jxqiG03aiw2jo188ASw5zO5j7/OdNdUfcfeTOrTSp6EEQ+01rPV0je1/W0tAlgCb3MVdZbvh
wvv0Tz3xRJMg6yrtZPMyt1W0skn4blj9YM3Wu6MzO/zpkbMkJog9lHnI7reiIrukDHkWbrbinEX1
U8f9KgnLaGdA7tf5uz1lQ0JgzlYXd+KNF4rFBmb8jpg8snZphLRt2foN0p221yLzzflRVBqNfwKF
xVnGWLOer3d1hyAVi60C4bkuSfxPSvtka5cdfBlzZIOZfFTs59ZkcMadXnUfbBqis96lLCjS+Rbh
7xjJ+Ve8677GJm5O7E+mlfZlQPlblT5diyjEwBDr8ZwZJNZLA/dHVP80mwQPwgDkuY/nLGAHDNtP
TOFaGzXFrGJ/eTjZTyIBOkzKXu1KT70gw+jnEjvvxszMGzLdIz0F6IScQb+pFvxCVMPd6esHqA4W
PpZ0xSiZQQBKuv3g9tzXmGjW9xMBu4a8j+ybhasWMU5zq4kzwYKeX9Am1awFDsy8OR2ea9fDvcSl
NDdNd+xLDrq6ruDl5TbZK2JF7iJY4CUR1yozVg4gvasp5iHgCGCdJEcTBi4qt/wp5pOS8TTD2Pzg
I9BKp/+KpYo2tlsnQW+hyIXU021bnrQMMePBik2Ju6O5YD0pA5W59tZqHjPC86/loLBepzdDAhCJ
JbSNKbRulqsZDzbZstWYuR8JPWxHax5yHu1KbTsJHHhcIm1OIW5NV35abLe2hvDXea7UmadR7V+i
aBo/KxN2pW0YcNBnbcO6f6JPndVHVxILaUfTZFJpy1PfWk8033lnu9X5g+Dj0K3IDRynYVRb+ltn
QdsszAs34hCrERb7+/Ls/uBvtO5GTsc+Z7JhtVSxarsPiZbhbGuAtgcxte7GMHTYvgsjoRUsL1KP
sjLWqsdBVJuYV5+z2pLUDv23GXjdyvcwZnWO3BOQ3/BYHDbpMuEqmNnHIt7d7562M3BM9G20GThH
dvvY5eRts6YKEkUXkg4EZsIZv53wjnNRYTawtYmGAxb464F11U8vfRiXfAd4v3bPEw1O1lK8ndnn
cnwv7XzelMXIGMGx6EALZ/dkSvlLFSXp9wS5j+w508NT0hAag3V4Y/1rBrphUTU0aT/7+zKSrPAK
9PBK9EN1K8yBS7HAmkK/RUXGx5jYQ9GsFk2J3MTGEF10wt+dbv2Wi/49nmPtYKc5lk9bc9bsQ8OA
vlNC9pRIk9VH4yKvx90/L/OrBKoUZ37zMNQFB80YenVLMcZhzOcRxUVbficckCE7thlWELPzcBsU
ZDiwNDxFyp6vcGM3szR7Xi//e9cQWlQuZcjJ7F50P9mkWiaXWZhSDnaE8McqEhYmsDNlv8FHMKhE
hHOvfEvtIL4jCxn+OQTMsx+1Ztzg5Zh4gi6jKmvCIYx/WeVvvg2dx1L1Fd/+m+lbzoGdR3UtAEpj
IMPp6LGERR6MXsJMfgAM0glc2QAFOwsRQBPfpzhGP0vTCOGoeRSN3CymrTbtyqCoo3AXfb9PxrDi
fNepb6xm2LqPw7tmUAvtWNRzZqmXbrmKIIBpVUSRwjheuioVHEENtZ9l8uW2jBxRrzCLTVW9V3kj
tsyC3GulRUtZDrOkSvtp33bkKsZa4wV9rBfxTcNZmtnFL5xxnwpsLPUjy+cVor2Q2NiFh3mQ6s3f
VEVlpge8BL8PMmEzjtHON6F/gVb2ArCQrIRA189Cp4cXQOZBoqF5eV9cNTIgLWdtWL7FBj0T5SQs
1LPruTcnMkmXqZSyEJQF/nHpe5wYblDXR5FkHOsG32PKLD94M+mq89OHkOhqEPZC7AnDNRurRbLN
+nAzFPmWg8NTixQXpLrxNiEBwEMPQbjrDg1Crh3u5hZZy9FStbu/4GYa2o9ZfCyL1j9bvKcnR3jP
pPCHqweL+TJ+AYyxAJTTX6bp/tm0Onob0I7OkXJpVBqjFbWnzX6K8A6pip+ii+fMXfmv+zBrZR1O
MXSKtloTmRj2WknT71QUv1yTbQt7uouWE+my1YbwrnesbDs6VbJ/aQG0B25Jxz12NGdFefm+8qKr
sOvonbBpt0prlV3MwoyuhPlRSU1k7V6aq7syQgMn20jSRH2LRuGCy5xN4xg6X0SrJ/5lZEvvtssa
GlUJzKLv9GTfK5PKtRlOnY88vWrrYg0o16Ol0b8ORlXvuMLeE9Fy9vUBkZDZbUDNxOPZUS96HE83
E++j6+uwVlv9jY3zkZrFRzijNOmKvAimnkWZSQ1S1Fs7aF/cXJenWl5TipKgK28UudzAGODcR3HV
EPeN1UM4sSFOmU42HaEY5usB6UiH++ogkHYmpj/hUydE70F18tr3xgZOFo2LTqaLEXg6N/v23e/J
eubUJm3qzOYsG/HFAa0b9L3xZYFbhlpq/RzLeKTxeQSpaNG71wGQ2RVAOnaUOMEZXgYyfXZPOfTW
TsseHbN5MiaPBSdC/rqJAZXPfhjEuoeZJc+bzcQS8jgnOU80/1h3/lLERS5pytt9LDEZyQLnDecZ
uBtWO9SBRT1sAE8cx0vd7k0dwUk5+SZ6M27hLBmBmuSDZZrc8HwFHq0PzRu3BM1xp6M5uM4x7z3e
kIyPTOs8GeIzZyX0pDxALmOln+oK0VxfynGQYdS+8Iw9jghCKYuTmmVAM+rjuW8IXHauFBxH2DVP
RWWsZ6W3Z87hD4bNXbqzXNrEoS3h7UvNfVWEu7DJUYhGBkxQLG9jyXZ+zOC8cPQO0cKemlgOq9at
dg6U1Av5GaI8eCX3CRa+tRZa+S1T7cFPDb6hB4LOijvcYDQ1iXxYCmF6tjqGEfhJSq+eUzm73pyT
7dyFpOdm9Yh28TYnPLiLLiJpBtW0yipil14uA2qBh+tglTwvli0dBVJMrl59qNzc/exq+YET8BJL
cEuklk1nfkyNdH4cHF3il49qRnSfW1JqWrveTzhe4sKbBHfyIXEg7I2lvissejvt0k/xKqbITzz6
4Vgn67QlSNcXyAkUTQscf1Sb1tbOcbX6N9wUPBAxXaxCsNuM6nb4hT0roZXn0FicB6yoTjah3szH
u8u4jc0JFReFyZwmdFGaqk84vUCzF/pSTu4m+0Z1R2BFMY2c1DVWoW3tKwLyQ72UcdBMvS4/tBkT
qmSFS+QeSeZuTcy6zFpbYS4fZMe5lbtplrQf98+QWXW/OVOnduSAt04jv0WVBqBvFJeeJffWLeGq
2D6bm+exiSN+P93fuEUP/bJGYtEx3QpPMb7NCWs4y3lKRedsjDRp9jkFrFg2TcBT1qJdjyZDX1Ro
62wy7ZPKjUeWbdjhFfDBSJP7SRThuvDWGSeZt2pRObE5x2aerLkt2PsxAR6oNAtjcgOAPk5xxDey
YJpGocdSYtFzlWXd8gDaooSR4cRmFIRlVUuyV4CDiWXy2L2XsOag5TFKU+PLQXTlqijm1MkxxIgG
ARolceFaw2yHQ0gpkTNRj1IqdcItGjRh9FK4KEWxMq99l+dsy7L0SnYAp1S+ampLXqFJyGtSudq2
gxWxCes4gsfKmbyUtommDtPNwSRPsSA+GfCoCN3EItuEVz1GSM4u95xkMTE9O7u5lvrZBEYUt16z
qcinQI4bvsbJD7dD3cBOqHuPwZ/W4ChlEsgnQh22hrohFyeKjorZl1G9C/Puo53xFkcxHDxcZ1g3
6SYqYEoYNvchLeMNTFKLXo3RovXPqO01tebZZuXTLDtBCMFaoZxV0aIXVsXiq8RhO+L/N6lZ2hVE
19fGPBSnys53eWmpC59h6+D27lNDKo6bq9cSKYKHlNgwzqYYTONo579/MQuf2hX+4vf/bqvh7//d
qBCr9Khg4kZraVVxMpQYdyFeSE7MGPVBMHTfnVElO8Fa/aBFJCG4F312U0lRZzQUK78hjOv5PQWi
ckgPepx/m/j1qzJF0zbNdHoSnYgpSGYONh5EWnpPuAGtjUPB2i4eFY60bEE2hTRNOVGPqslqYjlB
mb6yOZBzvMI8UQUkiqAhRtmD17g0Go3s90WKI81fAAtFT0S6rKeNbWD+n0ZL7BgQntPe146TnbsQ
fFpsD3pcbNrUG85KQx/gSTPsW5qUVpFtDjdaS0QwGmgi+jR/VFEBJy9aIs9a359Yl4LS65t2fRd1
y27eGVTRbNIcDkj7gNH5FWfs+BQW9kfoTs+GOVDXXDMgepQJHohT6WhHib6xOfSvOQHAOeFlIZ3K
6TopuwQW88hhlfPopR/hckmPgbd4kFFYbxwDRUpOZgAj8k0xb619PbvMXGSnUqtursiaq6dEsWMd
4e9m9gGcFWeN4z8LmwxsbE6ga9v1kMXuThrq47dxyW3BZhamDHvJXiZKWDs8TdnRztpD2w+o1LNe
rGsX6WMIiwxbD1gXxe2TFrz0Hcyu/SwN3Ot0M4hD3fT+sUchhngp4wM3hQEqJOexxjMjkGpg19ko
tb2ZHGIFBydJkAOZ+B0q58t2O5GGbd8sJ59fWr8XAT0Uam3HALSMCgq0pn9Nk4w2xMMRaKOUTgGz
XQHB1ANVmxc4otYxKyYy8KJ29o7Pnb9CUGKWAfw9pd6JO/d2WfEIAO/0LOByo7aF3eDc//Kd0r2G
pScQxzxk/JljTmc0HY/3uthWYMb2VcqKYmj8+oLHvHxYPhqsFWX8I9bma1XH5uvIJLevx3ozVQvL
Ve/gfi9fTEEWjn3wMZqhjSZ1husUatFCUOzP3PhMYHZLQEHQGRU58inpTO05GTWa6HJbHu4/tYVa
Z1j/jqjA7bnJzO+0D8RBY2EvzNyFF1RP0xWuOqbLaNeMIYYsCG+b1E2WTGpuPpY9e/S2OJGV7pp1
GWZl0MbgSgE4iH0YJ/JmYKPaJy7CREpycWfmWDUE0ZZHkZrtg1G0QTTbT7GnKzA+Sb8dUAzp5HGN
TQsKENcTgrxVMdKzLAWerQEqKSVucF0PT5Vbz0dNE8/x0Hz21HQQbSnqHVJ2tKYA+5cU6AjuUUqS
gSjTsWhYREzPEUivg+R6BnSHvSeiDwDXRIn3Xc8+nKnY+V5cbRtwYzyh02CmzHwtSvE6OjZEaevT
KwxGDpc9Ggs2VoJzIPNpuv3+kY8aXvGy1mOgMVp4lvp8MhIoWMnk7GO64tbWTKuhV1BfoWpucprV
l6+6oz8ZBfM4kbr8wU9xhYwpnjaWfyci6OMpspqSUxsxBd2bMvZ+Y+/sPIODUjJDJfVRHjeazKvL
rHrvkMTOHi9yek6WL5jh4aG25nkewtdEjO7LDOlkheicn6zRg8bs5u22a2voohbMUQ8x7qJZVsDO
trhhZ2WNQfXYJo+xdnl6MQagrtPzKOx3M9Sth8aYda7eyN5xUNkkUVNT+4MFLZu7aq1T/ITLNNPO
2bQLWyLw1FRWT2ENBnvmOLyvJtffCzu+VOecl2dftINxbduITKFjvDUOdS66jyIdQy+9O2ab2X5g
9aNu2HnsGDhU6faPXDw+dV0C/nXcT7u7DGfBKjy7ytU2bTzKbUqm9kLVwYvWEzqSwgpaMC94Iu1r
7gAGnSj927HgaigRC6/sALRL2Iy7qVb2oS+m4kyj80Az3TxtkzSOIIpyjhmUAzRDh6GgEVJ1UcQ7
Mnzr2dG7lRnS8Vc7PIx1FLg1XUScMdoWImWq6sClnYvnNVvgoSwmigY5fvJaCyZSZR8bV16I9ZKi
EwZEplC+h+lgPRryJPqtSLPmfP9Cq0h9Trn9QspTHD+nlD5B96tRQ/ncGswHAiTBwge1NXLu5bIa
goHxptXMXuE0P+SqjM6+4lCSJ3j7c/rfd01kf3E1yK1SPpRgp2ZF38oLFZq4GhUrWDeb9UM64AGg
ZOmkux6rBI87fngpRnIpU3fMEvDrNZHIOtr3PsaCJOvpR6iJjmKBtfRY4/gIlLiwN8QYmajLDEt/
NHFYy9SuKs1+N87JpbT9Z9sS9aOd0R2zeMTsJgqcml0RKHXzAXKCyx80AZovi2bfcBc7WK1iteWX
zlaMlQkXEogOUN751MeduPhm/RZ27rQJK4w0OkKYhMizYyGJbuogKHpJzwmFtljcozmbIDl7J6mZ
XzTRmDd79vbR0OI+a1nPOfbEwYtQDgt1+r7CpfqrnhBwVQXMKixYJJTmkK46lxIx19OHwDCUfoAJ
fGRq7Y9Nk4Z4jmbx4UEpSExiQVltvWbZoO9KMDekrMIt1TnHjlR2BXyNp/M3HxPx2bHpdcw6AzxM
bNFEi5sq6OVE83o5orzVK6Pg3RY22t19IxVReIEaGsi6ao4zwKoBasTDXCTaFraUcxsaIwMfaECj
ToYbZLP6TW/QNhLNTQ6l7vtP2eSxr4jS4ufyK9iUkivFeXDEn8W93iEdcLdYatAJSyuWPDqJW+UZ
94eJzTLr82NHIfuz5JyI6nEPBoVVNwQxLBAiGWTAcLoPOy9l5nbjhbshZPtY9yFi33LW6J3N/Wak
ieqVK4L+KCmMQHBtEX+jfsMmBXHWezt/thvfXHuLgcyWeb7B8Fqyz6b3oCSiG2PZX9UcSR8qwXrY
mhx3E5R1YVz5wK9ZHq3vqSdezxPXLW9dX9fvNfbV1ayKLQbT6YOT7w1biqrd5tXSw0+U85VrDOKJ
YN8UXaiU0nadThYHWe4WLscr1dff59zRjzE0vMe4pStPX56E/BXoYMtodqm59POI6SKN50OG9qC5
fsIOgCxj+uZodfs5OwOudnb8ssyMi0SW1xtKQO6SShqql15ICE/qahUT7UbO8BI1+WM/eJTBDcTq
2VGclrRi6nN3MxFtNkhj4uREBaV02gfAN43umv6azpp1icr8dU7G5cBNNmqnm+0v5VrWrVX9r7Bw
PJhS6sDpqAPlN30LNYJkw5fOSgX7QP6I+kdEfqynC53Nz1ov3YAr8mwkip4VVYEi5vYestnaqml4
GTwwZyODcJeMl1wCUU1Mp95Yy7XO3ccibSMCE3vdkz7V7804M09HIXAMQt4pN/oNAAbtBNA/Qvbj
R0qyGhTcvHb3KInGIc2NtgV7tKtT1eKaLAnjRd3XFWZRFvUHU8h1ZnTzcarISdTFAl5F08Tgk3lv
qYmLt5xDYp5UkURCXAUWjahRkr8Yi4+7luAM6goA2aDNHXQ9qERaiVwLiFueoJ8lxDdY1fk/KX28
FSrXjmkkdizU+j07Ze3YcxTZDbX7XI1M1PcvNsTx33/EspN33PLPozLIG2KkvArzHf/FdCHV4W3m
BHBu5k+4LbRaO1ZxrOG6IbPS6gR7tbIkbzB69ABnUfnAawpPFm+nJ7lEOtEMB61TiMgDidxpIm/q
moQb5grzvxtF6oSbkso9WxGbhkQA69wmkLD8KCUsfuzgrTbYRB9E0k0Pesef6Wg62Lokj6/65Gzn
2hsZM/0NxSb1syhSefUFh6e+J+czxRf05E+3Ks6zrNuL0pnHOQi9WCzHp5ATSiW7gz2r8NFcvmhq
4YxPtEYOk6FxlBwuMUfo07REqasU6/39/uDSlC0IhBjgaSETl9plUK+a3oXXXJvKrdsOVBbn3Byx
hqOiDYRqSlnANsc7kiM+EIqW4E+1ct2XOHpdp6PQs9D0B5Sgc1u1h3CoUWG0KYMbLbZJbI2L91dc
pEguclmRpGGCYzrENTdYr+Eg48CRBtwEkh6bwc0J5gB+vBDItHA+fc3hUhEKgO9ADIw+AtH+GkWn
zqordvffco8+U4UyUg5NCEKSE+ySl7njm2QIF6t4mlp6IrtkrxtxE0QY7Dwb5ZeHX0ys2TjLhVHd
NwN7mzLfavjdNpYEnUlq98Eu9Y3RAliwjfyB1IK/dSxzEw2u2mpD8gvU8UC1K4nzGvvKxhQucYAf
9kz8JYyK8ST8740RhGQ6WTfhjJ2dkMUX6xxVzZfcMoEoFM2TjIeYcAHJpXoeMsbm2g8GYpxDVdeH
qHZeYtRQVCqDrVM07fQa6ampjZluNsjl3NIFn+GQvC8maq80Oa17ePN1efR94a66yet2mp9SXES7
3wUNewGMJyebXoSzaONy5WqsY5bYjlIikNNAIXRaeyQ5up8T6PxENul3kbjLzsbwF7qSWlWQmrFG
5ZxYy8rlmi+Km07GXHQGJ5W06QkfDN/GEUquljJTGpn1QBIt3UawYNDqBBxFkS6d36Q5tiCh5B4d
BJJ0n7TP3tgQ1VP9Iem7bGfIMw1zI8OHkE8Er0UAnRYMFED5fUbSEWGoFMSeqP+pQ2xfHkFstLZP
pyUhokYEdqnT8acs3V4Zc50dGz/jdOrrxUvpUcfmYFQw9dbbD+Yg92itq1601Ul0xXkMO/OphYwA
Z+MVbc7e8/Ecb1Vc6pc85EFJp/K8tdnY70pOKhtvjmgbWC6eqIp+OtM4vqTsdHb5TDO0G+r8fpZl
2yZCzevgD4rM4HkYhtnJgskOWd9tt31eUTVOmn4kCIZJqG9ke3OoDbIwlr20YNrhzrSvg6ztSxg5
w0VUPupP3D6GOdhAcHHESuBP6A13FtfbE78antTgpKfYW3iTrT085R3Pt662w2CIrRfbN6OHuZ/H
V7fRvjFRWCgczQBhJslemR23xFKNj7wFxiCjAiVJ1QUidKfjGTb7Ff6+eMMkLa9l4JgDl/d0Q1fF
ANl1rzALxItJobzIf4s4kR3jyj66Y2VsRzUx8AMr2dB+UQUt0Pn7g8/p8cYrrsZV2zNoTgmb60r5
cWBq1byv3Qm5WYKbTJyepoQy3TmZZLDmAD0m0CO5q9beZB4lH7xK7uO4fyjKYYgBBlrmUbXqBxTF
mXnu0+T1OI4ant0BJ4rmxNSTLPHzNsLH1eJetx0coGWav1dZchDYyA5u4/gBxNCvJAtPLarvIddt
95x7fgv4enhuaRIKmmFpJMfEdupz9eLYuneONY0o0uJMvK/rksoE1tD6pD6Udpl7h/4e1nujiTRt
55z6Ii62fdKx6mgsbTinicTQObnjB4+rjCFGx5nMtd9GH5lmr0Vkls/321be6DNvRYGLoDPoG9JC
/d3ysl+ZNIuHNoveXUrDaWhelUWSvyctrbMLvY453tt3pveOO81ccjvtpbZIERC7u47Ke24S/Sgj
CuoyHN+FlA+kCZwfuNx/ZJVJ3Qop4xXFkdZ7rjI+ioyStS6zLRg5H+6nlwZO5BScs0Z73ZGV/OBu
8cFc6v/iZfutiQRrLQ6xL2TeZ2p0wm/zbI9H5BGSBG3mUzXFnClH33yeYksLaop59/B9SR7pWrKJ
s5IQiT03H0ZpfrY2nADW9fWTlEZQjV65s70uAWcmvnSEvdxi/tIoDbBHzia2NnzUAhsn1GPocVb2
ZB6LIa2XkPB0sf1sV3S45ZWD+IQ7scIClN8UzNJXoHkuxUjD1o1kdXGr8lZHcX+aDIhH8UC3SWcU
15nKR2wR5RaZvzjSGvs9zFGgtQmlXbaO8dDY4Q+uqPjYC//id45PGF6cC50wKNZqFlTiWdPH07j0
HpY62+lk4ge+cxAmn4iyzdh4Q4M/yxnB2DN+WcpRr6id5zmt41Vp8nAzs2I8FxRzGsuW0nCd/sVH
h9s5A22PuHeB6lVJf9U9pQHw2CZ9DzvQdA5zMrFOSNrxNrC2wXF46lrUzkGnvGcI++8+Leu7ZJyz
YxFJ7viophn14DesXZ8sH5+MOnUDcwpZccT5o0YNEtv4hLyZx5vN6TYAhl5uwNIWdIviFxF6ZG7C
2WZZBLYc7h3nMD/zb3Y9O0+gElfFaLBIaacPubBHkKLYZCMdeo6+HZa1KTEtDJE9VJT7UlifMNuj
E5MTr7ai7Ljr6qUR1NIq11TDm1v8rnmxtwmsrGWcUt9Xd/oKLJFcjVbO3JIM65ZY6CaUybTpCJnk
UX3ww+nETmEFu8M6isl8UWEM+kPy0kYOAQgIr3WwPASSZ6VantfdkBz72Svf3PhiRI+uJ9Wew2PN
c5/Xz2joIpR17u7ZyS4gqyLa6xqKfiiy8VL2fKeRHfKOB5wPY4UqGCuM/dUsgT6Xhr5Q0xdXOlV7
W3a1i/JCAW3KMLkak+6dsh/7EeXu2eO40bK8O9rNp9CydWz17tbE6MJeUoFSaI46J/OdZiFVGmQl
1uXY0q9VlzvdjR99uENbkh8cR2jAuAtSkA56ll3QZ8OCiRBOxSX9TQJ9vElvZM6yRHXqeisodrHy
7JvvZU+icn+Wc6tO9225tMfp0miY8I1yGdx0TR2l5iXIi6H8yDv5cyLRGsxchxtmpmI/Tst4lYWb
uFPqYrMiakd9OBCCLfYNDOpDkaftqVYh3CK6iw8aVVoE2/zsFGnDD7+ssusyeLSVIa4Md6hSPsKi
pSltqxflF5SuxSFuBWzFlb+PqQgkYxl/gKUGT+7VhHstjpaR7c67wYvPXm8lQVnh1Bh1tYs9AtGt
GJsdnGXGh74pV9j09hmfxMDnijgmU3k2NfEzhKq4zdi7rGxQlxzhtZUTNzY8Zyhh5VSOJ9ZxX4VL
EKAtI+7FJf+00tSDMpqrXSlpoE/qtjvH1IsdnQWXj4oGAVe7dkshQzbQzxB5gjXwBJkphRexYU8V
0zIY8t2Wc6XQ6A6YihQsBfsUmEI081kj0XImu0xx++oUxB8aBzGiUSWbWqGxY0PU0fBipRspPM5Q
FuA03TDGs2djUSCxcPA1XN22oyByDdXzX0ea/pn+aPGZYAgh1+DzkL4DLf8h50UUT+thkJmBTHWk
AB5dgNaw/PU68R3LaL8zqNAzPACIz9ufTt5bbzP+HNj217/+m7hLdOofKILCsD26kDFGWfgNdFCz
f4xWqZQN/tjjv5xA7XV2y5CieoQ/egaxTBBZ5A3jIUeCqTn4eBIeGJx+VkL/8MZBvGW6+2Jyk18V
JtiaPrG7ZzPzfhsw+HyHG0A9cOxmN7YR9onW5+SkIBk+R5b1UA599s23NcxBkUiPLbn2jWyc/uiW
p9SPpzfEgOIhLXU0lza6NJKczjQZGb0kIe3ac/Rc48yp+Qud/utLV6/jqcHlawANuH+pmkIC5Ge9
zXwH6Yq/6IBc6FTtZchcQsfl/FuW6GC3kuRn57jdQ5ZAWGYQdY7RkMFPUroRjK4cXmz8jnysSsBA
OEnWtt4GWeaNJ0r0MC8vX9xMSzcVkNI1U6k65aL93mvUG2R0ZrsjPXTTfKqNqTn+9Vto/NNbaApT
dx3DM4QnkJ2X9Nw/fJhARuDdwfUe4CDMd+aYmdsunL7ZqQIskg4BDzicVZnxUSwZD4dpOnb7L68w
+/cmmrV1HI/ezXc+ci2Ymqg7RjTn/I47/f8GGQUu/ROhvU0gXvx78FVdvxdf8v/8AT3673/8KSjN
v//tFvrnH37CpII48dh/tdPTl+zz7j8pnMuv/H/9n3/7uv8pL1P99W//8v2zSICs45nlU/IHoqjj
Lm/H/8Vj/xOJ9NYm5c+vv20/1ff282/gUL6Xn//NH/B3JKlj/CuwWNf2LN5xgcZOXlN9ye7f/kVz
bOCiwnF9H1OsjZQIu/e/kKS6cLHu2iYXuWcs/+s/kaTiX8ENuVz2PmW9BE/t/wmS1LL+eDMBSUqY
wNR1z7JcDgF//iTa7DrjaPTpa289oBARfXCGdYxpJcHAvTjAucOlxjfp4Cfv7fQ1dvVPlCdoi1G7
Fz5Uc9ulRyiCWakZKUQmfW35zcYkj+YKMmTVfF6CoKyQfPzV+suQG4cpjn6KIvqlt9qtjWomLByy
mqEhboU//uGt+W/AoABf//Fe+fs/z+I1xHHEi+n+iVjaC9vSnNnygyxOT0mFFNh2I9Tl4W2gSiTz
SYqOjr9rbV/b/PV3Nv5EOF6+tUu8zyOFqzuCefeP1/hsYA3qYmjQlU/Joa32SLxUehhBX+HtU6Mg
u/TEbWcKDDxOf/3N/3R/+fv35knlC95SPl1//N6FZnuqbUpmF9VfCgsYzV11FC9NzC5g6p8YkoP/
xbc0BSFoYdKW9eenkhP7UxVPVIMkaryZ9fiq3PK72T3HoQBtBOgfsNfur7/ln5+Ev/8z+QqS3hUu
L/Qf/5mMP5nZkFMNrHH4kdnW5zypY9RZezUcKj/3dqLJbHKO9aGJ0SINmozlZOX0jmvb0X6occNs
M4O1rFsHhm84a81u+rVTDQPnR9yosf7YoWfdZmoldmLiF8R5s/LMAk6pQQKY8odB/zHN8RsMjUct
pdeFWsSE7D6WyPwWZ5NOnRkdnwKlwD3bFc8jW/YQomEPVkjbG78ZqM8uSO2OzlX5iQYkvlmM43ay
HjkJxbBM4th7geBCjU26jPuwrmF3TTOPfRrYj7WLPFA3l3QhrtrpDCAC7GoSiUd9Ej/yjrVxNnAy
tixMdyXIdJlSg2n+B3tnst04kmXbf6k5chlaAwY1IdiLlEQ1lOQTLMkloe97fH1tICJfRHhkZa6a
v0Ew2DlFojGY3XvOPu/y0MwARNGMWynGd6WIoP2o9tO/30V/PxClaTvMV0xbZcKi/XIgWiwrUTlq
SCKr6rUSJD3JjhVAT3HCGOrvQUgAOXb4Hw4Mdd7xf5oicUjYFiMupF9Th3z+q/s8TTAjK+g/drLQ
76oIx0xCUgRzzoJ5uC2dDIGIeJrEuQT4xJ7Hu220hwnPd+NH14qTpFfq87/fFH8fimwphDSko3GC
iF+/E8N9WJEBRr6ul3zISrkrE2b0OiLRuiISnUBMVH+leiDF6D/QkVGUyL9vEEd1oEXZpm1rYKn+
eqZkLQWC0YJmVEKq1GZQpFW82gb54TZKB7Mii2CMDPhRgfmE9BrUuoEVioYqQtukdbMWilMIcwI3
VuQGaYJfCJgBJaRn5NyWi/bKIFyTG4CnHck24QsmsHQ/IpGPIo+zoKpPShR+DKZyEjtUQfUOhz+J
AP3JMWKiCSI0MwNpGJ6DR4LIbnqjRX6XEyy48dSUTiE5OhPw07hvriFGyVVUMb/0Afz0BuhDu2gT
mHLEb89BYkyhErfHVEP7wQKQp23MlL51cyQVaTsU1i7BtdP40C5I4AkBTDaYtigOTWFz8ny5bQlo
C42fbTytSATCytFscltH1++ONVS251I0qJ3CbTsit/PrDcr0Tcm53nc6CvLmdAZVdZpVLqGN9BrH
WqNHW46JVaXdaoNEXiF2ozHt0qFi0UUDf664mt2DrPlMpTo2TEH78pKTeBc61pYwn0sdXUEywjzq
T4XlPSo9GPCp3jAqbgerudG07jUlPttz6HamCCVKuOHWtBLxNdOnNZkk2fAdhuFa1cmYcExoxJa1
DcP6ef5hbIadNPILiLDHsmoObdagIW5OckZYISE3e/2WbvGNqMob5C7XMCQzwDd3ajquZKBi/0ov
XUARFNFSOpIGEw/7yrO2hM6dpiFz529Z1uOe2eI25AAy8q8QYVJMc2DSmhs9Jto4v52fyh0KO1Tw
pYDAgxZEa8lrFfp6sDGH0Emm+0Q7nxGrPWnAbHGJ3wZKdkm61I2xjWSmtUXvsCc8dw1p49Br9cZA
9x0Q6s6KFU0b+8Qb9roM3bLF9hzElN77U6Q+Rx4bpuv3jYU7kqy3RDVxeNUsQO1t6L9K+8MCOUzN
DLPBls6023GQFD5eHvydU7nHGsIfQRZaDxhKjHWB+7IzQjQKSBmd5jTYE9N2/6nXQleT9YbD+4d/
9XUQVlZ5gfV9iTDAKHa8jkIoLyWVX367ntQb5dMX/RkyossSeauGxno2qtlDsC34CXTntlo/0rQJ
6WRySJfp1pwsTDlh4KrG9zSYB9+pYTDH234y+MTp0LLZUAeCX0lJs2V1ra+o1CdrO37pUVa6Io7o
1086iCD88n7zQRwfrbgWC9EoACWn9XeaCDLOh06Bw6gfG9owZVluawXfkuaPDBsKCY9hrX3a8meN
M8v19Bpeky60Ncz4e9Gi6UL7qJnhuuWTCoqwsUFB1EACUy8cHNe+eacGCAem2SBXgK08x5ZQqHIA
dOVnPfCBu6kuaHY3ovsXW6cy2pTWtI2U+8jw1sL6kMWwUeFBTjS97BAYe6ExOyW1nXwYA1TE1Hw0
unBZTW8LLuzx8BJrYHdIAt4E32i41j21HtzOawo/LqLpsdopReli59/Z6JdtyihIN42wPYy5fTd1
oC0iBDIWYOzaWxccz9PRpsOsOSkNFhPs6X0eAsmUoX5BMk0Yd1x9dKN24YQkIYZWsAqnsLhknoKx
UifoqkBxQtWBVk48fias6rWYHYHEZqeKzN9T3Us2RWKQ4WY8VOYPqDya2y95wPO90vwxZQ2tery8
GlwxTc0sIpkPjq5d+BNkqNS0uB3zHY4D/unQO5Et+OHkCWyW8mj2bHbYhUxHTBsKfTLcKYHyxdHS
UYcpLnlbMOFAAY9PLyhlAtOECWfpiEvXXROrIVa3aGgeFJT/q34jNZYQiyGUGjdSs/omn4IdPTIy
gv3xREC4JIUWD4Yq6XMU68xWMXOEw1eJLb2LYuNOY8pMQsenQXibTiN8Fdn6vtaMH7VeP0GGbV0n
ty84nS+mbx8M2yPCxicW3cyelcb7AhmwUpS2W1FLbNEsI2rtrfvEmYLTVDlgtkBhjuAgXCT/BKUZ
LBaYG5LaV5Qb+GmAYcWJa/vnZOgX8U4pBR3K2Yrldh4RAoa1YXxOjYaZpwFwNjiFGlmqaQgMoTn1
zLfn/+yoBRVB7aI0Abu/G3597IDYJ+DuDNy2laLSgTHa55RMpZWltTc2mbWSHNPJB+bFUD0P273v
348Ow3bkFpWFa9Lchi1jJJns86VqZI0xwnQYKyQgKJwIPt3MVU2u0WsfCkjmrRWC6lTh3QlVbpup
33f4lkr8rWlDLdRzx5DrUNoeQHisp1icVYY9xyHUi4tHklMBZ/yyc74AmfSNP50LVC/27NTloygh
7cgSb31tb4Xtydf6vez3nvGcasatauJEHcczYZAPyz9Q6puIDnn81HWF22JYcUZSMsfpvFwfIrrW
PUOpj8WAeW1b/owahDAtW+CtypkdD2InPR2jgL3VS8a+ng0WfylRe0xHqtliRxxPYK4lcjslMiD/
sHXYMpORXdrWuJ2/RgDRyoN2wnhGzui+gYUnxngbETWPJnrYdNmrX2zQVQUQzIzXwsq/02Cs6DoT
INlH6kgDRlnHfFpqcJ5ikzW31O4AW+ZXkdBE6EPrez7HTcT0xCmyiEC0SU5FGUasGUJTu2GInl3M
AmSzZqwnTJUdUc6IqY6hnjOONJBLFETdQ3rTIbNkCEfMpWgpLGgMRFTX5EGp7LvUf1NogiYYT+MR
LG5yYKStiNgjsM2CTOj6ymRuaZEF+PA7xAKxbayo4a5Mq4UL5RknORg3I8F1BfHeVTg8N9G9o0sA
gFO1m7OIrYBYpX5sP8PwQmrdm+x3cKSC4FNqib2q5lAhlV64OzT5PlekcSQZROyz+XRSKrLlze6A
urgcGMkZFNTIDJHrstHiMaVqrnwv070841qTR4w90vTfmgQyE+Cqi8w6wjIG+rnKc9U4KnaM0MYH
SBMeUh9njWleyym/MndvyNCaUzIC0b2pYFp+m54aCCdWGlWWmRZxn5loBY1pvNEgUcIOP2EeMF6q
4qmQGV+vt7xTkITfFdY6DgH7zGLqLm4e/AoUmWVbR1v4ay/Bj08gChAENzAfFv5rKFHVTUGChE4k
B8CvCGzFzaz3KxLxWfqMwnL4AB+ocdkhhCs06l1uedGBsm09sA7IR7PBrUzGpHqp47GhPBnuCJN1
HXpAkIEZ8Kss39vIYQANQM0AhbfH7n8wZo2Rlsmjbqqv5gTd1GbcwXNrO9prEnnlKgMoqg39c69K
ijlN96yJa2KPnyoBcsDKjM85h5Wg5gznW2a4TIJkgzdkIAh41dv6K/h3oIojCnHahseQZIjGRIM/
FT2nXhYfadfjY0KLP0wErQwOepJK0PVxRjq8UBDdImIIUrviI55hEYYGk8PxsYfxvQyvOcDErhoq
0HbbP2dc3iuzeG4VFr6WQwrlGNSbCbqRon9NPRwsPTBnXOxazWjVo7Lq0IPh24x0mvnSRjSKP3kD
uM/fxwp2CaXooXngJF/R/NuZziTWWQJ3kN42sucI0LWv45IYuscG1Mau9vNt07WCVbhEM5p6O08B
xKwr00mJH8tGrp0huG2TlEg/JMgupzwjca1WDEL9W5GbOAD4jZ1Z4hAoP8Lu3cNoWkS0Om21fSho
MyPsDg6tg+XFKj7MGHJoPLUP878wzlo5PikhI4zfaXdNTrRyhI/eRRqB/1YHKP2u4lZVqRO4MovP
mIuI8yzYc0lvvYah8TpaAWOYPvcC5DEr2mdpNw9AG/jk+NxF1jGVDkk8MnMLLcARTdZcM8FRlCad
Fdq3gVmtNPRUaraP9eHFVqe72OoeJkQurKxfa8bhfABH3bbPoFSRw6f6o2P86HT/m3r6Vg8hI8Mv
E+sOZLg771Gc5ifSZ5AY+4hIGbwL64g4gmRKx+DL//A8LMt4FF76MEOkXMu1WTrhKlZIuIEUx2FU
v7NvXzwu8CgeE/BwU667RX1iNbBKqof5PQLuLFroIgUKm21EO5y0sSMxRt+EHoKOiismuOVWPESq
dyRSkyRoonrTBNvEWcd211EGIFZ5V8bKRRmI8uUYyhHvdPrROVakluZoVXtP7D+6sETACci8hOTf
6GtmznjK0a7KxNobTCWEkm1riMaWihsCvFkKQ92gyyYJPbOdYMMojJfTwYSXtvnGpjZFmCRxdOaN
HOO7JO0PaBhnqtPZ8c5CuXfUcj0vsOyu33JBfggC+sNdQZ7no+OQOEK85tRh6oESoBmdSx1gbQCU
sRgzUbn6HLLUbIt+TfWWdm/MYCGJWlkh+DJnb/0RJd5J5pxYY8mSxqEDe7Q8Y6fRx61Vn8sca9mB
khuaoeISyvRFsmbxRvmqxsZjUcGBNF8bRXvAofuzdbIbo7rDgP4EThvyke9/4jk/++GB6R39Suai
SnIY7HyP74MB3HLDgjWJbWx6xb/PkXI4AkRQkO3n91hqTRDdrTXvGEJiKLTtAHWd5rcIKz3QxDmY
4G7blED68HMK+FRj2DKh3qGY3hkUN/SkWUvM0yP53nFKZ7YkjiV8hyKIoaTeKaP5kGgmi3hUqSHm
DSvKbqq4wXlg0mLLPoRar5uqP4PlP/d4rrSw2UUmrgkCmTxCT3L/e6rt28a6I1T4U4+Vn2iNz2Bl
KX9oD2mJYLk9ZGq1lma4sbEuI09eO/0daJjb0LZWkaI+5PBBSIongwUz5ZB96PDRJvVFi+dlLAzF
giXua+Lpm7hMDqFjHjCmsOlQ6+AxnjedgzNgCMatQeMbJdM6VcINlfkVBO2zQbwIpW9sPYQ7VMlh
3uTWQFIsG6oJ5CarX4aGuEeWOH2Q3zBiknDaYkFSXVUxN4X0fo5pfWq09Gbe/EYHUbmxNuQtQy+t
dgHz0A4DQG61j1GlbHO73jkjrtQuK7/UUnwiFlfWepeiOPcUd7L9gIUV0564Dz5ZCu9Hvnc/Yfe0
E2wTaLy5guTGaY6SUEYUglN+8Vu5NYhF8SL7S9jwtPog4uykbOV66Mvr0nmwivZRerW9GtTiUPcD
HnpW2Mz3fA5iLaJEy6PMRMmLjP3TAOFPpOu2rs3HpJm1T5F/n2nGVaHfzorjSWRM9CpL4joDNIk1
qVNBktZcfNsftoYzchBYcImbrchiis307AtJpTPaREIiASdmapIdrcmmwts40OknZ8wJsb/J+A5Z
GeE7qoVjdcgfUUmcx1q9hj1OaZLKf4yMv8H8Khy6q0UMVIYIfkNBR4UF1VgmMhm+K/8yafPHFAYR
UU+HciAGxlI3DRJlpGB8wXnZmCrqtRDhvYo7va66PV7IlW51h9hWr2rPm/Q6PSNOeBz14ROM8bnl
5w9O+6kVJjsf9AyxYiulk8EMe7hvC/Waj/nTzIRHirV3PCUA2sbms7mA00APV0g+cmgWPdpvA2Sf
r4yr2vYFZnLC2IWZcOCOFfqvHMZCwHyUYqJPWdEhUobcj6Mg/IhU3fBe9OJa1ZgUe2dV4AThFM/w
36lHBMaPYRrfd2lPinjJDB8hlpG0e2dKzpnUN0oQ7wrN7lcjh3nq7EtUUngG0sfKEJ9J/EQW+tHC
LQ8HZz8ZhwFudjFMRycZNmk4fBRp5jEl6T8T3eJXI9SpBBIIfJbjR1caB7Sbn4CCHznRX4hbe9BE
cm82w41X3qp2xJbOzvP//RZVVhTdV4z3q96ki2tVu6WWMg1Fu+qM8h2Q6w8cHYyHaJDBBmcO1aQa
wU9wHaV3o8mcIFfmfAhwMS6U70sXwrPpJGUoVnWKh8NEz0JwdJqFhoBoitECc21nMAQMMJfZQ1g7
wHpToTgrT50uqPRbDsXxLbOqwrX7x0bMNGGFSqy49VTiwSJDe6bpXGxsFMhN6z+LUCFxHFmKYqOn
aaCFVPit1YGguazEPgrc12TarT2R6gqYiTowuu/UnlDMmT4EB+2lt3FpZfFNRop2UHU3IYwnMjtT
Sm/5zqnvsYm0rpEpF9PkEuPpBGv2yimr/JN09NfZVRMN2jvL8J9qP1BB6S2+ZYScHtU+8B7QV6L4
wJWfMsJ5dwr6rty6VB1oldCEhz6U6iWt4x+Yca5JyWllVf2DRdr2vBDp7TjbtjFRI2JZLRDdp3df
JQ3QnSaQoRKaRJa3QS6cQaEtrHN6hizDJiqe0is++m74adhqt5IS63UqKJU7WPxW7WC85C2SGtUZ
VqGswXsrqrUutf1cRKvidt+Ze1+TuEdY9XcE3zFgG3RKBRVC/0tiFisV+xPRsn9rmu0s1v2KWVim
aY3nX4oVbiBnN29cmpxU8HKWWfMio28IYBoTP19j8XhURkxjmqHdd7X5WqjEG/lmvQ0T03K7DKWN
KkGssNaIrfrWTzKNgYaijsYS3BTYlXTzo5nyaB2PzHcm7BJu6dEeIGuGHpk33SohSQDoRNzlu5cJ
FpwGJ2DMuL8VIH+PKtVc1HdUpbpjquAD69Kz0K11Xt0WHub1uhS3ACX6ldbplSvT7jNm1i3IRbPD
+gjMkygrKEuevtegN6YgqTCBJwUEX5mgZkoAZJQ7JHZUxxmWxDthLuAF2PSV3V6NfgKalzNAMbdi
TlQCOaVzlysZV54ivpdA71zy4izyC1ggFzjAR3/nD5q/qogS4ESaS5m0vMFYci2kJ1gNLLbzVluH
BOdiXgFWqIP1tVCm0GcG+1oADmqrx3qkWWBgps/SiKxvyz6KoneJLt9bOiAzWnSKEcc4vgnxjv2v
uOVPeu2b4gBv6yJhry1BquLYAEOLVdKomvCrxJq16jTgDp1e/PQ6b0b1AW4ZRiaZ8zKai0i29Wvr
CXjvUFS3WhXRBgmQ6oAexER9GWiTzECL0O3me2E7HNS24hlaIaQ3lyzPEN0znKgje3SucxFGk5ga
zQqSgJAaAaVC07nOibWIAwOrI8ZymJso/VQmz2MDiMoUmSsq7HRBoPerrrFeaPnjn6qdncRNxGZn
1R8FzrUMutdIaa+1zoXLVNJt8UiHjGWnw99WaeWILnq0yo6g5LmgmaVsqCB5cDI/3XTwFjsHhyjl
uMjg/QlnwYQU8Levv1RMlYDLQcJOrOx5roNUEhUjEwumeRbGMcBMMQVDRYxr57tKxCNUGjIPTagV
yF+pquJh8mJqsKYIEQbxtCwZmUKMBhTL6/Qgje7sz3nzg/Po0TlC/q0DwMrt4zKUGILxxLEmGg2+
Nue7kXiH2udnbk0PWtdTC6d6ubEJV1KYLxOFpisj29zjDylaixmvNJ8oE5yb1DHv9ESAOAcAxG5Y
fg4EAG2tWtEb6cI1CkL+qU11voIetk5HSDaTY7l+yLCASThnWXdjOQOCzugHmpNkU0ueTMvqA1GX
S99iE8LYo5zPhhoyFkk0KtVNaTQ/ItwncayQ4ap/tTqlFHTnjHyA+eEtOQd65odkpKRi1sk9CIxo
hY6cRatd3gjAG3Ft23tHs3rmtO0Ru+VLOsQVO4ut0qClhpeXEfZGTpPawqHW1QfbghgeMcA0PkJu
SmRrzTDIFEVtF1N92KgEoqdptklT797wg29P4sv1m5GylbwNTDIYi6YusYcFW0Omj75oH4DsPCZM
WFgfh8meVslNYt9ZlMJBXkbfRpsDe4AevyK79EE3cb7ANwNW1qo4bPtGWxkpQSD0flS9Ip8wdRcv
2cjqalJUFQOddavU442Vdfd1h/u9dLp3zjOdySSAYFUhm0nO+TDt2UktHBpK+D466p5r/pXqYU8J
GsZ/gRqhjuP3Wsvr9YD3idSFHsf5VfgEtmXG3iKzYBWxzINn8q0o2XcEZ1mfEBvPAJChUM++/uY7
6rcAtkGG/HXKeS1GSe+SwnBVyme77z4aGgWDGK9KrNymGYy7VhwTc0DjxOJAUWjKse2EORHdae7n
/+YCOySWeNXIomTtG77PTRp44Tfz1pKPwqwvtj32aIRqat0qBPV5C4JFfVBlu46mJsYLNNwAB37I
65yjkTV+RbGF5sVtWLEGbYrxqibjtTKiE6LaW2uo3+FeHRwovbOo0MnbBwdnGWrR/koA/HeUxN9l
2T3gEIWgMokfpenceE4Da6ZiCOMVqVi3emvsq46/PinjzfyTiWujUmODV0vf+yB8bymMMc318aU7
TX+T9921BgE5duZtz3/zV6rLYdc2lM0SDiKO0alVgVTw8zBBHJNzPqXfYYuNJRtvYv1D6a3bbmDF
YQwlWCABRUxHK8J3GWqUtokNqkxGOPZmsfTylKKxlTz5gUvPjbPparbRN11XQkhmHGdHtyQ2548K
HURZDFzsx67GSrlscF+wKRjidv4IHweG/0+91Y9aMwMto+YcFBDrG4UwP8WjiRK/VjqpJVxQ8LFu
LU27xkAB+ehiTafixZ6IGzHMrsfwx2912u+JZoxVqo9KYzSblG5BM0+P/Np4CVObfFINsCuLrU1l
aodeiTfR3CnEeN6uVLs/RCoC5ShW18NEu0zp6AwHBQcx3ayTlxP82pIDtLybDUF6b3klcEpjvCI7
l1mwVKbPmpGRBfiXmXK1AtV4mcoTdIJDPch9r5DKquHoy1SFqULUB6vCJhyrBFa3KgKubI09lwgm
y3DJkKVhFzrnIp92baV8M+kl74dWTJYlX8HI4GIMIHo7mXEB7hUGkAxIeJmn+sqL2pPEAKv40nJp
BVEJ1uWWyFvkOpiFOmpcLu0nG+pNM1GtHtdBy/wmwqxB4HgMwYd+I3P/FdZ17ITNJgtBymJy7KAU
1ScTqT/uCEJA+2Fdd9UlDeDFhHTAURRdyhRhRtep1LNk/KE4cl0PESXOhpJRW2FbB5FTpvxggepx
pZWs+GKrIDsItB1SDdxW9AFCYJddnT2mKrU95H/MnHR5M5c10ZIWRKBWrhJqn17c7McpNZ+ALJ/C
dloLrHEUXNOD1zAWJxppNWb/hq28IHIvbNfLvouItlFYfwHj5GXJIkWX6qcN+xhRk3Sm+wpkq4f1
4Tf5SF+Ij4T2FwID5sbkIjRl/i57laI4zSkjbfYXcAkUwCX4nc4PtwQuYI7PgT1IeKysoJ2bPKZi
Fxdu06kvjc0Xj5gwZzXZCZGaMrXBXmi28hbVLIIFKQu3aw+dziGl6xyahaZ+ptcBOODKl4JaeKfA
NmXfalzpZNiXK8of/XZAMuebWP6VufTFWt9tpFNgyVSfcp+K2kCaUGA6wZ44urnKidP/6PnjhTRq
fVXPHVsQ/0yo0B3HMnsbikjMxWp6SClTB68qHmHG0JvRPw0DpCBGHr7BWPagdF+jnnmUP0bHpoGL
PDZIW4q0hXDkgeLhwaLNabSrL/AWYWUB28ekpwbIrNpU4ibCdvBWcFVQqFGh3pgnSEjv/bkMxcHK
HLhq8p1J2iPOcgzu1kgnfG7BLr2HSedSvqxipDO+RLn1oy/aYxEXB4bqcCNCWqJRXvwYIgYnYMo5
pv/o7CkUcREwtC6BGa8TDhnw+i+mWoJ95VfBk2PTz0MDl9k38s8+7JTF2LzUkfMRCViR2fqi1ItF
Oa/aYU+1hyJQtoshzcrte1yfoUH5scf+1eiU8GmftuNDV8UPIWlUlc68vTi0VffIAuJW5Om32ieH
fl4YlFRH5/rRHgXexyDHN5SsXxR4NniuhURYF/6g8cv80Lhvx+YDH7nlO5esNIm44YsDSwLbbTPz
gYu0y2mA1lF9EN8kgnI5PsLMINC+YHmP6xbOADB5TCnwSphrl/m6ArBK0tKyQJpS7ROXGAX58S3H
Xwl2hqpp5rzXBZjCQHL8sI2WreVPzodJKXy9HP3h6BgI1eIrvp8J3B9gUkwclJnlQUDecKMStQY7
+qyGB6kVAzl+72LO/5LdcJqK4n30wRzOE1hZ7zULaUFu6Xd1N7oxfXcd4+p2ERPoJYtWDopHT7mL
4vADmwXLPvNer+poWw1WtNZb9UCENyNCzSAbJTOZzR/2ad5/SpwEpDT4rB0qUlYjjKCKvalq9bLM
KpFRzr1GQrcSogmtkOmWxueUHb2+eP6wstJfItaF7gL8BwKxZjIFlWU+bpoYwJrRfpUst9xlRALF
w9qcsqKt1NvYHN4rxIwcuREf5HScoZBDLK5jZG84N76jXecG7NzDnweNILdezNBTNxLR79QkFHLN
93AywacWl0riyo99+iMWFUguqT14DqpIPvW8KSR8DN7C1hg7e9XDASJfi5hZxePaZ1rXUkPN6CjN
VzvW3wl4ZyQtJs/g18FBVb/0GEcCyydnuqbdNDGyttRA9ORjWVJDAnSYfRcIiWIF6xlpzAZvqQcd
emOmrr03XA5BTjA8lKBh4PJNrXfXKrPnqTkOY/wxjO0xBzEIWMEjGSO6Cj16a7xpTx+biNIWCZ5Z
3WbxTy0Ybqs5Qt78mgPffQwFMr1q5siCKSQKzr6ndnrb5fAJFAs/WizvE6PiuDgXU3QgU/s2am1c
xCCxSjJvERR/NTX1+Mn6GJyjosKfwSK8auvkqgYTFfe4/kIf9oEBk6Gu725Lq0LqP+5tvfrqM8RK
M4vNrKiwps2qSu7rKqT4qr+h3n/rAvve7tvbwOsJNhtPVdBtBsN+cqYH8DjHzo++InVP120rB/PG
UY2jbjVfUcQFLKlBn0vKgRAdbWX213vDY9+PJ9mp8SaX5NlyMWV3s6YJ/OLWNrC5lMmTr6AGAjDE
4k9Tnpo8QWljqE9oLsZVP6u4FSkutahOiUf5CcrAJ+H0H0ZeU+cxWUMrBQCV0qR/OpFku4zZeggj
qyrFW8tEnhHVp+vDO8EYUaSdg0w0cRmbd+pnn3MXGwmCT37Xe02mMGTFUWfuijd7UIz7NPbPkg9w
B2X6AvP+obGmwFhMIXsqnrNBAL6wRwKf/Vhf68bt2PbMyjRmL4kOuWVI3aSNtPVUdPhcHgNbe/FD
HFmSFFsHaz2/wOc4oXs412Q1OH/RhGxFgE8mQ5ZM4WMlKCvAAbkCGXoZIghVKdFwyCvpm2sU0rrw
VkVI4hLus1rUo75PvHaom/Z2SOlw1zoTzUKJYRnqGVPHr/+rzhZjBKMtti9NJ5brF8mxY+sMHBSy
dlno0HElG8jQIlfI6ljPGLyWZLwZZeiN/0Fzr/+SvIXo+K9/GM/Gn0095FNNDS1JbYemeo+He4Yt
kCQR0rRoDrM4c0qEG2r7UPl2sE7O40R4NWSwFfVX0agrXcCeNru9plhbWXw2WncaQEnMAhVadA2r
CVNLCIGL4RfexPSNfQ0VYlxv/v32+7tk+68/4xepMEO2kvk2P4NC1WZWa5rhNglB1xPFZAPzorPx
7/+gOu+Rv6q1+YsW+x+1tkkh5pe/6Ggmab54oHbsOXfeUIXRHIOgOfhjeyB2+mSR0x776I8yEC1C
nEOTYJdSx6qqnJbv8v9dT//J9eRQhvnTbvub6+nxvY7fm5/BV/+e/cXt9Ns//N3tpAr1H7oJHUYY
NBdIwSEN73e3kzobZH63N1niH5gpVZTwjpASjwxHBMKbJvjv/zLsfzgOCnxblxwI+Fnt/4u9Sf3r
OYn5hrWH4wjdEYagc/CrKyVEjZY46mDdC4u0DQdz4Sb1HrEjQ63GzjiTpOyBoK9OD5VdC0vmHPak
dfxpS/0LExKmvr8e4oZtO5bhsK7mx+LaEupsw/qT4a9Fvih83/Fv42qYy6Uw6CIvPToqjQ0535AB
RsIoJt+lMZ4xuaDTyDu8kJvl3vJcGwoZrxCvRHulqzYeg72TBsNcqAERHubjHo4pdW5iklQ12Xo5
bgt7vsmpSGldSDlu/msNhMHlDcvfTvIUnkNeTav/9e/+q+9CbBhhGjI8Nd2EPgkHi9i2XnmHfA8G
WtV3W7BA98tHLr+CEiipks3vP2f5RDnUYhMlYjjabeAdEWWhuU0mD4UhO2QjlYF2raAGQ2vAdyLt
NMKN0fDJIGxsAjKKMasjPdLHI3XiP9/8+lw7ENQTyQez9fgXy5uxZJf845HqlJ0M69FBpIxcUmwV
jcoelnB8qMgqociNI+ZUz25rrFPc++31oc8uoalQu+PKzDrDMDdmoRDY8dcbgdk6IXDpn6/88Z7B
9tDrJyiVlledbJ5+L3ex4T6G4tuCrn30jemhA1C1BRiMNDUKi/wY/L8boyWQvVeH/LjcW1744zmE
pPS9l8cgZ5+IIx321FbmeOVwFlhQk11u0kq0aD3C3x9aBuyhKgXJUzErxrj11zf+8fBP/1gp2CUc
Xm5pmXgbSv3FrOLpKOebfpLjcXm43LPTySQ0j+C6+UXA+jtO4XC/vMaVsk6ZCPKC0UDCdC3yyl1d
x3btCSL6auqxeYPGzAUQJoD+tLSv88oM3FKrkVz5poDuheHxt9drS+H15dnl/aUZqEeoYsYeyN16
eX5s9bF4Wl5YHiv0Mw+WEWw1w9cQCqFn7yPzoQYhe8gV5Z/bc9nmy+b+bSMv++W3u8uzv+wTSHlQ
1qkWINTNkfCM0aMcvfyosxo/DpkdJiu69Dl8k4q7y0vL4z9u/tVzGY5r18SYgQdhrA6Ign5ESpkd
0zqAQLDcHfG7pftwPiMLtcO1sNyN58djXQLypNtfts25z1CwNZwFBjLDfe0Nyp7scjejlHNcbmxz
7I7efPO/PmcOxa7NWmcbV6p9ZO3EXHD5PcuvXH5KPv/I5V5SJPUEq5/fLyLln3f/9E4VFYetgwPw
CnEC0+lQM86p+BohAgHSZpEtzHeXG0hSGE80jyTKvgKgFVh04wpayq4dRTdsiHqHUOD3N48JHhGr
ADgMYO7oEzcHcCPzd5XVFcc/burWKI5WPVdXdRGlrFXnJ5bXf3v8x1vxgSb73gJN5oG9lAE9wZHe
y55QD7t5XQ6Nbjl7l6PCDwi/UUGzUDcwniqaoC91aQ9QSGb4LYJ18pr1OfST0m8D7SOfHy1PDYT1
8G2Ip946w3S/PIe8BdXY0LbdUZ2TdigEjPqaK2G2sQvHu1nl6KkSBJPHxAkY0HKzOqbkuLCGn59c
Hv/xcmE7tMTaaf/L88vD5cYbyhrASJ+DOp6UwziPMMo8QKhDo/9+dxlK/rhZXl4eTq24g/kLun8e
bP54/o/39iFVWrV/iHvG5YWq6yEMFQU12/9h78yWG2W2bf0q+wXYQZvArSTU23Jvl28I2+Wi7yFp
nn5/4LV+Oyr2inPO/blRgIxkNSjJnHOMb8Rk0Z+WG50EIsj3ckduEUDLGguHiggBfGV6smbahhUB
N1+2RtyJm7SkXKXn+OSjaWiPxNWSOfm9X7pFe5RNyp3L35f95cZcjmynziaUvEBc+89TzFtNOLti
locIk59WIxwWTPNflgfX89N+7zaq+Bxdt8LkzDVkuenDhlXy9/6y9eM6E49vmpCjF/gglbxuHuZD
9OdwASNGiR+by5+oN5TqrKosjsv+982PI3UnKo9fR37/fdn6fiCS3HZaL3f+2PzroGXXSZCnR6ag
0GEnMQv++SX+eMz3cy5/WW6UiRiPryN/vI6/jvx6x8udVTYyOnz//ceb//tPfz//jxf141F/v8gf
j6ooIBJ/BkQ96+m1LSMoQkw2lxGzCrBnfd37dcD3YLoc+n2zHL7sLocsW9/3fR+Xpw7ClnnM/r75
67gfg/mPV7UcDsIJqRnYUzfODnQGaOvq6YQDL0s8EpcwMM+zwiap01mqNW9jQYD/9rVdk2dAtyqF
XqpQoCTQkZex3DT/bMkmgvCyfALOcvu1bYQ5xDl3+TjkfC3pEwebGyp0nvHr7q8Df27/vGf5N2VS
T3s9GqAHzJ/rj/+1/HnZX5592frx35b95Ziv5/ze/37lX4cnICk3ll0QLZah5l1uwjBuJqJHrOwY
AekY18vmRGo6r30+6scBYdehhS3m2fjX5nLA17HLw74e8L8e9eMByxN8H//j+fROD72BAQ2BBJfC
KiA0OKPRh+eVhYEF/Gtl51Q0sRnFnXrDZ53kDFY1dmZDQo7PoGWuneRQVz39hZnaWBdgtLTZO9o+
toJWgAGXHFPJfesk40ktSn3fa/qpDk0ao0FxE2bNUwGmzbKmzEudTtlUvYNwvo6QWVhQ1ZO4jdD2
URY4DfZA1dTxI8xZdX0jK0tugJESiNDY7Wm5MfukO2W1PQCjRgTIqn2lDMYjQQ8fSHcr2gLNQMzQ
COTIoKVglXXl9fUM7k1GSsqJ0910QqnWQ2nf2kOenHXfoOXWDlR3O6K3AVwhzdH6o5Ux6wsqzaBP
I8xLn30qGnZIDSbRHsmmdRjcXNk78Uyz7Q9+1T4YJk4+jUCCXR/Yj6ASTYS5BXJrVXsnd5zW1vyZ
xfrwafemcjbHTO6UtNw3FeHPgV6ZV9Isg5wptA+EvSrIN5qSrQT6iRfFDK5KIGdk42QUmTQlONGc
DE6sgEuvi9J2T6/tMxT+k2IM5bkXREIPoUtnJ0phqDELHrHpUx2FCo43t4j6eJ2UNCEal7iexiDD
JgOOCRMG27EdhMGujyTOgsG5SmfCCV7KUwpngCyG2jHdO3XuHvaKToyhNt43+r6W5jY2SPUiCIzv
qwX7XCXPUYp/YG5IBxK/VJSY11PabHpiIE9EbLtXDpTmq9QJzN2Um3+WPS2PnrtEbVYsZ4lwsSCl
Umo276KA5OYsiy8gwYz7Cg7aOgRge4QYXz71PnG/lZNVV/a8m7nyLvE15dKJrnzqMNE2yeDeLX9D
l+kO1n2ROHhzgto5a7i7zl1+E5UPxiRq0iV00IndNo8yeZPN8+U2QjxlV/DhwWia12VG7XfQyQEN
JrtgokABXbWZvc43oTBaApy7/qQ3jo11YLTP6rylWsFAIBuewXaeEAe0CbddhQ132ZWKI3ZTBo7N
Tt1zXTv5KcGaRN7rS6jp9Z05YzHx3+90Xarntgl2jjH0FyrQr/QPemLQyZnTNZIVe0K33XwI7pCl
F48RkrIsBH9iI0Kkv04Puaqi6DFM3fTo6D6CG7PZDqMKVRiMfpRZ9k3sprhnnfy3O5lUdvu8vaWp
TUNez6z7rEdUlvaAFk0grb7N2OFYCWBwCWUU7AQNFIe2Uyxd42b0VUToghVXXDTRkZDX+1TXPvU2
1N7N1nnvjGxgXVbw1aHrox+ghfu08u+HUhbXRlod8s2mLFX/7NAGj9UjoZUAK9oR5KDWHWhigbfF
9XecrJ5GsFbR2bAneTCbEM6qZUK/6Pr8kODgux7SOtyR9JBvRU0HNEqkeFaa5EnL8WyC13tupSTn
OqVHiyEdAXkSs4jEJ6LpEVKkvkePNUbTtdXGVzU//Fts9HKf6hNJVng04uAFbob2UJKMsXXSCSeQ
aUz0q9t8PcQa+mECvzZNmJWXpkmvZRwoN1A0cXgYonus+fhXWiP716Q37w28jKhGi4NMxYubu7io
XZDoLqXy40AAkFvr7TX54u31YKX0E+mkz6r4IHTSDxoNV0X5uxgyMlWr+sHpolfLktHZSi1zy0dK
YkHdf5iqcjfVeGbjCfGgainaqazTjdLZ6kHplMtUD8ZHVBHRwMSWnNtV0hYBXaS6puPP1DhLAdIH
jXoMhKoenSXER0mKgx3iyxjAll3KzFcvNkUGAgHCw7LXG914gn2IqThVT8sNMQ6wT41eo7PgSg+T
7IUYutrrkY0f0rTzJjk6p07Yzqkmr+xr669dJLXjRnHUagPhB/sYZm+yFIa7Orzv7emTkEOMnWl9
HgTMW9utxAbfL6vTJF/7ofC0qXXPkVCMyzBHWAhRxeeyLA7LXkzXfCW1jmw5GjHn5caA111q216p
Tmk1RNdRI/hy8g8riODz+RGnYyyMY1QOxteWYAHYZ4F9DGwnW0c9lMtMEYNnm2RNiEDLVKwDKoE9
MkAKEk4+FwDzM8rb6pj0Fnq8SQl3GOEegtjszv2EXoGyozwbajlup4pOEkyWTJTDVcm8fWXILqUU
JSfcplpxFStZ6IFZl+sxuQ6cYB/6se4N1HWupltIzwq2OJdBaQkWW27ympwaOEsfY+GUhzGqz7mN
0owfA6qJrjotNyiRGbpKHWeWOY+ZKMyhz/ZB4RJZoCIli3SCJ2zsQ0TTvFCordaRG2SXoSrormF1
wypBGkLTExwP5GsrXKwWjUIoF9IGwnw6fFZmXOB2EC2c+/kmh1FzxXu2Njrs2/Wyu/yBgifLpNgv
D76Ztsc6R2wXRWp8t9yovkw8n4Q0mnpKfJcVuLtAxpbbxA90LE2KoR2nJtOOSKQaUj4N6eEqvUAV
Ls6uCOk3R0V417ssP0alL49R6zC23oBIYdAIfEjGk7sbgOO0sItDiM2koJ+0JC1PQd6Vp2V3sPOP
EqfogbRVoP9DPO7ysNLQKNfkWWhxeF5uko5VpspQuIvt1qZwgiK1CYBM1ygtXHzk44bkoo+8HV7B
ffeXimjvZ1x/iFD7bSbRQ1Hf1TaZ4YuNIeb8MuCyru24N4lOTktICJEFB9IzKieaS0/tHdCCbtd2
cyQgwnpIQvZxiScUeWtTjSHbW2YGwopAPI51mr85Gpc+RGnuNkVPvp36LKUI2xCqlw1Xo0BnVIao
hUD1XtUkMgNmspFYW9q+zZ1x5w4jKeRuma5rKwp35ROeTf9OSQsSrp32ROk6XatS6I8yQcAeWvFI
so14J4zA3Wppk+4K4BmraL60WBouTCORiLrcTjsppa3P4KQ16ReEoMfTBRBVcxeh5whkV+Hq8h33
ftDHBB+sQ9qKcSyyrKQr2U13QxxTtVMofUgjBPTBfyds2la7PR2E6U4XvMeyubiKnmcduuDBgyKe
H1WbBU825UyhM6VkYbLc2+qag1sitbArJ8WxnW+WLTLgYbFqrnSK/LXtp4sDi5gVwTwRt5ZnWTbD
Qs4rnfne75ulwk6CD6oswxNNCyxqLtEWOsvhZev75vs+PQhCFsKw5FmJ5E0YqrTYWA5+bTqhTPam
U5U7ZTBfR2IYp3Vg8WIDxVcmjw4Y1cP5cN/tHvrQhELROOulnL9U1r9e/bLZSA2B27KZFinvaTmK
yQot0GWzX5oKX/fObwwhJBfdTuyX2j06XS49Uz6u4JD/+xNZ3vHyAXzd+WP/n5ZDP14ZyH0Oy39e
br6bGcvu8vTfL3nZXf6w3Pcfd//jU6V6MyNmQXvMro35nSyHkrr8EriFZ0u/on0INB79kG0QZp25
K4NqDDPvcdUViCHm5e40fx/LVj2vg793izDLPJFpf4DdMfZ3aXUcoq46+hSIURdVRX8lKwf1e8gi
CeEvlw9ZgT8dOffa+an8ZX3czQvmZX9plAxFnEBxKQoGRWOc1SLy4/uDWbaWm8Yyb0k+areNfiHA
YjgsLZ9G0gCgE2QwHe6ulwOVwdJoPQcInkHA8tTz/0tjav8NYQS9pQ0b5M67KBJ3VeMeJqx+6FFZ
fE71XJItBs3yJB/ZcqYuz+9ac5VvEsLwyg7IwFxiYhZJ7gjOOZSLvAStaZSFx0ElYy40xCYEQa0d
tM3ySS43UKMbx7QPy6tcvhkXigpaNfjNTLWd++W+Ko5cZKrujbDG32EFuYjH/fXFpL2SHVrt99Le
IkPW02KJAFi6jN36cfmZMBDvk452wTSRzFWLbJvBY8+y4l1DRuqx6gpXzfx1f78+zDmDJwLaoK35
GDmu4jWyjKd1G2NVjQk9jEhpRGtrNL8AJhqe1QAGJUQaz2psvSwvHhIIP6plE4Hxvze/7v36qS33
fp/ffYM7BwPpsFk+NmMeNr4+wPlT1OwEdV4LD2D+UX19ZP+MPMuT/DUGff2+lzv/esjcgFLC8mJa
mFDHbi4gVsvw5OdbgpJdZikBPHwceSqiEdBAWU+mzIjV12TVS8WhO2Hw3Vt9dmswYdLoi2SBfxYx
+qepvRUZZBsCBpf/mhQd7GmCQEnr2gbYdTTOIE6W+cclsclbVon2TN/j/u4oQJkH4sQgRM6/u6IS
lGGoR3BeLHcsQ8ay9X3zfZ8haw5c9r82/7fHaMtB3w9fvvblJPx6zLI/w5fIGid7Keq3SiTs3dev
7p8RYdldnmQ5Xhj1wZ5VaF8DrcHHmL7UbWjtvs/VHP3xWLn9frmLhT2j5zKmfG0u9y77y9ZyI5ZS
WGDjTLQrMtX1yfYqUe1MLL7fA8cyenw96J/BRC9Effj/Yoj/GwSsAVQVVcx/RsD+6pIi/6+Hz7qO
WkK+f+oh/vXYf+shdBOlg8aduos2whI/9BAmWoV/6yHc/xYmigkbJLBuYAyCHfgvPYRQ/1/0D2KW
znxLa0wBPFZHToEAwdDAMDp/saIdnTIfme7GL98k1stGwLn3kfquQY9Y97FKCawpbsaIdJBpJHHd
s6qC5hIK9XNI1NrZtOZFRLqm/zXejHPqyzz771IL3HiJ2UWLA7nHiRaujCShsOybtOYBrPsrjYdd
xeREbh1fEKXN+z8E9nRY0uHCToPWFZqfRuxi3fEhrkR1rey1mpBhV3Q3Wkhtx83Md5cAv+NyF31Z
1LKabRwhS20igM4vaa4RWRwD9VFbVg3UjZ5ySmOXjJj0DR8NYPixDi5uT7KSPhBxV8MBqgKbhUjf
DGtTEg+hdiApMjC1F2n30OzcbARlzy6vjFmq/38QiZnWLKv5+ZXY6GP4pnUbb5RjOK42oxp/SEGQ
LNBZToz+Oa6stkiM2MtH9b2AEkQrEB0yUEhVZRLrOr+A5mAPjwCudPkGe8uDlSv2WnXkfdc31Hli
UEFtZFz5WfhaW8mFXEnicpXyjXJbS1bBcCkpoXkk8zqkkt6lrdYyzDf1CnnctZmAnU0R2K5MA6l6
SKrOGqoW9lAZ7MKsWmtVnW0EkAjPRgJ5oGtZp1dpAWmqjYvw6AQ4gMSsChY+ybDNHGzbFJQXatwZ
dXIfOG25ze0aEW+jkGmcji1fEYk7lAFLMqScPyy6p5lyOm3w0SH8D5rZKNZjmLUVSlROiXhVY/VN
/tYxqAYiQ4KbnjCKiko1bwV5ZY7bR02BXpg4E6ywQWyeo4V0tA+CNqkLoS7JAuZMHXXC2ci3mirb
3wwDb5oMEy7oEFyd2OTcKUUCJFd6ITm1G6ip/hq0Tt3IhjkeNSILdQpAC6tqbKqH6CjnnGEd/FZ4
3eQkZsT0IH34XHuL/NXYzZ3jXO8mNjFgLQ2WzER8E4IOjB5AOmmrrovvqWjdCjtVsfSLcVWJ+oSG
BNrExOcnSdICzAFT2XW2FWCpgzsbJtKO9SKVOQ9CPJdf8w3G0j4i43Xf+Y221TJB+nPjZUrYnvrZ
kDHNDpZgHA9EUEXUgy0w+l0C+MVfl/PaOZW+dsr6zPcSQ92bZaLuDR36mILn0yr66qQnNoD2kHgX
kkZGGyliP0YJgCgVfi3hiwS2Hh3HnzZDZm9TUZ9LbFhrWYfj3q5f1O6tLhDlKrG1K7XaOCgOfiC0
5cV2YFRagej5dE13XEVqpG2jkcyTpH3PUj4Pqc6qYKSQmGeyjyl26Y1keACzYeua2s0Qt9hu9Lzb
kHr6CQOdlRoG6z518ZdQTgWdMAd1BG8E/QRl+UCnDM1q04o1pzLdjNjOTu2chVmsaUfi3yin+zYz
xLYrJEaHYWrxTB6RH1Xn8DJ25AQbTfnLCWd/isE3apvdb37em7azLlpdv1I8wWlOXVqP8zf31kZL
sgp7zpCpiK7LzqwAXenDpu2DM/U0YhGTnmocmBNBtLmXuv65MEaHuhDzj5v5SrHDY4kxfNS2mYV0
yx3MeJfm4bNtpbdD2txno70zQz+kUdL97s2nxCWFxjVREod3uiMNr8Z4vUoLMlfSnJiWMuoJYm9J
oMV6lTOj3cA8easDsbMgHBNel09eXJVnxkQc9PBj+B1iR6UsESTdqxK3t3VveER/41wnHGSjCw88
nb2P4KQ5PoJUwww8Oyv7I+4L/QTugUsCLAcndXZmacf8Dq2HulZfwkTaGzNwr3tlLhoNF0YUsLtJ
+ZEylG3iviDFYpZIWG43wIVkmcG6BDJtMsDJ00Z3XToW/n074fePUUY1IRPF+m/mjbtEI9NvVhzC
liRDghwUxEEi3zkSUW6kkMpl8SsCUUhbRUD6SHsqqK65iYy0WDtpeiSyp6CAocVAy3A5lRzQmfXg
hU25MW2cJuUE3gJDOUZXl4pSluEXkSoJ9hQiG4d2rFtxPQkHC44bBiQgUMFTprD2UsntMfKJ+hHJ
k56Fu80fO7HDP2wj8ccgGFtBshdqVB8UAt4TBNgaHVcWS9mOUJ/noKquyCDBHEelkVSba6kqzlrJ
uk8/VmwsNFCsG/upHXNCDjR5U2sRaD8BkUGSREac4QjDsLuLHNIIe6zXXKodFZtw43tOl260qPT6
ppy2jU3qV5gm1b1qPFeOtLwimVNDqcbqRCpCzlNOwsdummKaF3rorApLuc+oXEKTCuBTEm8JyuE6
QD4WE8HecjX0fANQBHmQhMZIajlTY77jxsnWrUvIbsTybTD1raJG+TZOho2tjQ0OPsAJVd08k1V0
thPJ59/CaIwTBkxMHcRGFx9xJTB0ypyilYMqAtXYPi1bkpec6UDUbklWb/vaoX+DVAG9kLT52c6D
kKg2P6t0RPLGO3MSBPlhawc0zyCr+I4KJgoPsz0HqDlSy8Cm5a+usFmq6B1ph5zQgiUnEw37kEky
l40s/rRdO9v0DW9TpmQfDphzNn1IU6amLriKW/Xgu2jym+Y+6vVmbWrRHfSGclVRoEI5+UuWRrLp
EmjUVZbHCNm0G6Cp5EqhzV+FcdeudZUR1m+s/dASZ5ebLG2jxfJCtdjsVFJQMPbQLEywV+cVnk/o
sUVzSZldbd0J0HMbz078teaPOUhBFPnmL6XKEM1FULqyEttEMzPiQi4v9IJXpUkydltMv6qipRzE
shRb+7ZjBotCqNghlHzXlZlDKJmXEefGJbB9BwshAEkC3PCFe2xMuoRh5JyxD3j1VJS3dpedzbbN
+OUm82QreU6hV16I1s7W3SbVMdgrXeCygpY4kpm0wWnoUvFEwxifnwq9wdX7Y9dtQhlkDGPZREHG
eWcYc7xMQLjywSJVqUvMo1ZuJHa4VUoHLM0MypeDdhaVMiMMuPSXNm5/3E372vbv6Pp9ZhLH1ICu
Yk03JgJnmA0kKvsZiJqOSCHKIsORi9t+QsTlaQ6yAsUPgQ2nNDejgyaal36y1sweyEiyCi9Ti2Sb
GiRfKwShpZAdV3pX/snHkkSlHP85nNlY6OuBbhXjNpWlZJJM7Wbkmx4+0O/fVzbRVAAjV0pfkaOL
UbYuu7nogkys0H7ju29pvJOkpGcz4N8N11S6SB2M1YuuhNe1wH9b9U+EU//JzYE+pY8LkBmtxVx7
PQ7JzWC21yQJvhBhpT0mNMGy4cWHY72RFAn2adOuzb75xQczrdoyvq21oGYpv5OyEis9Lt9tSz5k
LpZZNU5aLubVJlXDHZ7ce2iA7qoqGBQJSdjg+3oLEP6SlSM+lCG88u3srRxDZZUVsEaEA1euLGuE
kNYtgimgVbcQLhheTHmXJ82VENFb1MR/SCt7Aukj3fQxSYunCiF1EZoKgmAwgKrZnaow3hlq8i7J
DWw6/1OvKCr7jrlqG5rTf/TC+GU2ksTIppe4yylb6bE4wb3yDJI7tyLX9NVsvszr4U0fCw9DOklO
TKsgtJDwlTr2Kqka+hPxfOJXub0ZE2HzO9wUcViulOuxbm6I+sJoZIynIFZiz6/Ik+bCCrPfU6oC
wpcuAPfH7vNkxA+tjPB0Y3HrXMhI4YDLLIUjQFbHmh4q/tIy2GQ1tJSef5HJVzfKnmhbvPma8SHr
eDsEEw7jKbdpB7/HSGVhpD71QoBWsT6CHHxC4qp7KTllcvzhG01rj2qovpjD1ZDwb2N4A6swDd+t
uW3TNHQFJF9xez9lxolaGpcr5XPMIc9FQUWlJ3T3dVN+OE59o4R55amT9ccaAiLUXVpDg6NgdJNb
3wruJG0R036fYIJAWGtv/VwA8p52ojcaqAjM68wyutdDY5sShHUl2hwwd09gEmhWjcnT0M+dfj/F
NGX3t25pnAMlZAqjYuZNrfDBr6APTuX01NQJcQ/RZ1/FxWaApzP7kYqIM9UgrJl25ZovKmVyHtyY
A7+usFkbRYDrXwCAoH65pVX2yNq3Zc4I7r6DH2qj4MdH7X5EpAOWFU2jsHE/0sg6hTEoer+H1akE
2E7taeYnAco3ime42sqqkGK+vAAct+jZVRMqjh3SX8B9o2byGoYdJwocwqSVxDTsnDnrSD+guoHT
MsEYi8J2ZUmDecZQB0w5MS9OPoj2CmZ1QtxymzVY3fuSAM01ZCWSdkv/MJr1r3IqSRrHQ4MGw2Sd
BdmSRNDgBtvuTQI5fLAC4qiofJtT/OZDeFvFDX1/OjOVvWvbhnDQiRE2hkiIJl9ygVB+D1VMdOzJ
xFFGdZzuRm9FT5od8wFW5QcEb59oZwZDYsjegDtrTIaVl7GLn6uRWXqiMQMgcZQwgIw1EsHxVqZe
jci2d+hcyLdz/U0WsuyrCwteX8s4W0XTfRrAMewxp3s1pLh1i85MAvfiIgyKjdo9oQT9yhjIjZJ9
DbQeD73UjZUWOmJjOXPhIdDuZdn9Msa0XMc2WlyresZue9OkpEWXLGVRMDX3CtBLw1DeLXd4g2jN
zMJw9tUMJpFp+stO6dTaBQsYEPtzeMkEHJQFKte1ybaZEsVHg3mLoiTvkW6+dIOTboLE38a28Wj7
6xxF3loKToi+tNRV24aPwrVPQ+EetYyhIzX4e2UNrIAmluUGU8ZyoKPqutapylmT+jBHU87Otc4r
51IMEqDQ/JU11oIVhReGUFLJUAUK4QdghoZNHpDoBZeSzlO8HxodwAiJxKvwSZglDlt7eM468TTZ
1eeUVNd9Q2ZBDhRdbV9lOEINdcRvUoVtTb0SWrYVaX+eEvMRY8Sck5hu4jF6sDXNYcDgzFPCeobV
ZhQ3wXgCioSk6rL68I10jZsi6m8iO7j2XWyviSwGumLNoxtOMzmSjJKkgjbUttOOcIUBE6DZD0CE
OifaNFxBVI7VTJAoWs1sJJbKi7IGqq6DPgWWUubmQyTi53BQoMOk9zFMOATcdGDrG6qxN0MXHSEc
XsWJ/F1pJzhsLezN7g8wuV3eMH0YdTpDZDp4Ab5QD/GqIJkhx5ebOj3MnaC5SbhUe3U9oKezz+Qp
K1s7fsihMXhxLQkTqE1IAFAEx9JmBVTCESoE0ZfpRg+znDxvM9kwOxBAQsqrgolynQ/0J4eOy8x0
8gtYHpR6II1lxPcBiFUnbPuieh2Z2cWy8ArD5QoXhBRGyupoB8lOi5VtabOCjB3Uzu0I9iEQdCWo
MEEHfSXZOluFo3pGyf48WMh0XH8djwU6dCfZk2YMCa2yGdVLN3gNOTbqenulYj73nJRR11Dshza/
DzOrWUm7exaAweqJK4GWvLHgv9EkfSxi367B0Jzads500mDuIAt6CNv8kquxtspbCSmwxgTdQoAO
SbnJdNRoU2RvRFsfukJ5ikOurBi6ewNOgzCLcG7CnoQcCG0oi/vEYRbfalbDr906Obpy30Ro2XzD
/dMq9YmJD/QMFz7QVN22JLVZElmOwetAl/bAFRWjp9wC/082QsJeUfJDWw+mF4yz8tvOrjxKepQI
Boec6Uyjsz8J4hDdh4piLLiailWt1eHGYao79entWOSQUe+zBMhOSgRpak9vQhdHi6vOWnThhh93
AuZbfyjK/lnRB3sdmf4JxHS9zgTB6TDmVkL4jMRFWRM10p1bliFBJ3eNqjGQ+UoPbQRXE15V5B/i
CawUORnGHsnH3L2j/hUY4T5QdGYCoD5YPTVM3JhqD0X3CZiAIUn1qjZ51WoF7sPwKkBdpAKg5ayO
SiVL3Ky38WOchoqyotFZcl20Lhf0IHsFqVuzHByrtb3S0TnxMwDT3LMi0/vIWFuxgwSDcq4WTK9Z
L3d60germ2H+YieFcnCd5xfTaeDyVmO0ibT4FsLJptWDJ6NjZJ/t/VHOMnUQty4OHlh3dANb/yEd
/vRqfbKhKK/QZSFuI9sI+e+KlEm4GlPyW5m6raqOj66eVXwvnQ4iCqqx0R0l1bBSJiddUeE1+UBL
Q86I8oPx61Y3h2Gt9f6+M+37WvSHMnLvNEX7iNU6Agb9HsASW2lj8DvX4m2JXjZCH+F14Mc2iFus
JH9GyHgqOutkoDddGU78UkTJk5ijXW1WaTX6mNztbhKb7I0TcUvrGsMAAofsT+gDjinkvqyGP3Sw
xE7/naEA20nL/9D95qFCV7yOe2hiFnEBzkBmQt8+sGjas4BEYYKhJusIadZPKYR513l1K2MdDAAg
cCtjD2P4l+kHeJ1yg9p5N7rBVW6V12qtPaKKPfRGcdDyqyjYgp4c7dvChxLQR3CG6uxplNRz6wR5
hPpiVQjecveu6NzJcxQk0YI8ZaxWlK3CZBVOoCnicthpEvBIOaIKN5Nj4epXLkx5wHCPY5jcgsWF
F+Zon6MAEWA/+yYnoHXs1VzZIExA9aOh76uMe1WpS6bk1o4urlxX6ftYhtVKqyWVX9GezTqWsFHN
AO1mf+pL5mWx5TNVKzyq8ogaad2uOknO1iCsI2FWHgpbap9J2xJS0ngVTEbqLYbpFRMo+KmqLxA9
EMrFO6a0kZfLP4YgJCNxoqPpWnPpcjjR3w28VlRUh0z5mbglMXWt9cc3wj/CqYdVMTl3tV1icOpJ
CyhPis9300y/QzX+RNAMhKkWxA2M/r40hl+NPt6iVYHz7Ie/prYhL17SVEeLN8WP2E4u8QTTzYrv
0sB/8PNPIyLSEaXQZ9XovK1ioOZID9kJMhSmCrNf3d2DNX2IdIUJUv3o+giJjU48JzJGOpNWwHnG
XaqCcqlJuXfFL1nLZ8sMnkh2OfUD84g67DeCFGFCi+JVZg2ANpkv1gJVb8GEU4DeJD5p5zqSlmzP
ryPJr+eyNGRevZP7THPv4rq+LHzjQiUJPvYwh9XrolOJ14mS24BhnoyrjwqW+zBq4JObj0To72Fa
/iqzYm/SwNnbNH7RZv+K6+QjNQyutw25HY65GeyjabtMd3QbvFswrhHkPovyUXC+roKeaY+AbpS6
LCcql3G7LsN9X3QduiH9yi8+yorYdH+614JHKp9MrQiCbsSb4Q63Puoi3+R08V19oTyAPuriR1pU
FN7uTIfhC0HvcxTIE17XHkUeqsxuOBIHcom76EUxjcdGax/UPj2Z8LzKqH6TPkjVxvyF6O5mGvWT
q7YBF/vmd5lAoKGMVOIyWlvDEKJe9q9Ds2IugkgVWRx2gxyytKpYzgapxirSxreaJGG1aW4KQA+k
ko2rNgvfyQnfCioB2iWK02s1j4qVkZqYIpOHQPqrxtxhsoYilwaMDUO574FlIEniUqK6A1mr/sm1
PjCYrSafeuM8u0/2QZrdZxmF6lzV+UXRymRlY+87namHE1uenSofehVf/LCqoc/B93DGS1WTqK0k
1JNDxX4hwwJCrG3vUnvm2xfpc6w3F20bwCLpSvc2M+RVTRoGumCAERKp30o6yZkSySZwFC/NtOsH
RP0PRquTbO7fTgx5q6bVPMfOLpXCgF4OWbROivp1AIy66fSMzKscIbz+NPV24rUmLTt14t52tNaJ
2T6qFHbH5tQpxV1ORAMchypfY6qjjbVTdHPXFPJPkxRPUzq82OlwrZpINYYcCC7KkMHozZUUDhOl
2P/tEz08ZVgBUgOivlFcZ03+QJUmWKeYk9N+pKiYBM5ah2PPS4z27luHzmGVkEUD64jEhekRdIxk
vVKeS2b8LJrvpFp9orhd67K7b1uyRibOeJT4m8wqOp5GexrRBc4LRFKZ+ZbKqQkObd/+GW0+Dl8O
t4Ic9aDTqWl04Uepu/ecX78tzgIT3R9nS7LLSkBKWfbcK/bJ8vVXozKQ4Sm/Jrd7JMMB1F4MhDPV
wClWXHXHeHicemedU12uIv1SyugxYCnBmXqm3rtz9P6xs5NT1evXNIVZAA/ijcrR5X+YO6/luJE0
bd9Kx56jA0j4iJ2J+FmO5elEiTxB0MJ7IGGufh8UW0NKLfX0rP6DVXRXlGMCBZP5mdcI6V+kfrDP
lEmHpv5SOjYuDzYLjYKEXIG7C2qq9Lt8WmCY1Y2YZ58NqPfWHYYXNEXgtSHZmEf72MtniF8v89re
aG127/j4ZE2ajrHcpkJfYA2PRVxztODkApuS931jXovwqQ/Ho4kPSSwTskKBoo1rT8LdFA6bkkhB
xxTX0QWSrCZ6OGSaXMjqlrZigSA7yC7HPqIz0ZKko/RbKdGtyCL0M5F6Ud0WHJsXbEodWHAfgV3P
XDFDeWlAlBzDEhPcVMCao/b+Sk2TmQaYKnL8u0I6L2k20j+lRkmScuY4LIdpAD2YpTtwlGNeNFfU
F2/Qz8XthCsi0u6GVJaIVyufdOb8UCtTOhgcsWEmKi63yCqIb4puB54DlDasawwSj2k/NWFroqLR
sK4RV/tk+PbOt6lihd1CKY6qWx+4s7L5EOZPdqR9rgp3UdXVAU14lO6H9MGS6poWLHYn0uTADvI6
JINhdqDUGBvabECyFsm/Y5/LCV6qoaNLJUM20b3IvZ1O2TZT8S+qh7uMa6YNh9tYK2voCbvGKG3u
vZmMTKIyVx6pcyycLL/TWOkgb87gA9zolf7aJcOyyK1FbZhMytkncA8+XkJ4P7TI7Z1ZIIzIoAGE
WWgiBSpXjwB3Xw9fQs7cmTaWWzeNt5Q1FloBnNSyj9aAwmUcP9IDx/U9XUIlGCgTpS92Zh5aHWst
6vAygUTbBE+9M0n1DGm19PU18yTwL08AWaIeIWpaBPieReeOwBwdksLYOFcWzZjYKhc46pCHHcxA
XPR6eQUkiNRJ3mIx88qEPcG0XEReVdCkLbI6rY5p7YQtjTWiWVJr0H92gAm54ZhnSUSEEIDvgqWK
a7vn3QjqP5X+zBTfQ/jAW0mqzwgGP2TjuDbTZBeDPfKk/jhESOnkKier3ZEKTL1w25/RuZ9ihWDj
ygzBNTEFRFZHn5EWQV2rzazOqy3phUQJPELyq20rLKPGdRrpj4Vl30dSm8N7fmWhHUIDQ3cCOxVF
XSN11zYVkdZ6Vqzo2q+de3WNgNMuVE3sixwVvlBK5sEyTAGAnhRgbeTrlPs4Y9KAXrhnKTg4z6Uj
HkudiKgv0JojbEEy07nUCw2Dr0wejRSPhtqHLOpoHJ0QB5zMHy6oJXIwJQ7fgbOF9rYwVW+Fd/OS
pvkVza4LnQxco3VfIw16ZmZQMeaBVz7VEypV9g9egt5y6gPEE4dCgG0jfPASBevPzl01NSliYcDd
jfz2BppGR3oWjXPhFzPA7zQUg8iaJz6UHQFYi0UhIeSeK4l2nxs2CNuUinCMlxfBANJ30hzOBoO8
A4sDdKzbF1zeP3kW+VxSOMQrKnhSLaRRpEtAJQXp7hAQDARliquG0u6dTBTzpOwolFve0Qqnhmrx
albRZSlUIHNZxMqoi4vGrh60a8eZzPJGQanHZXKn/039KsLtwE/Z85STUXcjCPCanmwTL+OsPLLE
AGhM11M6YVXtldn2XyyjPNa9tkpb98LX409trIAnVjZh6c2rgjPoaEbFnH2sK9Jvp+zYYZVedJxW
18jtQsy0mnxmNlIHGpJPGGyMLvFOQ3xgZ6nRnei1e1OCnzHkozo6BOn+o6fXjwgnZmcNoZT94uCR
dOYFVPykS9W17WaBzi0gUvc5iifmthM9iuK1b+obzTPQtjV3EO0uKx2t5azuGHpXkJfaLB1WUCLM
KRGU74gpsxetY8SpX5W1QDwy59BU7mM7xO2ckvonpBnpScQvgzKCXCiYeKadiDrdPidoua79YSNC
/wLNFBY5/xibyj5t6lWj32hYJOqoKeJnj/NKuvSUu3ZQkG/4bKgTfka/cSt7Kt+QKNkN50P0y0ri
loQQTUhAQ7Gr4mprvQ6fFT9YdW6zhysHHXPVw+CnCUVrIfevQhkfg2SEN6ZfYP1Xn5WYDreMV76U
Q3mN/v8Dc33AMp8L0m3t2kBj/rS8G0aw1SDvhL6Vzs2Warx1Z2eFuiL/xiQGky1rUtDzu/OslM90
GeimByNvuN1V6Zk714tfKH+E+CNo/qJVnl1tDBexVsiZh8R9GAfQRj1StDy6DXukaYd4ruT4sGZR
8tKIiG6mECAywp0o9ftCLVBtKfuNL5K7BGugWRayWjriabqyMYP6PKbeZVCgQFl7GTq7qJuDTlFx
5DVZzPH1JJapaidcBZOeqVtkx7YfXuKI2YqUAPm60AvPvTRBFhx/JSEfNIhbONVRYqnjDIA62gc+
tX90YT+PTniuQ/GY2VUQL4oQUx41yGZ5JI1Zhy3BmWL6yzq0yXMdTBBh8fBMXJouIa0VaTj8KHhK
DRpmQ0C9wcO1wG34pTPmBGNGOz6boSKpbxEe4aFU9W1S+A/ZlBr2XQdfc0AIUAyIN0RKP0N7GmBS
nD6HrRtSfDbdWRtHwUyh37TTKnExjiWUiuGVTgRMQcEhV8iulri3TZgatFcjVCEX2iD8danSvy8C
EzKOjihWZHfPNPPVdau57gYI+JzeSLsSrEtE/kV2nSdtuhG+kGdFTi07E75xK6V9JdJw2Lit2x9S
G4YS+UW4RYv4i1uYGbOeSZZRhnLejFTdkTX3qX71N0qfBWD0iCK4MU3aVCELuYZdWTkQYqLVR+Bs
rkf0RMEF0WKoRKfgt5Sg3Sqd6DzK6IybVYgInZeZKxfkbhoVzmZkapzqmu3S0vEHwwEEu7VQzBO9
K495mPhXMH9hnqASNvN9vGYGeZeljklKU288Rdv3FCNxZdvUoqhunbXIdH3VFqZ9xPrKzzpjSzk6
2p0e7MxY11pLddPuNoVNZgOgced5eNJQJxspbbvJVgwK2ANnKObwa0fudm089F3bbjXNKxetheRn
1wyQRMoePXFQAxrOHEsjAxOumZV7bHNM7wqLhYcSrh8H5YYo2iQJ6HDmqwp7RSUZEE7VNBujB6ml
JCOQY7qMDpSuo1lhlOsr9iYAToEnVnhdSVR4knC8skYrWwCmrndtj+ywqYKtqDWqUclQN1CBOgMU
RF0C5iLDr0Bx4iULSMt0xxcE7JE4kWC+kGLnGhYuVGk1X5Gt4i3Wmd7WbPMv/QSUATC3DozuASJV
/qUYu+fRw+GwCmD/WE7gHvRcTZaWWhvzhEkggGS079lDsqdGvTDhX7Qhp5EqqHXMq5w2S75G75J2
TL/BedhZTLlHbcp8jwPCcJF27WsbFbhw0Xojmrb6cTdYtkSniw5oXvnD3oSGhpMNwMCkI/Kq/Gbc
GaoYd2WYf2YN1OadBk8SDUlnkVXGiFa4ii59Y1+ldn9OmwUzqqk4BWTIJHZH3twW/g0oibMU35p5
7bb30Yjn6dDdma7/EPmJeybbQ1z0t3gKgHaD3xFmFN4Dg7a2AReNFfM1LJjCsoCwNpSXNpBOSPr1
roo84q/6ofHifutUw33n0HIv9XaPOikWjONYzUNKh4Wx11LF5TamtyeAEwXECKqG554+RZesbnnU
ZjN6okcjovPnOEs5qvtWapvID+gSBssmjMi7YiVYD50ewg4ND2ZPyoKb3SfUkpSVFsibnFbJNgiS
8nLE2MWzq7tcD8tNYNdriz4l3kY5GCkVFdUuxNgCq6dEqe8UilhrLcLgpuwRdZlgaEGlEUnGGBnb
KBFS70WowMwpJBWdM2/z9lxBv58IwfsM+m88y3vc0LAnnEVM8IvAjdZREBLLNRRr8f0NehjtITmJ
U/i3hnnTAtN1sdvuTONRcBitwd7qChOrmskDudIDwuUdUmD2ztHQVh7gx6+93toj9m/PlUBFO1xy
t2pMTSXuUVJ3hgMaQKmeXMJLQDmRm3ZWCRx5NQ+SUNx5XDA1JH8QF2hM31mINy/aFjzxqNJ6RLW1
FN1Bkn03huKs22iC8rXXPc1FNbPjAwDBQ597oEfVGIdx+agRWk19G1Be9BDcEYijpzRLTaQPfqLc
A/h8QZgSH8UMM0U/TLFOAMYCD+mhdI3LSAPDVdX+dQTS5UzO48g9ek1+W7WsSAZF2DTJCZnVYz5M
PDpkTDnd/Z41oN7GRSCPIeJrZ0lMjuiVnOHyVbUQwWqb7E6Nh/Misy7SJLjsG6OGqn0peooaLldV
135KFNCsKshbuqAIjFr3ACo/DS6O5CjWvTAtrcF/BjNdlV+ws4aRIz6ZlVaea7CBWsRRzukbhaVM
1xg0YfyExFWfFw9dS0Rq+MbrkDhXYkpVUlBu+GFcRiaTBjRIcyZp3vWSs9A/V9qwjmPnstPkri+Q
kO3NZoYbKMUQa1gOpbeXDjrXWOPQzMRzok5DZaPjDiXb9kBxS9eaahbIxEILw8asImP+0QtMyq24
WliBu08DYO5g1zh2KmZ41GcQi4CrGNlnyXBFeuJjo4xkvuXsh7JcB6lDTU0qeKlhf57mx55q8VIL
x2iRaPFnAPViCYWeZLvzllKDgE90iwhRkGJ2ifiuhRGfA3oCu7mQZq7/6GL9TY8xXmiJZZy1NVRW
UO2QjBVr7gKRBYq0KiaTXrOkxD2oISXrAtxySxBmI+/qYQNhgDUcOigqvoIVEbk+ckbrSsv5rSV1
TQ8jRMw3lk6cXKRGfBhHZk1n0lHvUndhTR6NZjZMsy+yDV11iIIl9IScfmz20o7BMQ9ukbe4yNVi
qYiLILQvCxMZ29zFPQdPlpfabBBJgOtsVh6ugnRWfVipMwnHy3AmelX7ImwAeX5qXjQJ3s1xXswL
IgaKimhp7JCTxSkxqbck8AYSGTjyoVW88mxY+zkwFHQr9rmmfLJy4ExNz41E2rMwg+4m2Oktqmze
hOgWzFdFpMCZfvGhZmCwYHqzTg63XtAuRzO9TS5gQuezNjKnWnL2GeVm7kSHSJHMEwmQjeYkSy3D
O7nuGvoBPgAVdQBzNqjRI5gI/Apa89ZoPHfuu/qTgkHqwm0m2yWteTbS2lqYzQrV3JfR5eggQOIt
crMu5+DYYCsXRPVj3ekzT9Z0WR0HlB6wtKjROo42YaRZ4I9T9ko/D9NirevZjUPlNyq47XVC15nV
Zecix33BD0MFUQsgG2FuPFisNU3pP5Lk4XhqAF9S5GQ1eYPSPd7BvnjSlXI3eOZ+NMu7WDW/VHl/
3oZWgsFimc/SSe8eHAGsappy6KpzaTl3QWxvC9lKOOFUYaVAfrXJOLaBwsXMHY9xgnVve9QN3Egt
d41P6uMF6nVoyGuEHfyFb1v3adVdU6+hWWgNaCor5/ZI8zwEeEh6WV7IyWdAw1HdyGl1ZgZrTyDr
eak1Rwp7cyWtl3WjM2SEyVYEkR4Mh15p7cXpAaDHk5IV5+gCXELJnrct01rdOPMgGzAXy4N7stcn
EeYXbkmh203qZRRYiJcYCmFvGM9GGxhBjrlgSgdqF4CKnKkCeLyZFivgQ3NL0ccdkBsL6WkDnUlF
vLaGnixzClpnxFEW4tlJeIwTMsywd1Z9rzzL8nNJcjszjJ6M1lIH3DrAwlA9X7ZBI0Dl0iil03+D
czlsurFei9ZkUutcAoEK6KiTBXQ9q5eYNZ91UIh44Yxo4KBCaqwS87mWerkePOMCtRfYhZZ3haxM
QLwHYXWoKnLsgWK5nWSXSdw/+P2o453bPHKXZdMpiWb5ogxZGkzqr6UZ+6sYw+mz1pI4fujWFmPG
M4zYPytNWF0jw00rjWrKUkx47dpoj503PBlJ8tmnH90jXpAoVU/NRaEgaVdrGis46BHKemkHz709
1yT1fxuARAzIR5XGUXfqPUw4OsL9sbKBshikQrMKQK6G/Pkil+VdwjrG7AnZ0PKfogHwkmWCX63E
eEiiOt6ZnX4Qnn8M8jyFTG1eN16+ou5Ro5owldMDDDXj8M4wUPdAFb+DprsqhvSg5emhrC0wsbHL
Ve8bhIWZA7rHNjcFd9Rcr+x7iQTOCr+a6RApk9tV5QQrqmyORlezzfEmg9qOmEJxYbnJuNYSiobp
oC0C230yAB1gP76SHd5pBJwp3qbJJoegsEY5+bWsql2N3y/YdpQqfandCMV+QRUVsHF1rhvA8X0x
uaElirptAgXYGr2/ps3SpWw+1U2Gc/lIYICR3aFwxd2gY2mU6uPUGh6UDTEr+jQeZV5X9QdQP2o+
s1sh59BPQmRDCVtJ8wOVmNX2LiEcnoNRYGaxra0VqR0tqxJAjF8DusAd/hxnqs2ICrnR4B9lIU+9
gp4F+liJj3nHpZk37WLI8IRznOBCIL7vxN2kLtvSnC0Bwrh6cShVq1pSGl07FZAPvXXhSKMVBc5A
WdddeUevsASYqu+4HZPzBEDLkE+2nSG5utNEU6NOXTU4bc7MOuQH5LSIbZEZu5pwUMZYGroqs6gr
kq30+ruMi5Gig7kKiPUiAYZ0UrZZ2BR/V3VLMabHKIi+aY1hlOJ0s1Dzs8XQaY+e5qOOx7rr9PBE
4hGktjfyLDQAcEqKW3Ut3EUQh1fp6IPvE62PgiL3tR8TlMvBvaAfHM5NFZ/plDpgaZS3OrHXvEVm
MrGTq26nUds/2FZ/1GLrPm4GDFFacdv5lX1ujqSqI3U0g+vCtW/smC6KtMN5wrE/K3vpkB6P5zH1
4jMQduPcWBOo3AN+gKfbOM6i1+W9rnT2Qk39mQkhwzV31Mm+WLptgnXd17nozpN+p6rWXR9SXDMz
iiueZlfLPnaORl4jOugE/lngNGtqtnQDFAgVJltmNpHUUlmKdPxUiJBonCTR3miAtBqG2DmAzGjE
kToCBetnXWlYuIy2RxcaCUylKl0CrB7Gz9w01jrVhrsO/uwmihJ4VKA4SmgYizFH3iCJ3UMdK+E2
R4f1TFYqGqzYBqg6gufojSkbxUurnV/eJll2EQx4pJFgsnuAOdoOD+QagJWA0jK36Cwj5MsQCNmn
VMiXYxOlR9vfCmEV20rGKyCve+yNpoBbXcvI7bcRTaOis+8VOpxL4q4psKId5bf4IGDhBlk3X8eG
WFfAP5e4ZHwO66yZG5ZtnJlxI1Z1qtAwsZ21andbEshkWfT4NlJzCM9rt1unicxWoyWQyaJI0TnB
1i8oA/bleN6ppMGSzsbM0fbu2AazOB6QQWtrQhKU/DPbJLkaubKx/wPFjDs2gtY1oEAX57/JHBLm
11wJ+w3ISGw0ws/h0NIeq9xVl1ovSG9cZ0nlr2nuoLBDVYd6sLptDXg6aQodBJ6j642vKVpdrGE1
4BGm0VHbwvM4RwQw3VQaWXCRINJkPI9DufVVesORBdbPZ5oll9/nTVctwMwzsZf1JYbiYllbVO4L
IwjmmkqZSykjwImptUVbLEeVGmklgLLRWdiFiBQGpN9GOkdhO6MkKeE3pabcS5hV60BYF85UivJv
MfEw6gY/6izUZq2jdHTmaLJr1GgS4P1r0RRfMlmNqFWDmWSyu4oNAC+sKsVqCBWy0XyABGAHkPOz
ainqe8SeAOp2enOGHMjCF8qtHQ3NQoRQuiaVuLocKS256Z2akIg3kztgm2Ugh4V2USpGdF4ATI1M
XgT+bWCNyyGn7EsRnAWeXwHhaRkgLwCSvBNM1EsRGgbNuPTVlcQjYYjJgtHXj3ZBidcDiNIiRMOF
Iwh8tYl1aeCsBd4WoxeQc+rBsDR/jhibiyuUqWPa599T9hCNhu2lBTxQpu6hEhGtU9nAIIIopzql
Ogfr92zI5NUGMpH34gZbP/xXUhWC7swUobboMETDdbHgonO5BuuQtBHzL8tHl84zEdNTniKnvIqi
7sroPunGke7hzrBw1u0bSqi15ZrETVT5xhQr8B5IXOBA5zGp381LhUjT7KM9AKFCAsufIJUjZXmb
n4+ILa7KiyBkmmsmSYyko4GGmhAyx0yzRlOzTNjglkd6rHQEr4FBrzJhiw2aceBfcwxxjR7PWlqu
0kq3UHvP4b85MFZaFupJdSLX5Re8a8BlWf4Rha2eEN/gAlRhTxnyqIFtX+oNFBTVNR/UQLc2sfpA
ruitR+z1FqpAdeOkGZHgZpyErgaFDY6awDVskh8injc5wiP5Mvu5Ri9zM9kFNg5Sso6utmtT0Wdl
yQTfe03KwtyhGF7EMQf1wnSRWyV3QQrBg4jbgLfaMKqakryVnqXMnQp1NXXIVZW0aN7o0l1TyoNs
44schWaenR666Vlsm2QD7x9HkwbM25vfff30yXfvvf8dOUq3aGT71AWxvmksXUfryn2wKP+Dxp5E
IdDQBT1xelqhb5ide5Pkx9sXTk9PH0H8QnDx7WlD7W9xetpRSkELchqmjcXXYUavhIt7evfj4NO3
8tPfvr37YRMfdqc47YMyWs46c+ceMIuNYiJsppXFPvLG6hzXvIVLcWCGV/WgI7pSFQ3F6w6SgUs1
xi7xV4ud5hA55qZ0SmNpafdMXsUytUYuS0NcZyaRVEk4iX0bs5cI6BSV1iJ1wV6ZJI5WEWHSNESH
wrfQvEQv36qYIosULqiSo0mUKY9OrZ9bFT54jUdcqybmvRzau9KN7zsaAnDXqQmBar1x6iQjjwDP
XRL8Ozg2r8HYE0RUNl4uNp51trKKqFiu5GAsobQGq6AhBi0D8wKwwaYop3ZX4xBAaw66016xlxSs
lNRXVlbacOHq/kWjtDs8NdbEeQ9RGxBAtMwFQDght+JGl/rlsA57eZg0vIAufqksRZ5nDrMqOKKZ
pwCDgz+U6M1W5fCfdX4HcQifrLymuGcWzV7P3Tuw7BErBJb2RtdeC9NZw+qRFDTUz3bYhGDFqpkw
UwcoNVBYxUJrswPnbeJOYKB83PmZuXY02pOxDdFStJ/VYbhzh35YjIkHx1Pl7kYXDkdpJEdo7F4J
FaLRSB0UU0mqKyVWskimT8QiUzmrXweQCgb4v6Vpdft6HMCBg7tMEOubobSmGnAR6pG2E7GtyLJ+
nmbZeank3q0BUKDCXKT1LYoI0ptrnXUZy3jvliullsa8aDVW6IlpiAvqzFacZW5OELDUw7JLmk81
nvWLIp1s12VHsARpDE23LdHRK5nkJ1xe6J7atHKrxn0cwIeeMWXroHr6BnIp3eSXCt8dYBGEHNIT
V44tUV8vQmjILTy8qtAQS59sdIS8Mb3YWGg07sJcPehaTqOv5zJmprxACxzbmZyNNUWCsy7nTHb4
NY4Q0t8fJPgcqkHTm2Q73R9P4dZ6qIHmhMlKObyePnYEeRUmxBulTgB8yLjncDRcZhoKrKNXd5uE
4DClC8RrctI/3vzu5emL9Sipjp2enh6ow/7x7dNLFhIofJH5xWs6EhJUzdEWneRvrcni4O3pMKng
/LvXes9F5wUFtzNiNHNK2wBXFIDDMRn2XDOh2sAfVXfSqZp139fr06s0hqfgmoky86JCbktD79cU
IPSjFgF5kMaVqbfBdaFNnNnCqRayLI5Zm24JGu29nZcvYJWt1emVA5cJXgZVQFn1NvBZyKQuqxFd
CVxKPcNrqYAUZy1SOHumJ3Tc/Hynh/V2JCGlimqLFW6rIMxYpxXiGpfyyOb0SgqznGsxmfZJ5A5N
sO3Yudr+9KqiB7/ErXAEg7uIY4A8ZwHGCVvw1y/UhRHer58DjyutFtSSIiMw515OPSFP4mERAtna
j21V7+myws5ECXfW13a71UFWInoPBLpxskOL8ujStwxAWQm1rHYEgmVbAC4iNBQq0HvQmJIi3CqB
d8kVk+87Kmvb2ijxujNoSXWgKM79yXXNLpaDXcubqPblTVDl54Nsuou+h7Q6IA4853BOmJ1YJ8PA
1g+bPPPZql384zQNexAQJvrSzH0PCYgumgeFHbDyp6mBTWCGNFbuEOGZSyy3W0xZFcWYd4VWLChU
oKTIjzg4vd0c/IqIPQqohuCMUB1svY5mmpHZi9PLZnrv9EzVMSunakS7H42pOecM8u7gXlfOqB4H
V6y1KnWvE8XDCFrNbqN0UBZU3dSz1lbyaxDQ4ypWXcQSppexifdGng+4lzoyvwAehzqKb+X030ZE
D8lgZe3UVPtoU1tAxF+pMWmDmmDcW2/bNodeok3h+jCE/VL61qLv6AuzbPj7VAuDvdtH7aaJ/KXA
9RuqVEd7xrcsYj7KEfPKcsMLIeE2eqGmIacIxRYo3QFvZveSrjT9eHUMViKv0g2hFpIetImLW7Wc
6jEN7HrD1ux1Yw/OlVclK5P88og+cL8zq/auYtlYmvhyL/xY025ggRUbaJREUbCXbpDyqo96Fx7Q
81VvpK10S63oJw1nYgu1rwo0PngmGuqoVYZt7diUc2AT+k09gVQj3c3pvU2mZZjf0Tsibpcges6R
EbeuHF9ubMUOYEd5yZIDW11bSEysLApLnVvUK4Bw1nqchIo1L/APIGJ3lV08FihPbiYqPTx2vbvT
3JzG20QGfFO07kIXvQGBrj6LACLqlg+CACsOnHV8rzwH5qzcTsBlqbTVjvCBKmJCPdY0CmRohbew
CStQA2by9rpMzPVARzxYXwMSoOSv9B6YffsmV5LBPCsV95BJTqVaA/w86/uIPlSGY2jZ9MZuOL2J
MrazcCn548YKcQ/5DjUGEutRwXNKFDv0GI8U2MroklAJrMem2mu9Xu3H6eH07PTgcWTObLu3jbVe
+zvAqQ4+Mw749NNTGOv7JgIfBwtPRPOcDHmnZv2NDYF5RQXI2Cp2amwNswxWujfcnt7ypveNUPtU
on6zhIba+VDerRmexw5OCdLfa1ni79tqUkkcmxBAP3zOs9OboyiilaOl7TyEq7mJJk2r07MfvfyV
974b+a+HCn62G8lJxu99B/96mPikm/+j7/x0b1wBmckahovTX71t7m2YnOYS3JrpKP3psx8N9/2u
fhzrw2enP33bwod3T1t422Jh4B+9+NXtftz6aazTduu4NT6O/f7J99v7/vXbHv/93/2n7aeTgOb3
J+jD6w8H48PT0278+DX1awRlaDnMskk4DsHfSc+Th85E3O67lz/6yul78XR+T89++rfvX3n/3nfD
/3Sov/G33w31vqfvW/vp8N/97d/Y2n8+1E+PS6solyZKWcvTXvx0b98/+OW9VdRJq/A/H+anx1S1
Jp3Av3tM3od5PyY/+tv/5fH46VA/3doPj8f7Xr4f+Z8O/dOvvH/w3eF+H2qqWIUxaLaondCE8L6q
/DCg7jIzO6w14sKDfHwyyQDVAFe2VXz61PTHT188vff+aSdB6Z0+ff/gbQS9o4MX42gJ/Zlhikke
//Ts9OAjuTezI6gchHRA3OtqXpKWEM1nPautTwG7s4c7p3SWTRaKT64M07OToLmcNM7d0HJ2UWKj
w82r08NJAL3w0KbLfGK0WNQIKJw+8elrQ5BptbdvvyulI5/9iUJsQVWKUU7vW0rnH3XlTTv9/W1X
B5OkJJa+9HrXv61rTM2zbkROA2zb7RhRwwe2a1FOKOGTO8OTjhnS4fQKLfErAkLjeHolBC0xVdaX
p1eFPs4HvEOuT6P6ybWKbx9RFqF/gV0JfuimPWw+PDUokSGI0mP+9vaufH96+m6sNiDg1WioVqDl
ALd3JjIPAUB5x/KUlffFR4rgNs0hahpjcU1w5H/uaZ6cHF1mXqVT/PWGYQljulmePq0LDAbDWNE2
p0/BxXzq6zy9sDxrg2ZLdE52bcLsCKjtFqZ8SLT+SVE67QpOYAKsCoJzQgbyYGfUv80sXP3nApz7
8KnK6/y1+e/JxPQpR20dQmbzz//+5tVNnvLfX37lpwN9M279z9Mg/ks+WYB+82Jx0s68bHFmvnqp
24R9mP70j6/+6VNGev8U9desucn/d1/664F+e/mg6fmUt1kz7Z8f5t/4lOpIan4j6Hnao9OP+asB
kocmbNrnl3/8lyV+N21DqLau4ijKPxRCkxw1mrePFdf63VJtVxUmLqPTPyxA2eCHI/SzY/DXP+/r
of6rY/nNL3h4hh0BhhC87VPzUZrUcPW3ffpuqD8fhO+GeD8IpvE7GqYYG3/85Zowf9c0yzSNSevy
/9ZvFuRc7O7fOfM//9Hq77AsLc6+8XZmMW/9+Psd83dkVrk2kFc9/UPY9f/YUbBV63tB259c/z8/
CjpKtoajAW374fVvq7/btoO0pk7pffr3H1z/f+Mm+ddsMgvC5Pk0j4Qv9YfJ6N9+4ett9ucB/rh9
1s//+C+miW++N9kmv438Psv885tjdLrDP3z49Y4/beaPP//j9/15y99s6+uP+vrmefhSPVRPwXD6
YPhjLw8PKbPR/0seX6rm4ePtrak2t9/7nvzjv77Zzw83wV8NjKdrE9bBb7OJGfAYfrOFtwnkV7ew
f8hQTX78ZmShapM99K8OfXjpfsMtBkpQ+BR/HW46rULnDv76xg+tsP81Q/zVwWH8VxaY5+Qhe/5t
+n/38Fg9POfV16HftiWma/+Xf0uOWvjknf0vnWmu96/Dvm3HnuSef3078uG366e8+fZcC90xmMd+
dXQYZw9VmH8d6LTfb1Pyr458UYXZ08tvi+fuoXr+bV1P5+SbzVj2/4/TwAzz+PL0zcBvk+mv7v+/
M1T/ENT8b+7jvyFR/otbOLTZg2ybj4eG8Mj9t5fkjybDf8VJf54iv8Y/P/qzb6f/6RtPyctD9c//
AQAA//8=</cx:binary>
              </cx:geoCache>
            </cx:geography>
          </cx:layoutPr>
          <cx:valueColors>
            <cx:minColor>
              <a:schemeClr val="accent6">
                <a:lumMod val="20000"/>
                <a:lumOff val="80000"/>
              </a:schemeClr>
            </cx:minColor>
            <cx:maxColor>
              <a:schemeClr val="accent6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D6CC9-664B-48FE-AD35-D0511408939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</dgm:pt>
    <dgm:pt modelId="{B3FF17C5-F3E5-463E-B0D8-967C67A24AFD}">
      <dgm:prSet phldrT="[Text]"/>
      <dgm:spPr/>
      <dgm:t>
        <a:bodyPr/>
        <a:lstStyle/>
        <a:p>
          <a:pPr algn="ctr"/>
          <a:r>
            <a:rPr lang="en-US" dirty="0"/>
            <a:t>Employee Assistance Program</a:t>
          </a:r>
        </a:p>
      </dgm:t>
    </dgm:pt>
    <dgm:pt modelId="{BCB2DF43-CDEC-4264-9C18-988987F212A0}" type="parTrans" cxnId="{B1506B81-2C4D-43E5-82A0-44C9103DEBB4}">
      <dgm:prSet/>
      <dgm:spPr/>
      <dgm:t>
        <a:bodyPr/>
        <a:lstStyle/>
        <a:p>
          <a:endParaRPr lang="en-US"/>
        </a:p>
      </dgm:t>
    </dgm:pt>
    <dgm:pt modelId="{064ED29B-A9D9-411E-87FB-F9D42B2D735C}" type="sibTrans" cxnId="{B1506B81-2C4D-43E5-82A0-44C9103DEBB4}">
      <dgm:prSet/>
      <dgm:spPr/>
      <dgm:t>
        <a:bodyPr/>
        <a:lstStyle/>
        <a:p>
          <a:endParaRPr lang="en-US"/>
        </a:p>
      </dgm:t>
    </dgm:pt>
    <dgm:pt modelId="{3E040DF1-8E17-412C-8C42-05CC7C202CCC}">
      <dgm:prSet phldrT="[Text]"/>
      <dgm:spPr/>
      <dgm:t>
        <a:bodyPr/>
        <a:lstStyle/>
        <a:p>
          <a:pPr algn="ctr"/>
          <a:r>
            <a:rPr lang="en-US" dirty="0"/>
            <a:t>Employee Surveys</a:t>
          </a:r>
        </a:p>
      </dgm:t>
    </dgm:pt>
    <dgm:pt modelId="{2CF85F63-EC54-4790-AE1E-D08FD3952D13}" type="parTrans" cxnId="{1E89A6E6-D89D-4A59-9985-32E704327DDB}">
      <dgm:prSet/>
      <dgm:spPr/>
      <dgm:t>
        <a:bodyPr/>
        <a:lstStyle/>
        <a:p>
          <a:endParaRPr lang="en-US"/>
        </a:p>
      </dgm:t>
    </dgm:pt>
    <dgm:pt modelId="{C84CA8CA-540F-4006-A831-F7AAE7ECF633}" type="sibTrans" cxnId="{1E89A6E6-D89D-4A59-9985-32E704327DDB}">
      <dgm:prSet/>
      <dgm:spPr/>
      <dgm:t>
        <a:bodyPr/>
        <a:lstStyle/>
        <a:p>
          <a:endParaRPr lang="en-US"/>
        </a:p>
      </dgm:t>
    </dgm:pt>
    <dgm:pt modelId="{04FE109A-3DD9-49B6-B09A-AE19792C8E10}">
      <dgm:prSet phldrT="[Text]"/>
      <dgm:spPr/>
      <dgm:t>
        <a:bodyPr/>
        <a:lstStyle/>
        <a:p>
          <a:pPr algn="ctr"/>
          <a:r>
            <a:rPr lang="en-US" dirty="0"/>
            <a:t>Market Practice Information</a:t>
          </a:r>
        </a:p>
      </dgm:t>
    </dgm:pt>
    <dgm:pt modelId="{429C50ED-9816-4C3D-9648-5F7FFDB3AF33}" type="parTrans" cxnId="{FC823252-D354-4446-8979-02740D6DE82A}">
      <dgm:prSet/>
      <dgm:spPr/>
      <dgm:t>
        <a:bodyPr/>
        <a:lstStyle/>
        <a:p>
          <a:endParaRPr lang="en-US"/>
        </a:p>
      </dgm:t>
    </dgm:pt>
    <dgm:pt modelId="{1BD4F9FE-A295-41D0-92F0-43F0AEF47157}" type="sibTrans" cxnId="{FC823252-D354-4446-8979-02740D6DE82A}">
      <dgm:prSet/>
      <dgm:spPr/>
      <dgm:t>
        <a:bodyPr/>
        <a:lstStyle/>
        <a:p>
          <a:endParaRPr lang="en-US"/>
        </a:p>
      </dgm:t>
    </dgm:pt>
    <dgm:pt modelId="{71C67846-34D6-4D20-8441-267A697D3B65}">
      <dgm:prSet phldrT="[Text]"/>
      <dgm:spPr/>
      <dgm:t>
        <a:bodyPr/>
        <a:lstStyle/>
        <a:p>
          <a:pPr algn="ctr"/>
          <a:r>
            <a:rPr lang="en-US" dirty="0"/>
            <a:t>Focus Group Discussions</a:t>
          </a:r>
        </a:p>
      </dgm:t>
    </dgm:pt>
    <dgm:pt modelId="{95FC9EBA-B3DE-445F-AD53-6CD05C81B2DB}" type="parTrans" cxnId="{B5184991-C2DE-4288-A633-F8FD82BDF68D}">
      <dgm:prSet/>
      <dgm:spPr/>
      <dgm:t>
        <a:bodyPr/>
        <a:lstStyle/>
        <a:p>
          <a:endParaRPr lang="en-US"/>
        </a:p>
      </dgm:t>
    </dgm:pt>
    <dgm:pt modelId="{A92AB303-F634-43CA-A522-FD48B94E697A}" type="sibTrans" cxnId="{B5184991-C2DE-4288-A633-F8FD82BDF68D}">
      <dgm:prSet/>
      <dgm:spPr/>
      <dgm:t>
        <a:bodyPr/>
        <a:lstStyle/>
        <a:p>
          <a:endParaRPr lang="en-US"/>
        </a:p>
      </dgm:t>
    </dgm:pt>
    <dgm:pt modelId="{C0B6B2FD-C7E5-42FB-9A8F-0D5049FCC901}">
      <dgm:prSet phldrT="[Text]"/>
      <dgm:spPr/>
      <dgm:t>
        <a:bodyPr/>
        <a:lstStyle/>
        <a:p>
          <a:pPr algn="ctr"/>
          <a:r>
            <a:rPr lang="en-US" dirty="0"/>
            <a:t>Medical Claims</a:t>
          </a:r>
        </a:p>
      </dgm:t>
    </dgm:pt>
    <dgm:pt modelId="{E4979EC5-6440-4F14-986D-D9DF08638442}" type="parTrans" cxnId="{01F9C9E4-263B-4990-9873-FAC94E89E47D}">
      <dgm:prSet/>
      <dgm:spPr/>
      <dgm:t>
        <a:bodyPr/>
        <a:lstStyle/>
        <a:p>
          <a:endParaRPr lang="en-US"/>
        </a:p>
      </dgm:t>
    </dgm:pt>
    <dgm:pt modelId="{E4D5F3EE-0695-4FBC-9AEA-366BBA66C885}" type="sibTrans" cxnId="{01F9C9E4-263B-4990-9873-FAC94E89E47D}">
      <dgm:prSet/>
      <dgm:spPr/>
      <dgm:t>
        <a:bodyPr/>
        <a:lstStyle/>
        <a:p>
          <a:endParaRPr lang="en-US"/>
        </a:p>
      </dgm:t>
    </dgm:pt>
    <dgm:pt modelId="{7FC58BE5-2240-4B75-ABAE-9A5A189E3C42}">
      <dgm:prSet phldrT="[Text]"/>
      <dgm:spPr/>
      <dgm:t>
        <a:bodyPr/>
        <a:lstStyle/>
        <a:p>
          <a:pPr algn="ctr"/>
          <a:r>
            <a:rPr lang="en-US" dirty="0"/>
            <a:t>Health Assessments</a:t>
          </a:r>
        </a:p>
      </dgm:t>
    </dgm:pt>
    <dgm:pt modelId="{07B10C0B-113F-46E8-8561-6AEA44B208F3}" type="parTrans" cxnId="{85A5400D-60D9-4A95-A480-767A15664BE9}">
      <dgm:prSet/>
      <dgm:spPr/>
      <dgm:t>
        <a:bodyPr/>
        <a:lstStyle/>
        <a:p>
          <a:endParaRPr lang="en-US"/>
        </a:p>
      </dgm:t>
    </dgm:pt>
    <dgm:pt modelId="{19288DD1-CB85-432E-A12A-0BAFE997FD00}" type="sibTrans" cxnId="{85A5400D-60D9-4A95-A480-767A15664BE9}">
      <dgm:prSet/>
      <dgm:spPr/>
      <dgm:t>
        <a:bodyPr/>
        <a:lstStyle/>
        <a:p>
          <a:endParaRPr lang="en-US"/>
        </a:p>
      </dgm:t>
    </dgm:pt>
    <dgm:pt modelId="{27F9DCB9-C60C-4397-ACD3-550F1155836D}">
      <dgm:prSet phldrT="[Text]"/>
      <dgm:spPr/>
      <dgm:t>
        <a:bodyPr/>
        <a:lstStyle/>
        <a:p>
          <a:pPr algn="ctr"/>
          <a:r>
            <a:rPr lang="en-US" dirty="0"/>
            <a:t>Occupational Health Data</a:t>
          </a:r>
        </a:p>
      </dgm:t>
    </dgm:pt>
    <dgm:pt modelId="{7C8F5564-F576-4791-A2CB-B9ED83CB531B}" type="parTrans" cxnId="{FE6CFDE9-1EBA-48A8-AEE5-DB5F1D9BC2A1}">
      <dgm:prSet/>
      <dgm:spPr/>
      <dgm:t>
        <a:bodyPr/>
        <a:lstStyle/>
        <a:p>
          <a:endParaRPr lang="en-US"/>
        </a:p>
      </dgm:t>
    </dgm:pt>
    <dgm:pt modelId="{84D34F3C-2A51-48E6-B7B6-B3F054442425}" type="sibTrans" cxnId="{FE6CFDE9-1EBA-48A8-AEE5-DB5F1D9BC2A1}">
      <dgm:prSet/>
      <dgm:spPr/>
      <dgm:t>
        <a:bodyPr/>
        <a:lstStyle/>
        <a:p>
          <a:endParaRPr lang="en-US"/>
        </a:p>
      </dgm:t>
    </dgm:pt>
    <dgm:pt modelId="{2BABA991-E198-4574-B6ED-EC5C08541FFB}">
      <dgm:prSet phldrT="[Text]"/>
      <dgm:spPr/>
      <dgm:t>
        <a:bodyPr/>
        <a:lstStyle/>
        <a:p>
          <a:pPr algn="ctr"/>
          <a:r>
            <a:rPr lang="en-US" dirty="0"/>
            <a:t>Risk Policy Claims</a:t>
          </a:r>
        </a:p>
      </dgm:t>
    </dgm:pt>
    <dgm:pt modelId="{4D0AEAC9-7E13-442E-BC50-05E69D0A22BD}" type="parTrans" cxnId="{BB6E610F-F302-4AA6-B0EF-FF561F9C2848}">
      <dgm:prSet/>
      <dgm:spPr/>
      <dgm:t>
        <a:bodyPr/>
        <a:lstStyle/>
        <a:p>
          <a:endParaRPr lang="en-US"/>
        </a:p>
      </dgm:t>
    </dgm:pt>
    <dgm:pt modelId="{9A846D02-F0C9-41B2-BE1F-BB04416EBD2E}" type="sibTrans" cxnId="{BB6E610F-F302-4AA6-B0EF-FF561F9C2848}">
      <dgm:prSet/>
      <dgm:spPr/>
      <dgm:t>
        <a:bodyPr/>
        <a:lstStyle/>
        <a:p>
          <a:endParaRPr lang="en-US"/>
        </a:p>
      </dgm:t>
    </dgm:pt>
    <dgm:pt modelId="{FBC8FC8C-E812-4DA9-8B9A-E5CACDE930B5}" type="pres">
      <dgm:prSet presAssocID="{EA5D6CC9-664B-48FE-AD35-D05114089396}" presName="Name0" presStyleCnt="0">
        <dgm:presLayoutVars>
          <dgm:dir/>
          <dgm:resizeHandles val="exact"/>
        </dgm:presLayoutVars>
      </dgm:prSet>
      <dgm:spPr/>
    </dgm:pt>
    <dgm:pt modelId="{FC1C6A01-39BD-40B8-BAEF-14C5B8B2057C}" type="pres">
      <dgm:prSet presAssocID="{B3FF17C5-F3E5-463E-B0D8-967C67A24AFD}" presName="composite" presStyleCnt="0"/>
      <dgm:spPr/>
    </dgm:pt>
    <dgm:pt modelId="{22DD4895-07F5-460A-9937-610117611AA4}" type="pres">
      <dgm:prSet presAssocID="{B3FF17C5-F3E5-463E-B0D8-967C67A24AFD}" presName="rect1" presStyleLbl="trAlignAcc1" presStyleIdx="0" presStyleCnt="8">
        <dgm:presLayoutVars>
          <dgm:bulletEnabled val="1"/>
        </dgm:presLayoutVars>
      </dgm:prSet>
      <dgm:spPr/>
    </dgm:pt>
    <dgm:pt modelId="{3FC96039-5C2B-405F-8B60-E8AE9AC48AF7}" type="pres">
      <dgm:prSet presAssocID="{B3FF17C5-F3E5-463E-B0D8-967C67A24AFD}" presName="rect2" presStyleLbl="fgImgPlace1" presStyleIdx="0" presStyleCnt="8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</dgm:pt>
    <dgm:pt modelId="{6F57338D-9226-4D3A-B8A2-ACDE29503448}" type="pres">
      <dgm:prSet presAssocID="{064ED29B-A9D9-411E-87FB-F9D42B2D735C}" presName="sibTrans" presStyleCnt="0"/>
      <dgm:spPr/>
    </dgm:pt>
    <dgm:pt modelId="{93EB57E2-F716-4521-899E-1C2BB197A450}" type="pres">
      <dgm:prSet presAssocID="{3E040DF1-8E17-412C-8C42-05CC7C202CCC}" presName="composite" presStyleCnt="0"/>
      <dgm:spPr/>
    </dgm:pt>
    <dgm:pt modelId="{C8BF20F6-8C3B-4FFC-824A-6CBFA795BDE1}" type="pres">
      <dgm:prSet presAssocID="{3E040DF1-8E17-412C-8C42-05CC7C202CCC}" presName="rect1" presStyleLbl="trAlignAcc1" presStyleIdx="1" presStyleCnt="8">
        <dgm:presLayoutVars>
          <dgm:bulletEnabled val="1"/>
        </dgm:presLayoutVars>
      </dgm:prSet>
      <dgm:spPr/>
    </dgm:pt>
    <dgm:pt modelId="{E6A429A7-365E-4E8A-93BD-B36634990805}" type="pres">
      <dgm:prSet presAssocID="{3E040DF1-8E17-412C-8C42-05CC7C202CCC}" presName="rect2" presStyleLbl="fgImgPlace1" presStyleIdx="1" presStyleCnt="8"/>
      <dgm:spPr>
        <a:solidFill>
          <a:schemeClr val="accent1"/>
        </a:solidFill>
      </dgm:spPr>
    </dgm:pt>
    <dgm:pt modelId="{8C7DF9BB-F1AE-46BF-9E5D-65AC8A607C20}" type="pres">
      <dgm:prSet presAssocID="{C84CA8CA-540F-4006-A831-F7AAE7ECF633}" presName="sibTrans" presStyleCnt="0"/>
      <dgm:spPr/>
    </dgm:pt>
    <dgm:pt modelId="{DF9CB073-78EF-4553-B558-C58B0C981AA0}" type="pres">
      <dgm:prSet presAssocID="{04FE109A-3DD9-49B6-B09A-AE19792C8E10}" presName="composite" presStyleCnt="0"/>
      <dgm:spPr/>
    </dgm:pt>
    <dgm:pt modelId="{3E643779-42D0-45B0-AF78-897ADD494907}" type="pres">
      <dgm:prSet presAssocID="{04FE109A-3DD9-49B6-B09A-AE19792C8E10}" presName="rect1" presStyleLbl="trAlignAcc1" presStyleIdx="2" presStyleCnt="8">
        <dgm:presLayoutVars>
          <dgm:bulletEnabled val="1"/>
        </dgm:presLayoutVars>
      </dgm:prSet>
      <dgm:spPr/>
    </dgm:pt>
    <dgm:pt modelId="{E4A95252-0063-49B0-9DC0-37DAE1E2F0D7}" type="pres">
      <dgm:prSet presAssocID="{04FE109A-3DD9-49B6-B09A-AE19792C8E10}" presName="rect2" presStyleLbl="fgImgPlace1" presStyleIdx="2" presStyleCnt="8"/>
      <dgm:spPr>
        <a:solidFill>
          <a:schemeClr val="accent1"/>
        </a:solidFill>
      </dgm:spPr>
    </dgm:pt>
    <dgm:pt modelId="{7D526552-9759-4B8E-9688-EF95AD150E25}" type="pres">
      <dgm:prSet presAssocID="{1BD4F9FE-A295-41D0-92F0-43F0AEF47157}" presName="sibTrans" presStyleCnt="0"/>
      <dgm:spPr/>
    </dgm:pt>
    <dgm:pt modelId="{8B51E166-62F5-4C0B-BA2E-4E81524C1167}" type="pres">
      <dgm:prSet presAssocID="{71C67846-34D6-4D20-8441-267A697D3B65}" presName="composite" presStyleCnt="0"/>
      <dgm:spPr/>
    </dgm:pt>
    <dgm:pt modelId="{C0C0609F-DAB1-437E-87BF-857B878EC794}" type="pres">
      <dgm:prSet presAssocID="{71C67846-34D6-4D20-8441-267A697D3B65}" presName="rect1" presStyleLbl="trAlignAcc1" presStyleIdx="3" presStyleCnt="8">
        <dgm:presLayoutVars>
          <dgm:bulletEnabled val="1"/>
        </dgm:presLayoutVars>
      </dgm:prSet>
      <dgm:spPr/>
    </dgm:pt>
    <dgm:pt modelId="{B9F4AB0D-5869-46A3-BA66-EC464C60DA7C}" type="pres">
      <dgm:prSet presAssocID="{71C67846-34D6-4D20-8441-267A697D3B65}" presName="rect2" presStyleLbl="fgImgPlace1" presStyleIdx="3" presStyleCnt="8"/>
      <dgm:spPr>
        <a:solidFill>
          <a:schemeClr val="accent1"/>
        </a:solidFill>
      </dgm:spPr>
    </dgm:pt>
    <dgm:pt modelId="{1D96EF6F-15A9-4EBA-A0A1-54FA8820C65B}" type="pres">
      <dgm:prSet presAssocID="{A92AB303-F634-43CA-A522-FD48B94E697A}" presName="sibTrans" presStyleCnt="0"/>
      <dgm:spPr/>
    </dgm:pt>
    <dgm:pt modelId="{7651BAFD-3E98-4662-A82B-83E08901F2D9}" type="pres">
      <dgm:prSet presAssocID="{C0B6B2FD-C7E5-42FB-9A8F-0D5049FCC901}" presName="composite" presStyleCnt="0"/>
      <dgm:spPr/>
    </dgm:pt>
    <dgm:pt modelId="{2551179C-59F5-4BAD-8A28-F9C9A2230443}" type="pres">
      <dgm:prSet presAssocID="{C0B6B2FD-C7E5-42FB-9A8F-0D5049FCC901}" presName="rect1" presStyleLbl="trAlignAcc1" presStyleIdx="4" presStyleCnt="8">
        <dgm:presLayoutVars>
          <dgm:bulletEnabled val="1"/>
        </dgm:presLayoutVars>
      </dgm:prSet>
      <dgm:spPr/>
    </dgm:pt>
    <dgm:pt modelId="{0A2A6B4E-0562-4AC9-93BE-56ADDC2ED91A}" type="pres">
      <dgm:prSet presAssocID="{C0B6B2FD-C7E5-42FB-9A8F-0D5049FCC901}" presName="rect2" presStyleLbl="fgImgPlace1" presStyleIdx="4" presStyleCnt="8"/>
      <dgm:spPr>
        <a:solidFill>
          <a:schemeClr val="accent1"/>
        </a:solidFill>
      </dgm:spPr>
    </dgm:pt>
    <dgm:pt modelId="{09240A36-999A-4F86-A02C-C6217F4ECA2A}" type="pres">
      <dgm:prSet presAssocID="{E4D5F3EE-0695-4FBC-9AEA-366BBA66C885}" presName="sibTrans" presStyleCnt="0"/>
      <dgm:spPr/>
    </dgm:pt>
    <dgm:pt modelId="{363AF9DC-536C-4D23-8630-4ECF3CE5434F}" type="pres">
      <dgm:prSet presAssocID="{7FC58BE5-2240-4B75-ABAE-9A5A189E3C42}" presName="composite" presStyleCnt="0"/>
      <dgm:spPr/>
    </dgm:pt>
    <dgm:pt modelId="{5E1421C9-7321-4060-A128-A9034F514555}" type="pres">
      <dgm:prSet presAssocID="{7FC58BE5-2240-4B75-ABAE-9A5A189E3C42}" presName="rect1" presStyleLbl="trAlignAcc1" presStyleIdx="5" presStyleCnt="8">
        <dgm:presLayoutVars>
          <dgm:bulletEnabled val="1"/>
        </dgm:presLayoutVars>
      </dgm:prSet>
      <dgm:spPr/>
    </dgm:pt>
    <dgm:pt modelId="{A8B35DE6-6DCF-4180-8230-57B0ECFDA549}" type="pres">
      <dgm:prSet presAssocID="{7FC58BE5-2240-4B75-ABAE-9A5A189E3C42}" presName="rect2" presStyleLbl="fgImgPlace1" presStyleIdx="5" presStyleCnt="8"/>
      <dgm:spPr>
        <a:solidFill>
          <a:schemeClr val="accent1"/>
        </a:solidFill>
      </dgm:spPr>
    </dgm:pt>
    <dgm:pt modelId="{1F7E47BF-DF11-4A6A-A933-CCDB83BE4BB5}" type="pres">
      <dgm:prSet presAssocID="{19288DD1-CB85-432E-A12A-0BAFE997FD00}" presName="sibTrans" presStyleCnt="0"/>
      <dgm:spPr/>
    </dgm:pt>
    <dgm:pt modelId="{F09B83D7-98E6-417B-947C-71C1C0B662C0}" type="pres">
      <dgm:prSet presAssocID="{27F9DCB9-C60C-4397-ACD3-550F1155836D}" presName="composite" presStyleCnt="0"/>
      <dgm:spPr/>
    </dgm:pt>
    <dgm:pt modelId="{04FA0B49-97B5-43EF-8556-8CEC4A150CAC}" type="pres">
      <dgm:prSet presAssocID="{27F9DCB9-C60C-4397-ACD3-550F1155836D}" presName="rect1" presStyleLbl="trAlignAcc1" presStyleIdx="6" presStyleCnt="8">
        <dgm:presLayoutVars>
          <dgm:bulletEnabled val="1"/>
        </dgm:presLayoutVars>
      </dgm:prSet>
      <dgm:spPr/>
    </dgm:pt>
    <dgm:pt modelId="{C6C9F8AA-3101-43E8-817B-ED6330F6148D}" type="pres">
      <dgm:prSet presAssocID="{27F9DCB9-C60C-4397-ACD3-550F1155836D}" presName="rect2" presStyleLbl="fgImgPlace1" presStyleIdx="6" presStyleCnt="8"/>
      <dgm:spPr>
        <a:solidFill>
          <a:schemeClr val="accent1"/>
        </a:solidFill>
      </dgm:spPr>
    </dgm:pt>
    <dgm:pt modelId="{1F64723F-8487-4C1E-881F-3AAF538314D0}" type="pres">
      <dgm:prSet presAssocID="{84D34F3C-2A51-48E6-B7B6-B3F054442425}" presName="sibTrans" presStyleCnt="0"/>
      <dgm:spPr/>
    </dgm:pt>
    <dgm:pt modelId="{A1301BC0-F3C7-4CE4-BAC6-CD102EFC7D69}" type="pres">
      <dgm:prSet presAssocID="{2BABA991-E198-4574-B6ED-EC5C08541FFB}" presName="composite" presStyleCnt="0"/>
      <dgm:spPr/>
    </dgm:pt>
    <dgm:pt modelId="{19FF7D0B-5D57-443F-8EAE-8A776509EF0F}" type="pres">
      <dgm:prSet presAssocID="{2BABA991-E198-4574-B6ED-EC5C08541FFB}" presName="rect1" presStyleLbl="trAlignAcc1" presStyleIdx="7" presStyleCnt="8">
        <dgm:presLayoutVars>
          <dgm:bulletEnabled val="1"/>
        </dgm:presLayoutVars>
      </dgm:prSet>
      <dgm:spPr/>
    </dgm:pt>
    <dgm:pt modelId="{08599B79-E761-4CF3-B03D-43645395E6F0}" type="pres">
      <dgm:prSet presAssocID="{2BABA991-E198-4574-B6ED-EC5C08541FFB}" presName="rect2" presStyleLbl="fgImgPlace1" presStyleIdx="7" presStyleCnt="8"/>
      <dgm:spPr>
        <a:solidFill>
          <a:schemeClr val="accent1"/>
        </a:solidFill>
      </dgm:spPr>
    </dgm:pt>
  </dgm:ptLst>
  <dgm:cxnLst>
    <dgm:cxn modelId="{85A5400D-60D9-4A95-A480-767A15664BE9}" srcId="{EA5D6CC9-664B-48FE-AD35-D05114089396}" destId="{7FC58BE5-2240-4B75-ABAE-9A5A189E3C42}" srcOrd="5" destOrd="0" parTransId="{07B10C0B-113F-46E8-8561-6AEA44B208F3}" sibTransId="{19288DD1-CB85-432E-A12A-0BAFE997FD00}"/>
    <dgm:cxn modelId="{3AB2510D-788F-4EF1-B001-AA1D568555AE}" type="presOf" srcId="{C0B6B2FD-C7E5-42FB-9A8F-0D5049FCC901}" destId="{2551179C-59F5-4BAD-8A28-F9C9A2230443}" srcOrd="0" destOrd="0" presId="urn:microsoft.com/office/officeart/2008/layout/PictureStrips"/>
    <dgm:cxn modelId="{BB6E610F-F302-4AA6-B0EF-FF561F9C2848}" srcId="{EA5D6CC9-664B-48FE-AD35-D05114089396}" destId="{2BABA991-E198-4574-B6ED-EC5C08541FFB}" srcOrd="7" destOrd="0" parTransId="{4D0AEAC9-7E13-442E-BC50-05E69D0A22BD}" sibTransId="{9A846D02-F0C9-41B2-BE1F-BB04416EBD2E}"/>
    <dgm:cxn modelId="{6C0A7623-235F-4E78-BD4D-1C158CC75F43}" type="presOf" srcId="{71C67846-34D6-4D20-8441-267A697D3B65}" destId="{C0C0609F-DAB1-437E-87BF-857B878EC794}" srcOrd="0" destOrd="0" presId="urn:microsoft.com/office/officeart/2008/layout/PictureStrips"/>
    <dgm:cxn modelId="{FC823252-D354-4446-8979-02740D6DE82A}" srcId="{EA5D6CC9-664B-48FE-AD35-D05114089396}" destId="{04FE109A-3DD9-49B6-B09A-AE19792C8E10}" srcOrd="2" destOrd="0" parTransId="{429C50ED-9816-4C3D-9648-5F7FFDB3AF33}" sibTransId="{1BD4F9FE-A295-41D0-92F0-43F0AEF47157}"/>
    <dgm:cxn modelId="{B1506B81-2C4D-43E5-82A0-44C9103DEBB4}" srcId="{EA5D6CC9-664B-48FE-AD35-D05114089396}" destId="{B3FF17C5-F3E5-463E-B0D8-967C67A24AFD}" srcOrd="0" destOrd="0" parTransId="{BCB2DF43-CDEC-4264-9C18-988987F212A0}" sibTransId="{064ED29B-A9D9-411E-87FB-F9D42B2D735C}"/>
    <dgm:cxn modelId="{A1DB238E-9CFA-4423-B57E-2DD9ECBA5557}" type="presOf" srcId="{EA5D6CC9-664B-48FE-AD35-D05114089396}" destId="{FBC8FC8C-E812-4DA9-8B9A-E5CACDE930B5}" srcOrd="0" destOrd="0" presId="urn:microsoft.com/office/officeart/2008/layout/PictureStrips"/>
    <dgm:cxn modelId="{B5184991-C2DE-4288-A633-F8FD82BDF68D}" srcId="{EA5D6CC9-664B-48FE-AD35-D05114089396}" destId="{71C67846-34D6-4D20-8441-267A697D3B65}" srcOrd="3" destOrd="0" parTransId="{95FC9EBA-B3DE-445F-AD53-6CD05C81B2DB}" sibTransId="{A92AB303-F634-43CA-A522-FD48B94E697A}"/>
    <dgm:cxn modelId="{07BB5997-C075-42DF-B002-3D6779A98994}" type="presOf" srcId="{2BABA991-E198-4574-B6ED-EC5C08541FFB}" destId="{19FF7D0B-5D57-443F-8EAE-8A776509EF0F}" srcOrd="0" destOrd="0" presId="urn:microsoft.com/office/officeart/2008/layout/PictureStrips"/>
    <dgm:cxn modelId="{A566959E-664D-4FDD-BC7C-225E5833F6D4}" type="presOf" srcId="{04FE109A-3DD9-49B6-B09A-AE19792C8E10}" destId="{3E643779-42D0-45B0-AF78-897ADD494907}" srcOrd="0" destOrd="0" presId="urn:microsoft.com/office/officeart/2008/layout/PictureStrips"/>
    <dgm:cxn modelId="{5527A09E-15CD-4743-8190-6EA9F1B7011F}" type="presOf" srcId="{27F9DCB9-C60C-4397-ACD3-550F1155836D}" destId="{04FA0B49-97B5-43EF-8556-8CEC4A150CAC}" srcOrd="0" destOrd="0" presId="urn:microsoft.com/office/officeart/2008/layout/PictureStrips"/>
    <dgm:cxn modelId="{8CE2DDAD-3CEF-4A95-8CC9-6AED7904B357}" type="presOf" srcId="{B3FF17C5-F3E5-463E-B0D8-967C67A24AFD}" destId="{22DD4895-07F5-460A-9937-610117611AA4}" srcOrd="0" destOrd="0" presId="urn:microsoft.com/office/officeart/2008/layout/PictureStrips"/>
    <dgm:cxn modelId="{D60F48B3-0871-44C1-89C0-7941D72EC268}" type="presOf" srcId="{3E040DF1-8E17-412C-8C42-05CC7C202CCC}" destId="{C8BF20F6-8C3B-4FFC-824A-6CBFA795BDE1}" srcOrd="0" destOrd="0" presId="urn:microsoft.com/office/officeart/2008/layout/PictureStrips"/>
    <dgm:cxn modelId="{01F9C9E4-263B-4990-9873-FAC94E89E47D}" srcId="{EA5D6CC9-664B-48FE-AD35-D05114089396}" destId="{C0B6B2FD-C7E5-42FB-9A8F-0D5049FCC901}" srcOrd="4" destOrd="0" parTransId="{E4979EC5-6440-4F14-986D-D9DF08638442}" sibTransId="{E4D5F3EE-0695-4FBC-9AEA-366BBA66C885}"/>
    <dgm:cxn modelId="{1E89A6E6-D89D-4A59-9985-32E704327DDB}" srcId="{EA5D6CC9-664B-48FE-AD35-D05114089396}" destId="{3E040DF1-8E17-412C-8C42-05CC7C202CCC}" srcOrd="1" destOrd="0" parTransId="{2CF85F63-EC54-4790-AE1E-D08FD3952D13}" sibTransId="{C84CA8CA-540F-4006-A831-F7AAE7ECF633}"/>
    <dgm:cxn modelId="{FE6CFDE9-1EBA-48A8-AEE5-DB5F1D9BC2A1}" srcId="{EA5D6CC9-664B-48FE-AD35-D05114089396}" destId="{27F9DCB9-C60C-4397-ACD3-550F1155836D}" srcOrd="6" destOrd="0" parTransId="{7C8F5564-F576-4791-A2CB-B9ED83CB531B}" sibTransId="{84D34F3C-2A51-48E6-B7B6-B3F054442425}"/>
    <dgm:cxn modelId="{61F52CFC-64DE-48CA-87D2-81E8D19290EA}" type="presOf" srcId="{7FC58BE5-2240-4B75-ABAE-9A5A189E3C42}" destId="{5E1421C9-7321-4060-A128-A9034F514555}" srcOrd="0" destOrd="0" presId="urn:microsoft.com/office/officeart/2008/layout/PictureStrips"/>
    <dgm:cxn modelId="{0BF954D8-57F0-4997-A932-9056C586DABD}" type="presParOf" srcId="{FBC8FC8C-E812-4DA9-8B9A-E5CACDE930B5}" destId="{FC1C6A01-39BD-40B8-BAEF-14C5B8B2057C}" srcOrd="0" destOrd="0" presId="urn:microsoft.com/office/officeart/2008/layout/PictureStrips"/>
    <dgm:cxn modelId="{518F98E0-1A24-42DA-A8D1-B0CB9494FBC4}" type="presParOf" srcId="{FC1C6A01-39BD-40B8-BAEF-14C5B8B2057C}" destId="{22DD4895-07F5-460A-9937-610117611AA4}" srcOrd="0" destOrd="0" presId="urn:microsoft.com/office/officeart/2008/layout/PictureStrips"/>
    <dgm:cxn modelId="{95188C08-6586-4012-96B9-F2039045FDF4}" type="presParOf" srcId="{FC1C6A01-39BD-40B8-BAEF-14C5B8B2057C}" destId="{3FC96039-5C2B-405F-8B60-E8AE9AC48AF7}" srcOrd="1" destOrd="0" presId="urn:microsoft.com/office/officeart/2008/layout/PictureStrips"/>
    <dgm:cxn modelId="{03FB4669-9D24-4F56-BD4D-AC5B0B17D8BA}" type="presParOf" srcId="{FBC8FC8C-E812-4DA9-8B9A-E5CACDE930B5}" destId="{6F57338D-9226-4D3A-B8A2-ACDE29503448}" srcOrd="1" destOrd="0" presId="urn:microsoft.com/office/officeart/2008/layout/PictureStrips"/>
    <dgm:cxn modelId="{F0445201-E909-4D8D-8203-4E9551B95E55}" type="presParOf" srcId="{FBC8FC8C-E812-4DA9-8B9A-E5CACDE930B5}" destId="{93EB57E2-F716-4521-899E-1C2BB197A450}" srcOrd="2" destOrd="0" presId="urn:microsoft.com/office/officeart/2008/layout/PictureStrips"/>
    <dgm:cxn modelId="{16B938CF-DC53-4038-A42C-28F7A8F99F04}" type="presParOf" srcId="{93EB57E2-F716-4521-899E-1C2BB197A450}" destId="{C8BF20F6-8C3B-4FFC-824A-6CBFA795BDE1}" srcOrd="0" destOrd="0" presId="urn:microsoft.com/office/officeart/2008/layout/PictureStrips"/>
    <dgm:cxn modelId="{51F18E2E-6228-404C-B9C8-D03D52CF401F}" type="presParOf" srcId="{93EB57E2-F716-4521-899E-1C2BB197A450}" destId="{E6A429A7-365E-4E8A-93BD-B36634990805}" srcOrd="1" destOrd="0" presId="urn:microsoft.com/office/officeart/2008/layout/PictureStrips"/>
    <dgm:cxn modelId="{12F71D61-9ED2-4501-BE67-3F9B5309EE8F}" type="presParOf" srcId="{FBC8FC8C-E812-4DA9-8B9A-E5CACDE930B5}" destId="{8C7DF9BB-F1AE-46BF-9E5D-65AC8A607C20}" srcOrd="3" destOrd="0" presId="urn:microsoft.com/office/officeart/2008/layout/PictureStrips"/>
    <dgm:cxn modelId="{DD5512A4-F008-41EC-B24F-9F4289D1611C}" type="presParOf" srcId="{FBC8FC8C-E812-4DA9-8B9A-E5CACDE930B5}" destId="{DF9CB073-78EF-4553-B558-C58B0C981AA0}" srcOrd="4" destOrd="0" presId="urn:microsoft.com/office/officeart/2008/layout/PictureStrips"/>
    <dgm:cxn modelId="{C467B9CE-DD1A-4645-8AEF-5F9124FF5208}" type="presParOf" srcId="{DF9CB073-78EF-4553-B558-C58B0C981AA0}" destId="{3E643779-42D0-45B0-AF78-897ADD494907}" srcOrd="0" destOrd="0" presId="urn:microsoft.com/office/officeart/2008/layout/PictureStrips"/>
    <dgm:cxn modelId="{3B20EC64-6AB9-4814-B30F-31112D8058A0}" type="presParOf" srcId="{DF9CB073-78EF-4553-B558-C58B0C981AA0}" destId="{E4A95252-0063-49B0-9DC0-37DAE1E2F0D7}" srcOrd="1" destOrd="0" presId="urn:microsoft.com/office/officeart/2008/layout/PictureStrips"/>
    <dgm:cxn modelId="{21EDEEBC-E16A-4E74-8B9B-38A522C85089}" type="presParOf" srcId="{FBC8FC8C-E812-4DA9-8B9A-E5CACDE930B5}" destId="{7D526552-9759-4B8E-9688-EF95AD150E25}" srcOrd="5" destOrd="0" presId="urn:microsoft.com/office/officeart/2008/layout/PictureStrips"/>
    <dgm:cxn modelId="{E8F60753-D312-4353-9BB1-AD0F0C8C49D1}" type="presParOf" srcId="{FBC8FC8C-E812-4DA9-8B9A-E5CACDE930B5}" destId="{8B51E166-62F5-4C0B-BA2E-4E81524C1167}" srcOrd="6" destOrd="0" presId="urn:microsoft.com/office/officeart/2008/layout/PictureStrips"/>
    <dgm:cxn modelId="{84A2352C-F5CC-4A9D-A2AF-C0B356F05AD2}" type="presParOf" srcId="{8B51E166-62F5-4C0B-BA2E-4E81524C1167}" destId="{C0C0609F-DAB1-437E-87BF-857B878EC794}" srcOrd="0" destOrd="0" presId="urn:microsoft.com/office/officeart/2008/layout/PictureStrips"/>
    <dgm:cxn modelId="{653C0BCA-64D5-47A3-87AF-D1A3DE981065}" type="presParOf" srcId="{8B51E166-62F5-4C0B-BA2E-4E81524C1167}" destId="{B9F4AB0D-5869-46A3-BA66-EC464C60DA7C}" srcOrd="1" destOrd="0" presId="urn:microsoft.com/office/officeart/2008/layout/PictureStrips"/>
    <dgm:cxn modelId="{8AFD1438-C5A0-4D2D-973C-C13C0611434B}" type="presParOf" srcId="{FBC8FC8C-E812-4DA9-8B9A-E5CACDE930B5}" destId="{1D96EF6F-15A9-4EBA-A0A1-54FA8820C65B}" srcOrd="7" destOrd="0" presId="urn:microsoft.com/office/officeart/2008/layout/PictureStrips"/>
    <dgm:cxn modelId="{26B9BCE7-A317-4042-9335-68B4106D493B}" type="presParOf" srcId="{FBC8FC8C-E812-4DA9-8B9A-E5CACDE930B5}" destId="{7651BAFD-3E98-4662-A82B-83E08901F2D9}" srcOrd="8" destOrd="0" presId="urn:microsoft.com/office/officeart/2008/layout/PictureStrips"/>
    <dgm:cxn modelId="{CB61A3F9-5FCB-413B-9162-A8CC37F2D9B3}" type="presParOf" srcId="{7651BAFD-3E98-4662-A82B-83E08901F2D9}" destId="{2551179C-59F5-4BAD-8A28-F9C9A2230443}" srcOrd="0" destOrd="0" presId="urn:microsoft.com/office/officeart/2008/layout/PictureStrips"/>
    <dgm:cxn modelId="{C38B86F1-43B1-4157-A0A0-1A0DF92EC0F5}" type="presParOf" srcId="{7651BAFD-3E98-4662-A82B-83E08901F2D9}" destId="{0A2A6B4E-0562-4AC9-93BE-56ADDC2ED91A}" srcOrd="1" destOrd="0" presId="urn:microsoft.com/office/officeart/2008/layout/PictureStrips"/>
    <dgm:cxn modelId="{668AEEC5-0235-49B1-A60C-D72E5D34FA29}" type="presParOf" srcId="{FBC8FC8C-E812-4DA9-8B9A-E5CACDE930B5}" destId="{09240A36-999A-4F86-A02C-C6217F4ECA2A}" srcOrd="9" destOrd="0" presId="urn:microsoft.com/office/officeart/2008/layout/PictureStrips"/>
    <dgm:cxn modelId="{79A26B2B-37B9-4D94-9317-D48DD0BC35EC}" type="presParOf" srcId="{FBC8FC8C-E812-4DA9-8B9A-E5CACDE930B5}" destId="{363AF9DC-536C-4D23-8630-4ECF3CE5434F}" srcOrd="10" destOrd="0" presId="urn:microsoft.com/office/officeart/2008/layout/PictureStrips"/>
    <dgm:cxn modelId="{18130D8A-ED0B-4372-B62A-C5EC44AFA55A}" type="presParOf" srcId="{363AF9DC-536C-4D23-8630-4ECF3CE5434F}" destId="{5E1421C9-7321-4060-A128-A9034F514555}" srcOrd="0" destOrd="0" presId="urn:microsoft.com/office/officeart/2008/layout/PictureStrips"/>
    <dgm:cxn modelId="{F0F0D1E4-C5B7-4D6E-810F-62CC76BD1864}" type="presParOf" srcId="{363AF9DC-536C-4D23-8630-4ECF3CE5434F}" destId="{A8B35DE6-6DCF-4180-8230-57B0ECFDA549}" srcOrd="1" destOrd="0" presId="urn:microsoft.com/office/officeart/2008/layout/PictureStrips"/>
    <dgm:cxn modelId="{D80B35A0-8777-4F8C-A861-29D9CFA43DFD}" type="presParOf" srcId="{FBC8FC8C-E812-4DA9-8B9A-E5CACDE930B5}" destId="{1F7E47BF-DF11-4A6A-A933-CCDB83BE4BB5}" srcOrd="11" destOrd="0" presId="urn:microsoft.com/office/officeart/2008/layout/PictureStrips"/>
    <dgm:cxn modelId="{4DBE0723-C9E3-4EB2-AB28-93E760A92BC9}" type="presParOf" srcId="{FBC8FC8C-E812-4DA9-8B9A-E5CACDE930B5}" destId="{F09B83D7-98E6-417B-947C-71C1C0B662C0}" srcOrd="12" destOrd="0" presId="urn:microsoft.com/office/officeart/2008/layout/PictureStrips"/>
    <dgm:cxn modelId="{FBA49E6D-0572-439C-B9A0-17289D7F71EA}" type="presParOf" srcId="{F09B83D7-98E6-417B-947C-71C1C0B662C0}" destId="{04FA0B49-97B5-43EF-8556-8CEC4A150CAC}" srcOrd="0" destOrd="0" presId="urn:microsoft.com/office/officeart/2008/layout/PictureStrips"/>
    <dgm:cxn modelId="{D858CA36-45C7-4AE7-946C-D17272CE0BF6}" type="presParOf" srcId="{F09B83D7-98E6-417B-947C-71C1C0B662C0}" destId="{C6C9F8AA-3101-43E8-817B-ED6330F6148D}" srcOrd="1" destOrd="0" presId="urn:microsoft.com/office/officeart/2008/layout/PictureStrips"/>
    <dgm:cxn modelId="{6DDB7031-2CBB-48E2-8D5D-D1CD01641BFE}" type="presParOf" srcId="{FBC8FC8C-E812-4DA9-8B9A-E5CACDE930B5}" destId="{1F64723F-8487-4C1E-881F-3AAF538314D0}" srcOrd="13" destOrd="0" presId="urn:microsoft.com/office/officeart/2008/layout/PictureStrips"/>
    <dgm:cxn modelId="{E6622676-EEFF-437C-A658-32E6A64E2861}" type="presParOf" srcId="{FBC8FC8C-E812-4DA9-8B9A-E5CACDE930B5}" destId="{A1301BC0-F3C7-4CE4-BAC6-CD102EFC7D69}" srcOrd="14" destOrd="0" presId="urn:microsoft.com/office/officeart/2008/layout/PictureStrips"/>
    <dgm:cxn modelId="{4561FBF7-2EE8-4079-B4F6-F03A02CE9805}" type="presParOf" srcId="{A1301BC0-F3C7-4CE4-BAC6-CD102EFC7D69}" destId="{19FF7D0B-5D57-443F-8EAE-8A776509EF0F}" srcOrd="0" destOrd="0" presId="urn:microsoft.com/office/officeart/2008/layout/PictureStrips"/>
    <dgm:cxn modelId="{8149CDA3-35E0-41CF-89A4-817877289EEB}" type="presParOf" srcId="{A1301BC0-F3C7-4CE4-BAC6-CD102EFC7D69}" destId="{08599B79-E761-4CF3-B03D-43645395E6F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6AB41-9941-49DC-9422-A1335ED1966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7EA17-1235-4FD2-8C9A-37E2E7331189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T-shirts, blankets, lunchboxes</a:t>
          </a:r>
        </a:p>
      </dgm:t>
    </dgm:pt>
    <dgm:pt modelId="{0BC0E845-B251-4245-8C74-073C1DE3646C}" type="parTrans" cxnId="{4E84295E-E12F-4B4E-A444-DE3D985E7E20}">
      <dgm:prSet/>
      <dgm:spPr/>
      <dgm:t>
        <a:bodyPr/>
        <a:lstStyle/>
        <a:p>
          <a:endParaRPr lang="en-US"/>
        </a:p>
      </dgm:t>
    </dgm:pt>
    <dgm:pt modelId="{6E16E36C-C142-4433-AA1B-7609886C0B90}" type="sibTrans" cxnId="{4E84295E-E12F-4B4E-A444-DE3D985E7E20}">
      <dgm:prSet/>
      <dgm:spPr/>
      <dgm:t>
        <a:bodyPr/>
        <a:lstStyle/>
        <a:p>
          <a:endParaRPr lang="en-US"/>
        </a:p>
      </dgm:t>
    </dgm:pt>
    <dgm:pt modelId="{2A748F0B-06B1-4D28-8FB4-8E81E08A1F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Wellness points</a:t>
          </a:r>
        </a:p>
      </dgm:t>
    </dgm:pt>
    <dgm:pt modelId="{FE9DE4C5-75F2-4172-8C2E-FB578CC28768}" type="parTrans" cxnId="{F14837C0-B0FD-4253-969A-89B9A1DEC8DA}">
      <dgm:prSet/>
      <dgm:spPr/>
      <dgm:t>
        <a:bodyPr/>
        <a:lstStyle/>
        <a:p>
          <a:endParaRPr lang="en-US"/>
        </a:p>
      </dgm:t>
    </dgm:pt>
    <dgm:pt modelId="{DA062B09-7452-4270-9D60-80A9FB006EE0}" type="sibTrans" cxnId="{F14837C0-B0FD-4253-969A-89B9A1DEC8DA}">
      <dgm:prSet/>
      <dgm:spPr/>
      <dgm:t>
        <a:bodyPr/>
        <a:lstStyle/>
        <a:p>
          <a:endParaRPr lang="en-US"/>
        </a:p>
      </dgm:t>
    </dgm:pt>
    <dgm:pt modelId="{F0FFAE54-C846-494D-9FED-B24E829490F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Wellness vendor</a:t>
          </a:r>
        </a:p>
      </dgm:t>
    </dgm:pt>
    <dgm:pt modelId="{BFFFED42-EC58-4C35-BFBA-24062FD3A56A}" type="parTrans" cxnId="{950E7B5F-F2BA-42A4-BE95-0422780A38D1}">
      <dgm:prSet/>
      <dgm:spPr/>
      <dgm:t>
        <a:bodyPr/>
        <a:lstStyle/>
        <a:p>
          <a:endParaRPr lang="en-US"/>
        </a:p>
      </dgm:t>
    </dgm:pt>
    <dgm:pt modelId="{AED22961-BD54-42F3-B489-7013C0CC37DF}" type="sibTrans" cxnId="{950E7B5F-F2BA-42A4-BE95-0422780A38D1}">
      <dgm:prSet/>
      <dgm:spPr/>
      <dgm:t>
        <a:bodyPr/>
        <a:lstStyle/>
        <a:p>
          <a:endParaRPr lang="en-US"/>
        </a:p>
      </dgm:t>
    </dgm:pt>
    <dgm:pt modelId="{79A9A7AE-84B7-4C3A-9DE1-A26FF347FCD1}" type="pres">
      <dgm:prSet presAssocID="{5496AB41-9941-49DC-9422-A1335ED1966E}" presName="diagram" presStyleCnt="0">
        <dgm:presLayoutVars>
          <dgm:dir/>
          <dgm:resizeHandles val="exact"/>
        </dgm:presLayoutVars>
      </dgm:prSet>
      <dgm:spPr/>
    </dgm:pt>
    <dgm:pt modelId="{53C78E2C-660E-45AE-A44C-59DD2BFEE964}" type="pres">
      <dgm:prSet presAssocID="{2077EA17-1235-4FD2-8C9A-37E2E7331189}" presName="node" presStyleLbl="node1" presStyleIdx="0" presStyleCnt="3">
        <dgm:presLayoutVars>
          <dgm:bulletEnabled val="1"/>
        </dgm:presLayoutVars>
      </dgm:prSet>
      <dgm:spPr/>
    </dgm:pt>
    <dgm:pt modelId="{19DB5D31-339E-42EC-95E4-EAA7F225EE90}" type="pres">
      <dgm:prSet presAssocID="{6E16E36C-C142-4433-AA1B-7609886C0B90}" presName="sibTrans" presStyleCnt="0"/>
      <dgm:spPr/>
    </dgm:pt>
    <dgm:pt modelId="{B57A0884-885B-4089-B608-DB994912E554}" type="pres">
      <dgm:prSet presAssocID="{2A748F0B-06B1-4D28-8FB4-8E81E08A1FE1}" presName="node" presStyleLbl="node1" presStyleIdx="1" presStyleCnt="3">
        <dgm:presLayoutVars>
          <dgm:bulletEnabled val="1"/>
        </dgm:presLayoutVars>
      </dgm:prSet>
      <dgm:spPr/>
    </dgm:pt>
    <dgm:pt modelId="{53705C07-EF82-4B66-BF2D-5764B5380DB2}" type="pres">
      <dgm:prSet presAssocID="{DA062B09-7452-4270-9D60-80A9FB006EE0}" presName="sibTrans" presStyleCnt="0"/>
      <dgm:spPr/>
    </dgm:pt>
    <dgm:pt modelId="{5641DE71-2B08-4ED0-B32A-EAC25AB3B0C3}" type="pres">
      <dgm:prSet presAssocID="{F0FFAE54-C846-494D-9FED-B24E829490F5}" presName="node" presStyleLbl="node1" presStyleIdx="2" presStyleCnt="3">
        <dgm:presLayoutVars>
          <dgm:bulletEnabled val="1"/>
        </dgm:presLayoutVars>
      </dgm:prSet>
      <dgm:spPr/>
    </dgm:pt>
  </dgm:ptLst>
  <dgm:cxnLst>
    <dgm:cxn modelId="{D06E4935-1429-4E90-8B7A-D8CCC7A8424F}" type="presOf" srcId="{F0FFAE54-C846-494D-9FED-B24E829490F5}" destId="{5641DE71-2B08-4ED0-B32A-EAC25AB3B0C3}" srcOrd="0" destOrd="0" presId="urn:microsoft.com/office/officeart/2005/8/layout/default"/>
    <dgm:cxn modelId="{4E84295E-E12F-4B4E-A444-DE3D985E7E20}" srcId="{5496AB41-9941-49DC-9422-A1335ED1966E}" destId="{2077EA17-1235-4FD2-8C9A-37E2E7331189}" srcOrd="0" destOrd="0" parTransId="{0BC0E845-B251-4245-8C74-073C1DE3646C}" sibTransId="{6E16E36C-C142-4433-AA1B-7609886C0B90}"/>
    <dgm:cxn modelId="{950E7B5F-F2BA-42A4-BE95-0422780A38D1}" srcId="{5496AB41-9941-49DC-9422-A1335ED1966E}" destId="{F0FFAE54-C846-494D-9FED-B24E829490F5}" srcOrd="2" destOrd="0" parTransId="{BFFFED42-EC58-4C35-BFBA-24062FD3A56A}" sibTransId="{AED22961-BD54-42F3-B489-7013C0CC37DF}"/>
    <dgm:cxn modelId="{216E2947-E0D4-4FDC-A3F6-BC7D0B53CBC2}" type="presOf" srcId="{5496AB41-9941-49DC-9422-A1335ED1966E}" destId="{79A9A7AE-84B7-4C3A-9DE1-A26FF347FCD1}" srcOrd="0" destOrd="0" presId="urn:microsoft.com/office/officeart/2005/8/layout/default"/>
    <dgm:cxn modelId="{E6BABD88-C2D2-473A-9C4A-2477652D0034}" type="presOf" srcId="{2077EA17-1235-4FD2-8C9A-37E2E7331189}" destId="{53C78E2C-660E-45AE-A44C-59DD2BFEE964}" srcOrd="0" destOrd="0" presId="urn:microsoft.com/office/officeart/2005/8/layout/default"/>
    <dgm:cxn modelId="{2BD7E0A2-C3B5-4DA6-89E7-1EC9D400C15B}" type="presOf" srcId="{2A748F0B-06B1-4D28-8FB4-8E81E08A1FE1}" destId="{B57A0884-885B-4089-B608-DB994912E554}" srcOrd="0" destOrd="0" presId="urn:microsoft.com/office/officeart/2005/8/layout/default"/>
    <dgm:cxn modelId="{F14837C0-B0FD-4253-969A-89B9A1DEC8DA}" srcId="{5496AB41-9941-49DC-9422-A1335ED1966E}" destId="{2A748F0B-06B1-4D28-8FB4-8E81E08A1FE1}" srcOrd="1" destOrd="0" parTransId="{FE9DE4C5-75F2-4172-8C2E-FB578CC28768}" sibTransId="{DA062B09-7452-4270-9D60-80A9FB006EE0}"/>
    <dgm:cxn modelId="{F65E63AD-7592-4F65-A0DB-D3C94AA2F812}" type="presParOf" srcId="{79A9A7AE-84B7-4C3A-9DE1-A26FF347FCD1}" destId="{53C78E2C-660E-45AE-A44C-59DD2BFEE964}" srcOrd="0" destOrd="0" presId="urn:microsoft.com/office/officeart/2005/8/layout/default"/>
    <dgm:cxn modelId="{308ED255-67F5-42CA-8E1B-819122117B6C}" type="presParOf" srcId="{79A9A7AE-84B7-4C3A-9DE1-A26FF347FCD1}" destId="{19DB5D31-339E-42EC-95E4-EAA7F225EE90}" srcOrd="1" destOrd="0" presId="urn:microsoft.com/office/officeart/2005/8/layout/default"/>
    <dgm:cxn modelId="{AC1FD6AB-8095-4455-93B8-6D77B4A222CA}" type="presParOf" srcId="{79A9A7AE-84B7-4C3A-9DE1-A26FF347FCD1}" destId="{B57A0884-885B-4089-B608-DB994912E554}" srcOrd="2" destOrd="0" presId="urn:microsoft.com/office/officeart/2005/8/layout/default"/>
    <dgm:cxn modelId="{6860852A-76BC-4777-B8AD-B45277EECF6E}" type="presParOf" srcId="{79A9A7AE-84B7-4C3A-9DE1-A26FF347FCD1}" destId="{53705C07-EF82-4B66-BF2D-5764B5380DB2}" srcOrd="3" destOrd="0" presId="urn:microsoft.com/office/officeart/2005/8/layout/default"/>
    <dgm:cxn modelId="{9F3D522A-7120-4A00-9B56-82114AB66F38}" type="presParOf" srcId="{79A9A7AE-84B7-4C3A-9DE1-A26FF347FCD1}" destId="{5641DE71-2B08-4ED0-B32A-EAC25AB3B0C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D4895-07F5-460A-9937-610117611AA4}">
      <dsp:nvSpPr>
        <dsp:cNvPr id="0" name=""/>
        <dsp:cNvSpPr/>
      </dsp:nvSpPr>
      <dsp:spPr>
        <a:xfrm>
          <a:off x="275398" y="267176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Employee Assistance Program</a:t>
          </a:r>
        </a:p>
      </dsp:txBody>
      <dsp:txXfrm>
        <a:off x="275398" y="267176"/>
        <a:ext cx="2548718" cy="796474"/>
      </dsp:txXfrm>
    </dsp:sp>
    <dsp:sp modelId="{3FC96039-5C2B-405F-8B60-E8AE9AC48AF7}">
      <dsp:nvSpPr>
        <dsp:cNvPr id="0" name=""/>
        <dsp:cNvSpPr/>
      </dsp:nvSpPr>
      <dsp:spPr>
        <a:xfrm>
          <a:off x="169201" y="152129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C8BF20F6-8C3B-4FFC-824A-6CBFA795BDE1}">
      <dsp:nvSpPr>
        <dsp:cNvPr id="0" name=""/>
        <dsp:cNvSpPr/>
      </dsp:nvSpPr>
      <dsp:spPr>
        <a:xfrm>
          <a:off x="3122322" y="267176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Employee Surveys</a:t>
          </a:r>
        </a:p>
      </dsp:txBody>
      <dsp:txXfrm>
        <a:off x="3122322" y="267176"/>
        <a:ext cx="2548718" cy="796474"/>
      </dsp:txXfrm>
    </dsp:sp>
    <dsp:sp modelId="{E6A429A7-365E-4E8A-93BD-B36634990805}">
      <dsp:nvSpPr>
        <dsp:cNvPr id="0" name=""/>
        <dsp:cNvSpPr/>
      </dsp:nvSpPr>
      <dsp:spPr>
        <a:xfrm>
          <a:off x="3016125" y="152129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43779-42D0-45B0-AF78-897ADD494907}">
      <dsp:nvSpPr>
        <dsp:cNvPr id="0" name=""/>
        <dsp:cNvSpPr/>
      </dsp:nvSpPr>
      <dsp:spPr>
        <a:xfrm>
          <a:off x="275398" y="1269849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Market Practice Information</a:t>
          </a:r>
        </a:p>
      </dsp:txBody>
      <dsp:txXfrm>
        <a:off x="275398" y="1269849"/>
        <a:ext cx="2548718" cy="796474"/>
      </dsp:txXfrm>
    </dsp:sp>
    <dsp:sp modelId="{E4A95252-0063-49B0-9DC0-37DAE1E2F0D7}">
      <dsp:nvSpPr>
        <dsp:cNvPr id="0" name=""/>
        <dsp:cNvSpPr/>
      </dsp:nvSpPr>
      <dsp:spPr>
        <a:xfrm>
          <a:off x="169201" y="1154802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0609F-DAB1-437E-87BF-857B878EC794}">
      <dsp:nvSpPr>
        <dsp:cNvPr id="0" name=""/>
        <dsp:cNvSpPr/>
      </dsp:nvSpPr>
      <dsp:spPr>
        <a:xfrm>
          <a:off x="3122322" y="1269849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Focus Group Discussions</a:t>
          </a:r>
        </a:p>
      </dsp:txBody>
      <dsp:txXfrm>
        <a:off x="3122322" y="1269849"/>
        <a:ext cx="2548718" cy="796474"/>
      </dsp:txXfrm>
    </dsp:sp>
    <dsp:sp modelId="{B9F4AB0D-5869-46A3-BA66-EC464C60DA7C}">
      <dsp:nvSpPr>
        <dsp:cNvPr id="0" name=""/>
        <dsp:cNvSpPr/>
      </dsp:nvSpPr>
      <dsp:spPr>
        <a:xfrm>
          <a:off x="3016125" y="1154802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1179C-59F5-4BAD-8A28-F9C9A2230443}">
      <dsp:nvSpPr>
        <dsp:cNvPr id="0" name=""/>
        <dsp:cNvSpPr/>
      </dsp:nvSpPr>
      <dsp:spPr>
        <a:xfrm>
          <a:off x="275398" y="2272521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Medical Claims</a:t>
          </a:r>
        </a:p>
      </dsp:txBody>
      <dsp:txXfrm>
        <a:off x="275398" y="2272521"/>
        <a:ext cx="2548718" cy="796474"/>
      </dsp:txXfrm>
    </dsp:sp>
    <dsp:sp modelId="{0A2A6B4E-0562-4AC9-93BE-56ADDC2ED91A}">
      <dsp:nvSpPr>
        <dsp:cNvPr id="0" name=""/>
        <dsp:cNvSpPr/>
      </dsp:nvSpPr>
      <dsp:spPr>
        <a:xfrm>
          <a:off x="169201" y="2157475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421C9-7321-4060-A128-A9034F514555}">
      <dsp:nvSpPr>
        <dsp:cNvPr id="0" name=""/>
        <dsp:cNvSpPr/>
      </dsp:nvSpPr>
      <dsp:spPr>
        <a:xfrm>
          <a:off x="3122322" y="2272521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Health Assessments</a:t>
          </a:r>
        </a:p>
      </dsp:txBody>
      <dsp:txXfrm>
        <a:off x="3122322" y="2272521"/>
        <a:ext cx="2548718" cy="796474"/>
      </dsp:txXfrm>
    </dsp:sp>
    <dsp:sp modelId="{A8B35DE6-6DCF-4180-8230-57B0ECFDA549}">
      <dsp:nvSpPr>
        <dsp:cNvPr id="0" name=""/>
        <dsp:cNvSpPr/>
      </dsp:nvSpPr>
      <dsp:spPr>
        <a:xfrm>
          <a:off x="3016125" y="2157475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A0B49-97B5-43EF-8556-8CEC4A150CAC}">
      <dsp:nvSpPr>
        <dsp:cNvPr id="0" name=""/>
        <dsp:cNvSpPr/>
      </dsp:nvSpPr>
      <dsp:spPr>
        <a:xfrm>
          <a:off x="275398" y="3275194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Occupational Health Data</a:t>
          </a:r>
        </a:p>
      </dsp:txBody>
      <dsp:txXfrm>
        <a:off x="275398" y="3275194"/>
        <a:ext cx="2548718" cy="796474"/>
      </dsp:txXfrm>
    </dsp:sp>
    <dsp:sp modelId="{C6C9F8AA-3101-43E8-817B-ED6330F6148D}">
      <dsp:nvSpPr>
        <dsp:cNvPr id="0" name=""/>
        <dsp:cNvSpPr/>
      </dsp:nvSpPr>
      <dsp:spPr>
        <a:xfrm>
          <a:off x="169201" y="3160148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F7D0B-5D57-443F-8EAE-8A776509EF0F}">
      <dsp:nvSpPr>
        <dsp:cNvPr id="0" name=""/>
        <dsp:cNvSpPr/>
      </dsp:nvSpPr>
      <dsp:spPr>
        <a:xfrm>
          <a:off x="3122322" y="3275194"/>
          <a:ext cx="2548718" cy="7964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479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Risk Policy Claims</a:t>
          </a:r>
        </a:p>
      </dsp:txBody>
      <dsp:txXfrm>
        <a:off x="3122322" y="3275194"/>
        <a:ext cx="2548718" cy="796474"/>
      </dsp:txXfrm>
    </dsp:sp>
    <dsp:sp modelId="{08599B79-E761-4CF3-B03D-43645395E6F0}">
      <dsp:nvSpPr>
        <dsp:cNvPr id="0" name=""/>
        <dsp:cNvSpPr/>
      </dsp:nvSpPr>
      <dsp:spPr>
        <a:xfrm>
          <a:off x="3016125" y="3160148"/>
          <a:ext cx="557532" cy="83629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8E2C-660E-45AE-A44C-59DD2BFEE964}">
      <dsp:nvSpPr>
        <dsp:cNvPr id="0" name=""/>
        <dsp:cNvSpPr/>
      </dsp:nvSpPr>
      <dsp:spPr>
        <a:xfrm>
          <a:off x="476" y="339683"/>
          <a:ext cx="1858958" cy="111537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T-shirts, blankets, lunchboxes</a:t>
          </a:r>
        </a:p>
      </dsp:txBody>
      <dsp:txXfrm>
        <a:off x="476" y="339683"/>
        <a:ext cx="1858958" cy="1115375"/>
      </dsp:txXfrm>
    </dsp:sp>
    <dsp:sp modelId="{B57A0884-885B-4089-B608-DB994912E554}">
      <dsp:nvSpPr>
        <dsp:cNvPr id="0" name=""/>
        <dsp:cNvSpPr/>
      </dsp:nvSpPr>
      <dsp:spPr>
        <a:xfrm>
          <a:off x="2045331" y="339683"/>
          <a:ext cx="1858958" cy="111537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Wellness points</a:t>
          </a:r>
        </a:p>
      </dsp:txBody>
      <dsp:txXfrm>
        <a:off x="2045331" y="339683"/>
        <a:ext cx="1858958" cy="1115375"/>
      </dsp:txXfrm>
    </dsp:sp>
    <dsp:sp modelId="{5641DE71-2B08-4ED0-B32A-EAC25AB3B0C3}">
      <dsp:nvSpPr>
        <dsp:cNvPr id="0" name=""/>
        <dsp:cNvSpPr/>
      </dsp:nvSpPr>
      <dsp:spPr>
        <a:xfrm>
          <a:off x="1022904" y="1640954"/>
          <a:ext cx="1858958" cy="111537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Wellness vendor</a:t>
          </a:r>
        </a:p>
      </dsp:txBody>
      <dsp:txXfrm>
        <a:off x="1022904" y="1640954"/>
        <a:ext cx="1858958" cy="1115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0.6379</cdr:x>
      <cdr:y>0.47568</cdr:y>
    </cdr:from>
    <cdr:to>
      <cdr:x>0.88805</cdr:x>
      <cdr:y>0.73927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69F43DA8-CCD2-44C4-BF42-01B0A3CA463D}"/>
            </a:ext>
          </a:extLst>
        </cdr:cNvPr>
        <cdr:cNvCxnSpPr/>
      </cdr:nvCxnSpPr>
      <cdr:spPr>
        <a:xfrm xmlns:a="http://schemas.openxmlformats.org/drawingml/2006/main">
          <a:off x="4729993" y="2082961"/>
          <a:ext cx="1854847" cy="1154218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0.6358</cdr:x>
      <cdr:y>0.47241</cdr:y>
    </cdr:from>
    <cdr:to>
      <cdr:x>0.77738</cdr:x>
      <cdr:y>0.74041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ADA4CC22-1729-46D4-BAF6-128B163E52F8}"/>
            </a:ext>
          </a:extLst>
        </cdr:cNvPr>
        <cdr:cNvCxnSpPr/>
      </cdr:nvCxnSpPr>
      <cdr:spPr>
        <a:xfrm xmlns:a="http://schemas.openxmlformats.org/drawingml/2006/main">
          <a:off x="4714402" y="2068617"/>
          <a:ext cx="1049777" cy="1173532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0.3881</cdr:x>
      <cdr:y>0.05588</cdr:y>
    </cdr:from>
    <cdr:to>
      <cdr:x>0.62619</cdr:x>
      <cdr:y>0.1568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643200E-174E-2A35-697A-66B2B1C12CF3}"/>
            </a:ext>
          </a:extLst>
        </cdr:cNvPr>
        <cdr:cNvSpPr txBox="1"/>
      </cdr:nvSpPr>
      <cdr:spPr>
        <a:xfrm xmlns:a="http://schemas.openxmlformats.org/drawingml/2006/main">
          <a:off x="1035061" y="143349"/>
          <a:ext cx="634986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3745FBE6-AF1F-48DF-9425-415C289EE86F}" type="TxLink">
            <a:rPr lang="en-US" sz="1100" b="0" i="0" u="none" strike="noStrike" smtClean="0">
              <a:solidFill>
                <a:srgbClr val="000000"/>
              </a:solidFill>
              <a:latin typeface="Calibri"/>
              <a:cs typeface="Calibri"/>
            </a:rPr>
            <a:pPr algn="ctr"/>
            <a:t> 8 </a:t>
          </a:fld>
          <a:endParaRPr lang="en-US" sz="900" dirty="0"/>
        </a:p>
      </cdr:txBody>
    </cdr:sp>
  </cdr:relSizeAnchor>
  <cdr:relSizeAnchor xmlns:cdr="http://schemas.openxmlformats.org/drawingml/2006/chartDrawing">
    <cdr:from>
      <cdr:x>0.7058</cdr:x>
      <cdr:y>0.23592</cdr:y>
    </cdr:from>
    <cdr:to>
      <cdr:x>0.94389</cdr:x>
      <cdr:y>0.31849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11631B-4FBD-719E-FD01-BF77320CB812}"/>
            </a:ext>
          </a:extLst>
        </cdr:cNvPr>
        <cdr:cNvSpPr txBox="1"/>
      </cdr:nvSpPr>
      <cdr:spPr>
        <a:xfrm xmlns:a="http://schemas.openxmlformats.org/drawingml/2006/main">
          <a:off x="1855470" y="601041"/>
          <a:ext cx="625915" cy="21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807F8A4-D992-4EB8-97A4-FE9D6AFC721B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10 </a:t>
          </a:fld>
          <a:endParaRPr lang="en-US" sz="900"/>
        </a:p>
      </cdr:txBody>
    </cdr:sp>
  </cdr:relSizeAnchor>
  <cdr:relSizeAnchor xmlns:cdr="http://schemas.openxmlformats.org/drawingml/2006/chartDrawing">
    <cdr:from>
      <cdr:x>0.11429</cdr:x>
      <cdr:y>0.18101</cdr:y>
    </cdr:from>
    <cdr:to>
      <cdr:x>0.34048</cdr:x>
      <cdr:y>0.28192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15237C5-EDE3-65C0-93AE-235F1EF92574}"/>
            </a:ext>
          </a:extLst>
        </cdr:cNvPr>
        <cdr:cNvSpPr txBox="1"/>
      </cdr:nvSpPr>
      <cdr:spPr>
        <a:xfrm xmlns:a="http://schemas.openxmlformats.org/drawingml/2006/main">
          <a:off x="304810" y="464374"/>
          <a:ext cx="603249" cy="258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2820947-5A14-4C36-A3E2-82A0CE28C776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5 </a:t>
          </a:fld>
          <a:endParaRPr lang="en-US" sz="900"/>
        </a:p>
      </cdr:txBody>
    </cdr:sp>
  </cdr:relSizeAnchor>
  <cdr:relSizeAnchor xmlns:cdr="http://schemas.openxmlformats.org/drawingml/2006/chartDrawing">
    <cdr:from>
      <cdr:x>0.00714</cdr:x>
      <cdr:y>0.44573</cdr:y>
    </cdr:from>
    <cdr:to>
      <cdr:x>0.24524</cdr:x>
      <cdr:y>0.54665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329CCFA-FA34-EC16-6384-431B9CF66D25}"/>
            </a:ext>
          </a:extLst>
        </cdr:cNvPr>
        <cdr:cNvSpPr txBox="1"/>
      </cdr:nvSpPr>
      <cdr:spPr>
        <a:xfrm xmlns:a="http://schemas.openxmlformats.org/drawingml/2006/main">
          <a:off x="19050" y="1143472"/>
          <a:ext cx="635013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CBE79D0-4AB9-4583-86D3-78B970AE6A6F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3 </a:t>
          </a:fld>
          <a:endParaRPr lang="en-US" sz="100"/>
        </a:p>
      </cdr:txBody>
    </cdr:sp>
  </cdr:relSizeAnchor>
  <cdr:relSizeAnchor xmlns:cdr="http://schemas.openxmlformats.org/drawingml/2006/chartDrawing">
    <cdr:from>
      <cdr:x>0.81429</cdr:x>
      <cdr:y>0.45068</cdr:y>
    </cdr:from>
    <cdr:to>
      <cdr:x>0.98333</cdr:x>
      <cdr:y>0.5516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05B625F-9F19-DC08-413E-0539B8A47434}"/>
            </a:ext>
          </a:extLst>
        </cdr:cNvPr>
        <cdr:cNvSpPr txBox="1"/>
      </cdr:nvSpPr>
      <cdr:spPr>
        <a:xfrm xmlns:a="http://schemas.openxmlformats.org/drawingml/2006/main">
          <a:off x="2171700" y="1156172"/>
          <a:ext cx="450850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04BAFF1-B5F3-495D-927E-F8C43FC13A54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15 </a:t>
          </a:fld>
          <a:endParaRPr lang="en-US" sz="9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</cdr:x>
      <cdr:y>0.22695</cdr:y>
    </cdr:from>
    <cdr:to>
      <cdr:x>0.93809</cdr:x>
      <cdr:y>0.30952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11631B-4FBD-719E-FD01-BF77320CB812}"/>
            </a:ext>
          </a:extLst>
        </cdr:cNvPr>
        <cdr:cNvSpPr txBox="1"/>
      </cdr:nvSpPr>
      <cdr:spPr>
        <a:xfrm xmlns:a="http://schemas.openxmlformats.org/drawingml/2006/main">
          <a:off x="1866903" y="582224"/>
          <a:ext cx="634986" cy="211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CC4A645-05A1-4C73-A885-6AB05AA5AB1D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12 </a:t>
          </a:fld>
          <a:endParaRPr lang="en-US" sz="900"/>
        </a:p>
      </cdr:txBody>
    </cdr:sp>
  </cdr:relSizeAnchor>
  <cdr:relSizeAnchor xmlns:cdr="http://schemas.openxmlformats.org/drawingml/2006/chartDrawing">
    <cdr:from>
      <cdr:x>0.11429</cdr:x>
      <cdr:y>0.18101</cdr:y>
    </cdr:from>
    <cdr:to>
      <cdr:x>0.34048</cdr:x>
      <cdr:y>0.28192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15237C5-EDE3-65C0-93AE-235F1EF92574}"/>
            </a:ext>
          </a:extLst>
        </cdr:cNvPr>
        <cdr:cNvSpPr txBox="1"/>
      </cdr:nvSpPr>
      <cdr:spPr>
        <a:xfrm xmlns:a="http://schemas.openxmlformats.org/drawingml/2006/main">
          <a:off x="304810" y="464374"/>
          <a:ext cx="603249" cy="258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8995E59-13CB-44C9-BFC5-85C223BC15D6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8 </a:t>
          </a:fld>
          <a:endParaRPr lang="en-US" sz="900"/>
        </a:p>
      </cdr:txBody>
    </cdr:sp>
  </cdr:relSizeAnchor>
  <cdr:relSizeAnchor xmlns:cdr="http://schemas.openxmlformats.org/drawingml/2006/chartDrawing">
    <cdr:from>
      <cdr:x>0.00714</cdr:x>
      <cdr:y>0.44573</cdr:y>
    </cdr:from>
    <cdr:to>
      <cdr:x>0.24524</cdr:x>
      <cdr:y>0.54665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329CCFA-FA34-EC16-6384-431B9CF66D25}"/>
            </a:ext>
          </a:extLst>
        </cdr:cNvPr>
        <cdr:cNvSpPr txBox="1"/>
      </cdr:nvSpPr>
      <cdr:spPr>
        <a:xfrm xmlns:a="http://schemas.openxmlformats.org/drawingml/2006/main">
          <a:off x="19050" y="1143472"/>
          <a:ext cx="635013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7190B22-BFEC-4A9F-8D5D-5107115E9425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2 </a:t>
          </a:fld>
          <a:endParaRPr lang="en-US" sz="900"/>
        </a:p>
      </cdr:txBody>
    </cdr:sp>
  </cdr:relSizeAnchor>
  <cdr:relSizeAnchor xmlns:cdr="http://schemas.openxmlformats.org/drawingml/2006/chartDrawing">
    <cdr:from>
      <cdr:x>0.81429</cdr:x>
      <cdr:y>0.45068</cdr:y>
    </cdr:from>
    <cdr:to>
      <cdr:x>0.98333</cdr:x>
      <cdr:y>0.5516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05B625F-9F19-DC08-413E-0539B8A47434}"/>
            </a:ext>
          </a:extLst>
        </cdr:cNvPr>
        <cdr:cNvSpPr txBox="1"/>
      </cdr:nvSpPr>
      <cdr:spPr>
        <a:xfrm xmlns:a="http://schemas.openxmlformats.org/drawingml/2006/main">
          <a:off x="2171700" y="1156172"/>
          <a:ext cx="450850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40A72C8-4FFF-437A-B1DB-05B0892F0DF3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20 </a:t>
          </a:fld>
          <a:endParaRPr lang="en-US" sz="900"/>
        </a:p>
      </cdr:txBody>
    </cdr:sp>
  </cdr:relSizeAnchor>
  <cdr:relSizeAnchor xmlns:cdr="http://schemas.openxmlformats.org/drawingml/2006/chartDrawing">
    <cdr:from>
      <cdr:x>0.39286</cdr:x>
      <cdr:y>0.05941</cdr:y>
    </cdr:from>
    <cdr:to>
      <cdr:x>0.61905</cdr:x>
      <cdr:y>0.16032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A0AE85D-EBD3-4F5A-2E10-B9DB19C30667}"/>
            </a:ext>
          </a:extLst>
        </cdr:cNvPr>
        <cdr:cNvSpPr txBox="1"/>
      </cdr:nvSpPr>
      <cdr:spPr>
        <a:xfrm xmlns:a="http://schemas.openxmlformats.org/drawingml/2006/main">
          <a:off x="1047750" y="152400"/>
          <a:ext cx="603249" cy="258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9038724-BE8B-4F85-AE5D-EBA09FDD6EF1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 10 </a:t>
          </a:fld>
          <a:endParaRPr lang="en-US" sz="9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0.60591</cdr:x>
      <cdr:y>0.22467</cdr:y>
    </cdr:from>
    <cdr:to>
      <cdr:x>0.844</cdr:x>
      <cdr:y>0.30724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11631B-4FBD-719E-FD01-BF77320CB812}"/>
            </a:ext>
          </a:extLst>
        </cdr:cNvPr>
        <cdr:cNvSpPr txBox="1"/>
      </cdr:nvSpPr>
      <cdr:spPr>
        <a:xfrm xmlns:a="http://schemas.openxmlformats.org/drawingml/2006/main">
          <a:off x="3328139" y="755946"/>
          <a:ext cx="1307786" cy="277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B7EC951-BE62-4716-AF42-D93743A9EB74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$7,408</a:t>
          </a:fld>
          <a:endParaRPr lang="en-US" sz="900"/>
        </a:p>
      </cdr:txBody>
    </cdr:sp>
  </cdr:relSizeAnchor>
  <cdr:relSizeAnchor xmlns:cdr="http://schemas.openxmlformats.org/drawingml/2006/chartDrawing">
    <cdr:from>
      <cdr:x>0.16676</cdr:x>
      <cdr:y>0.20633</cdr:y>
    </cdr:from>
    <cdr:to>
      <cdr:x>0.39295</cdr:x>
      <cdr:y>0.30724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15237C5-EDE3-65C0-93AE-235F1EF92574}"/>
            </a:ext>
          </a:extLst>
        </cdr:cNvPr>
        <cdr:cNvSpPr txBox="1"/>
      </cdr:nvSpPr>
      <cdr:spPr>
        <a:xfrm xmlns:a="http://schemas.openxmlformats.org/drawingml/2006/main">
          <a:off x="916008" y="694238"/>
          <a:ext cx="1242421" cy="339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4652BED-7ECD-4FDC-A03B-006A1501C662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$5,000</a:t>
          </a:fld>
          <a:endParaRPr lang="en-US" sz="900" dirty="0"/>
        </a:p>
      </cdr:txBody>
    </cdr:sp>
  </cdr:relSizeAnchor>
  <cdr:relSizeAnchor xmlns:cdr="http://schemas.openxmlformats.org/drawingml/2006/chartDrawing">
    <cdr:from>
      <cdr:x>0.08384</cdr:x>
      <cdr:y>0.5</cdr:y>
    </cdr:from>
    <cdr:to>
      <cdr:x>0.32194</cdr:x>
      <cdr:y>0.60092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329CCFA-FA34-EC16-6384-431B9CF66D25}"/>
            </a:ext>
          </a:extLst>
        </cdr:cNvPr>
        <cdr:cNvSpPr txBox="1"/>
      </cdr:nvSpPr>
      <cdr:spPr>
        <a:xfrm xmlns:a="http://schemas.openxmlformats.org/drawingml/2006/main">
          <a:off x="460501" y="1682334"/>
          <a:ext cx="1307840" cy="339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E22B0ED-DC47-4556-9AB2-BD3846ABCF7E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$1,500</a:t>
          </a:fld>
          <a:endParaRPr lang="en-US" sz="900" dirty="0"/>
        </a:p>
      </cdr:txBody>
    </cdr:sp>
  </cdr:relSizeAnchor>
  <cdr:relSizeAnchor xmlns:cdr="http://schemas.openxmlformats.org/drawingml/2006/chartDrawing">
    <cdr:from>
      <cdr:x>0.71839</cdr:x>
      <cdr:y>0.5</cdr:y>
    </cdr:from>
    <cdr:to>
      <cdr:x>0.88743</cdr:x>
      <cdr:y>0.60092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05B625F-9F19-DC08-413E-0539B8A47434}"/>
            </a:ext>
          </a:extLst>
        </cdr:cNvPr>
        <cdr:cNvSpPr txBox="1"/>
      </cdr:nvSpPr>
      <cdr:spPr>
        <a:xfrm xmlns:a="http://schemas.openxmlformats.org/drawingml/2006/main">
          <a:off x="3945974" y="1682334"/>
          <a:ext cx="928507" cy="339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C7243D53-0F5F-41A6-A3DE-BBB3BBDDE2A5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$13,000</a:t>
          </a:fld>
          <a:endParaRPr lang="en-US" sz="900" dirty="0"/>
        </a:p>
      </cdr:txBody>
    </cdr:sp>
  </cdr:relSizeAnchor>
  <cdr:relSizeAnchor xmlns:cdr="http://schemas.openxmlformats.org/drawingml/2006/chartDrawing">
    <cdr:from>
      <cdr:x>0.39286</cdr:x>
      <cdr:y>0.05941</cdr:y>
    </cdr:from>
    <cdr:to>
      <cdr:x>0.61905</cdr:x>
      <cdr:y>0.16032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A0AE85D-EBD3-4F5A-2E10-B9DB19C30667}"/>
            </a:ext>
          </a:extLst>
        </cdr:cNvPr>
        <cdr:cNvSpPr txBox="1"/>
      </cdr:nvSpPr>
      <cdr:spPr>
        <a:xfrm xmlns:a="http://schemas.openxmlformats.org/drawingml/2006/main">
          <a:off x="1047750" y="152400"/>
          <a:ext cx="603249" cy="258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E380B42-1236-4314-A318-4B41753EC1B1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$6,150</a:t>
          </a:fld>
          <a:endParaRPr lang="en-US" sz="9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0.3881</cdr:x>
      <cdr:y>0.05588</cdr:y>
    </cdr:from>
    <cdr:to>
      <cdr:x>0.62619</cdr:x>
      <cdr:y>0.1568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643200E-174E-2A35-697A-66B2B1C12CF3}"/>
            </a:ext>
          </a:extLst>
        </cdr:cNvPr>
        <cdr:cNvSpPr txBox="1"/>
      </cdr:nvSpPr>
      <cdr:spPr>
        <a:xfrm xmlns:a="http://schemas.openxmlformats.org/drawingml/2006/main">
          <a:off x="1035061" y="143349"/>
          <a:ext cx="634986" cy="25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8A942890-E727-443E-BDA9-40C5AF1C2D78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$6,575</a:t>
          </a:fld>
          <a:endParaRPr lang="en-US" sz="900"/>
        </a:p>
      </cdr:txBody>
    </cdr:sp>
  </cdr:relSizeAnchor>
  <cdr:relSizeAnchor xmlns:cdr="http://schemas.openxmlformats.org/drawingml/2006/chartDrawing">
    <cdr:from>
      <cdr:x>0.7</cdr:x>
      <cdr:y>0.22695</cdr:y>
    </cdr:from>
    <cdr:to>
      <cdr:x>0.93809</cdr:x>
      <cdr:y>0.30952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11631B-4FBD-719E-FD01-BF77320CB812}"/>
            </a:ext>
          </a:extLst>
        </cdr:cNvPr>
        <cdr:cNvSpPr txBox="1"/>
      </cdr:nvSpPr>
      <cdr:spPr>
        <a:xfrm xmlns:a="http://schemas.openxmlformats.org/drawingml/2006/main">
          <a:off x="1866903" y="582224"/>
          <a:ext cx="634986" cy="211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624D10A-5134-4A39-9BCF-7B4E48DEE9A8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$8,000</a:t>
          </a:fld>
          <a:endParaRPr lang="en-US" sz="900"/>
        </a:p>
      </cdr:txBody>
    </cdr:sp>
  </cdr:relSizeAnchor>
  <cdr:relSizeAnchor xmlns:cdr="http://schemas.openxmlformats.org/drawingml/2006/chartDrawing">
    <cdr:from>
      <cdr:x>0.11429</cdr:x>
      <cdr:y>0.18101</cdr:y>
    </cdr:from>
    <cdr:to>
      <cdr:x>0.34048</cdr:x>
      <cdr:y>0.28192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15237C5-EDE3-65C0-93AE-235F1EF92574}"/>
            </a:ext>
          </a:extLst>
        </cdr:cNvPr>
        <cdr:cNvSpPr txBox="1"/>
      </cdr:nvSpPr>
      <cdr:spPr>
        <a:xfrm xmlns:a="http://schemas.openxmlformats.org/drawingml/2006/main">
          <a:off x="304810" y="464374"/>
          <a:ext cx="603249" cy="258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514B3BA-F191-4B87-A633-11824D188805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$5,250</a:t>
          </a:fld>
          <a:endParaRPr lang="en-US" sz="900"/>
        </a:p>
      </cdr:txBody>
    </cdr:sp>
  </cdr:relSizeAnchor>
  <cdr:relSizeAnchor xmlns:cdr="http://schemas.openxmlformats.org/drawingml/2006/chartDrawing">
    <cdr:from>
      <cdr:x>0.03102</cdr:x>
      <cdr:y>0.46469</cdr:y>
    </cdr:from>
    <cdr:to>
      <cdr:x>0.26912</cdr:x>
      <cdr:y>0.56561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329CCFA-FA34-EC16-6384-431B9CF66D25}"/>
            </a:ext>
          </a:extLst>
        </cdr:cNvPr>
        <cdr:cNvSpPr txBox="1"/>
      </cdr:nvSpPr>
      <cdr:spPr>
        <a:xfrm xmlns:a="http://schemas.openxmlformats.org/drawingml/2006/main">
          <a:off x="142664" y="1765974"/>
          <a:ext cx="1095208" cy="383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CF2A81F-BCE7-40C9-A56B-2D54FC9E8643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$1,500</a:t>
          </a:fld>
          <a:endParaRPr lang="en-US" sz="100" dirty="0"/>
        </a:p>
      </cdr:txBody>
    </cdr:sp>
  </cdr:relSizeAnchor>
  <cdr:relSizeAnchor xmlns:cdr="http://schemas.openxmlformats.org/drawingml/2006/chartDrawing">
    <cdr:from>
      <cdr:x>0.8114</cdr:x>
      <cdr:y>0.46469</cdr:y>
    </cdr:from>
    <cdr:to>
      <cdr:x>0.98044</cdr:x>
      <cdr:y>0.56561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05B625F-9F19-DC08-413E-0539B8A47434}"/>
            </a:ext>
          </a:extLst>
        </cdr:cNvPr>
        <cdr:cNvSpPr txBox="1"/>
      </cdr:nvSpPr>
      <cdr:spPr>
        <a:xfrm xmlns:a="http://schemas.openxmlformats.org/drawingml/2006/main">
          <a:off x="3732273" y="1765974"/>
          <a:ext cx="777547" cy="383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63CE8C2-9293-4DB3-9236-CC0BEB1F45CD}" type="TxLink">
            <a:rPr lang="en-US" sz="900" b="0" i="0" u="none" strike="noStrike">
              <a:solidFill>
                <a:srgbClr val="000000"/>
              </a:solidFill>
              <a:latin typeface="Calibri"/>
              <a:cs typeface="Calibri"/>
            </a:rPr>
            <a:pPr algn="ctr"/>
            <a:t>$12,798</a:t>
          </a:fld>
          <a:endParaRPr lang="en-US" sz="9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0.64583</cdr:x>
      <cdr:y>0.20499</cdr:y>
    </cdr:from>
    <cdr:to>
      <cdr:x>0.88392</cdr:x>
      <cdr:y>0.28756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11631B-4FBD-719E-FD01-BF77320CB812}"/>
            </a:ext>
          </a:extLst>
        </cdr:cNvPr>
        <cdr:cNvSpPr txBox="1"/>
      </cdr:nvSpPr>
      <cdr:spPr>
        <a:xfrm xmlns:a="http://schemas.openxmlformats.org/drawingml/2006/main">
          <a:off x="2745064" y="675942"/>
          <a:ext cx="1011983" cy="272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i="0" u="none" strike="noStrike" dirty="0">
              <a:solidFill>
                <a:srgbClr val="000000"/>
              </a:solidFill>
              <a:latin typeface="Calibri"/>
              <a:cs typeface="Calibri"/>
            </a:rPr>
            <a:t>$780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0.16965</cdr:x>
      <cdr:y>0.18665</cdr:y>
    </cdr:from>
    <cdr:to>
      <cdr:x>0.39584</cdr:x>
      <cdr:y>0.28756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15237C5-EDE3-65C0-93AE-235F1EF92574}"/>
            </a:ext>
          </a:extLst>
        </cdr:cNvPr>
        <cdr:cNvSpPr txBox="1"/>
      </cdr:nvSpPr>
      <cdr:spPr>
        <a:xfrm xmlns:a="http://schemas.openxmlformats.org/drawingml/2006/main">
          <a:off x="721067" y="615466"/>
          <a:ext cx="961403" cy="332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i="0" u="none" strike="noStrike" dirty="0">
              <a:solidFill>
                <a:srgbClr val="000000"/>
              </a:solidFill>
              <a:latin typeface="Calibri"/>
              <a:cs typeface="Calibri"/>
            </a:rPr>
            <a:t>$410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0.06596</cdr:x>
      <cdr:y>0.46152</cdr:y>
    </cdr:from>
    <cdr:to>
      <cdr:x>0.30406</cdr:x>
      <cdr:y>0.56244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329CCFA-FA34-EC16-6384-431B9CF66D25}"/>
            </a:ext>
          </a:extLst>
        </cdr:cNvPr>
        <cdr:cNvSpPr txBox="1"/>
      </cdr:nvSpPr>
      <cdr:spPr>
        <a:xfrm xmlns:a="http://schemas.openxmlformats.org/drawingml/2006/main">
          <a:off x="280352" y="1521864"/>
          <a:ext cx="1012025" cy="332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i="0" u="none" strike="noStrike" dirty="0">
              <a:solidFill>
                <a:srgbClr val="000000"/>
              </a:solidFill>
              <a:latin typeface="Calibri"/>
              <a:cs typeface="Calibri"/>
            </a:rPr>
            <a:t>$100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0.76275</cdr:x>
      <cdr:y>0.44954</cdr:y>
    </cdr:from>
    <cdr:to>
      <cdr:x>0.93179</cdr:x>
      <cdr:y>0.55046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05B625F-9F19-DC08-413E-0539B8A47434}"/>
            </a:ext>
          </a:extLst>
        </cdr:cNvPr>
        <cdr:cNvSpPr txBox="1"/>
      </cdr:nvSpPr>
      <cdr:spPr>
        <a:xfrm xmlns:a="http://schemas.openxmlformats.org/drawingml/2006/main">
          <a:off x="3241999" y="1482356"/>
          <a:ext cx="718491" cy="332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i="0" u="none" strike="noStrike" dirty="0">
              <a:solidFill>
                <a:srgbClr val="000000"/>
              </a:solidFill>
              <a:latin typeface="Calibri"/>
              <a:cs typeface="Calibri"/>
            </a:rPr>
            <a:t>$2,160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0.40406</cdr:x>
      <cdr:y>0.08148</cdr:y>
    </cdr:from>
    <cdr:to>
      <cdr:x>0.63025</cdr:x>
      <cdr:y>0.18239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A0AE85D-EBD3-4F5A-2E10-B9DB19C30667}"/>
            </a:ext>
          </a:extLst>
        </cdr:cNvPr>
        <cdr:cNvSpPr txBox="1"/>
      </cdr:nvSpPr>
      <cdr:spPr>
        <a:xfrm xmlns:a="http://schemas.openxmlformats.org/drawingml/2006/main">
          <a:off x="1717445" y="268667"/>
          <a:ext cx="961402" cy="332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i="0" u="none" strike="noStrike" dirty="0">
              <a:solidFill>
                <a:srgbClr val="000000"/>
              </a:solidFill>
              <a:latin typeface="Calibri"/>
              <a:cs typeface="Calibri"/>
            </a:rPr>
            <a:t>$600</a:t>
          </a:r>
          <a:endParaRPr lang="en-US" sz="9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6A72C-0193-4B7E-8266-ACE259FC3BAD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C1C4D-0E68-4B53-B7D6-FF92C73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1C4D-0E68-4B53-B7D6-FF92C734B36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7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6386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FCE3-B3B6-4ACF-90B9-382898C0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25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7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8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1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9909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2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97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81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83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72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3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4325" y="4400550"/>
            <a:ext cx="6343650" cy="41529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581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3875" y="4400549"/>
            <a:ext cx="5972175" cy="48291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25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92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09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962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80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32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97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2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03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9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250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01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4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32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31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36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6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931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2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41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155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66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34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58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0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59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278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6548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260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86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267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379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832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469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243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207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22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656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9575" y="4400549"/>
            <a:ext cx="6296025" cy="6372226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526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6076950" cy="44767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185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1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426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01490"/>
            <a:ext cx="5581650" cy="469011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981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01490"/>
            <a:ext cx="5486400" cy="469011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849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610225" cy="3819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05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619750" cy="47091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17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8906"/>
            <a:ext cx="5486400" cy="45311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521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613911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564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553075" cy="4591050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29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591050"/>
          </a:xfrm>
        </p:spPr>
        <p:txBody>
          <a:bodyPr/>
          <a:lstStyle/>
          <a:p>
            <a:endParaRPr lang="en-US" sz="11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29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139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29126"/>
          </a:xfrm>
        </p:spPr>
        <p:txBody>
          <a:bodyPr/>
          <a:lstStyle/>
          <a:p>
            <a:pPr lv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0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FCE3-B3B6-4ACF-90B9-382898C0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611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1025" y="4400549"/>
            <a:ext cx="5895975" cy="4676775"/>
          </a:xfrm>
        </p:spPr>
        <p:txBody>
          <a:bodyPr/>
          <a:lstStyle/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308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2925" y="4400549"/>
            <a:ext cx="5842635" cy="4133851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192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939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D402-37F2-4506-844A-663A726583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449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0453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8150" y="4400550"/>
            <a:ext cx="6248400" cy="4629150"/>
          </a:xfrm>
        </p:spPr>
        <p:txBody>
          <a:bodyPr/>
          <a:lstStyle/>
          <a:p>
            <a:endParaRPr lang="en-US" sz="14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2DCCC-7B08-40EA-B8AC-424FC5FFB7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494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2DCCC-7B08-40EA-B8AC-424FC5FFB7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980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00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2DCCC-7B08-40EA-B8AC-424FC5FFB7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0109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613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6250" y="4229100"/>
            <a:ext cx="6210300" cy="4886326"/>
          </a:xfrm>
        </p:spPr>
        <p:txBody>
          <a:bodyPr/>
          <a:lstStyle/>
          <a:p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E75B2-B94C-4CDC-A27F-DC495BB14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84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715000" cy="461391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FCE3-B3B6-4ACF-90B9-382898C0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618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7005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281B-A608-41A4-91EB-414867A8396B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958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F281B-A608-41A4-91EB-414867A83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912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1C4D-0E68-4B53-B7D6-FF92C734B362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5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400550"/>
            <a:ext cx="6576060" cy="1305687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FCE3-B3B6-4ACF-90B9-382898C0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86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51197-F0E2-49A1-96BE-22D5512FCEE4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37FF1-A9DD-41A0-9EBF-E0733A8E5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412" y="136525"/>
            <a:ext cx="38100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7F379-96FD-454C-96DF-D5555D293F8C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1956"/>
            <a:ext cx="3810000" cy="118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064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288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95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C355195-6C3D-41CC-BD43-C30316418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" y="6258718"/>
            <a:ext cx="2091000" cy="5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97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81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73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8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07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1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4A8F-50ED-4D62-BACF-0E4CEEB893E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1956"/>
            <a:ext cx="3810000" cy="118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9104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66D02-82FC-42DE-CAA6-198105350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" y="6266688"/>
            <a:ext cx="1878937" cy="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0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576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394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BF6F7-CCC4-485E-949B-ED7D665E6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774" y="6226759"/>
            <a:ext cx="1981200" cy="5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75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875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350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634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50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738" y="2331748"/>
            <a:ext cx="9144000" cy="112453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6738" y="3796771"/>
            <a:ext cx="262519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7D19-3354-46F7-BA54-968FD49D699A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1956"/>
            <a:ext cx="3810000" cy="1181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7963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292A6-409F-4FA5-B254-E58C9BB16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29" y="6264568"/>
            <a:ext cx="204233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2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E5883-1488-427C-B73E-B049CC7AD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82" y="6273431"/>
            <a:ext cx="1981200" cy="5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21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000" b="0" baseline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59365" y="6200346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01CB-953B-479F-B0F8-D9859F50B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745" y="6227040"/>
            <a:ext cx="204233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788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84384" y="6191440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8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788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1B9FF-998E-4A02-A127-CC7F4B88E3F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78288" y="6199076"/>
            <a:ext cx="2040890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3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929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51D2-2DD9-4A5D-AA64-E32C3956AD8A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9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39BA-4FAA-49A0-A94B-3E2E5BB6B7C8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98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420-4C7C-4090-AD2B-53DAECDC9A1E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A226009-92C3-4ABA-8F33-B90DD27F4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209410"/>
            <a:ext cx="2044733" cy="6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32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9AD1-A974-4D66-BE58-8D0C2F965F29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53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6C15-ED5F-4C9D-8FE2-44FC593EA176}" type="datetime1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54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D711-D1AB-4F92-B1E1-377180A32D16}" type="datetime1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5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CA84-47BD-4F89-A5F0-8AA9BD761C2A}" type="datetime1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8E5-FBD1-4C1F-84CA-67B3F0B3F421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10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1253-45A8-45FC-B3DC-E196D3A0AE40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02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7422-7C54-417E-A45A-9D242F52D7C7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47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2436-400E-46FC-A685-18B135650377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13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C26A-CF98-4A2F-A106-C431A1A013C5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EB3D91C-C39B-420F-9936-7A3C21345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2" y="6277332"/>
            <a:ext cx="1952091" cy="5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rgbClr val="00355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5205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62C8-746D-4512-BE73-97B8F26F8A26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B14-0D29-49C0-9FD9-16CD14400F85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58BE-3268-4D22-8A3D-09CAE9FE8CC7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B7A4-9FCC-40FC-9CFD-27D4C47B0CAE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34EF850-9130-4930-B399-68D591430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2" y="6277332"/>
            <a:ext cx="1952091" cy="5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27D3-B65A-4388-94A1-3C96D428F869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8A95303-F1F9-4851-98AD-E66E0C9CA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2" y="6277332"/>
            <a:ext cx="1952091" cy="5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0B2D-239C-4788-A230-2116181D54C9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DCF9-6BE4-4B07-AD21-41F1705E95D5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C821-7CC0-4F69-9111-FE39CCA03D22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F7C4-734A-40AC-A6AD-F62B5EA40613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EC6B-7B67-AE17-8F7D-8F863B98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47647-36D9-26F8-7FD8-58D604A6A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E794B-4006-9612-7C4A-3CF5956D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18C8-8FA2-4F6D-AB25-424F458AF40D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FE7-0223-593D-B7BF-D7558692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F2EE2-F5CC-1BB3-46C7-F12DFE2C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1BCE0-F151-45D6-A392-C9A133B96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686" y="6161088"/>
            <a:ext cx="2090997" cy="5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83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922F-B376-ECFC-B5F5-2B2308A8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9C12F-FD47-AAA1-72BF-9894409E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23442-C156-9ACC-3970-4B887096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B0E3E-BAC8-43C5-8D07-9EE51B0C6C70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FD102-FD0C-3402-1958-323C08D6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EFDC-E253-EDCD-6897-25B891F6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8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C076-1377-D18D-286A-1E6D4AB7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E203B-6081-7414-9444-950E2C1C6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051C-874B-3DB9-4898-04F95AA2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71B31-6928-40FA-9BFC-EFD887B5B0F6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94F74-5FE3-FDF2-37AB-F10E961C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354F1-1B32-256E-1D46-40D57A2E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08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5987-9C76-D3BA-69CF-C8E4E8D3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385F-95BC-EDB9-DD34-C150D8BE2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B6288-1E1D-971B-9294-4882DB387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057C3-7153-071B-8A17-14C8F18B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EB9B-4D92-49E5-9D2F-A353A055D13D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B7AF-4BAA-72E8-1C0E-D121F85F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1B545-1083-722C-6F18-01782579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3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CA8C-94CE-31A3-9607-9FDE86B8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6AC64-1BD9-A90D-C72D-21F0FD96B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43964-C971-9AA1-8E5F-0AB9CFD75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B21E0-9FFC-8243-D215-1B5BCC430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9E28B-6076-D638-0111-D2EDE1F6D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FA196-889A-263E-EDA4-54FC776D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06F-983A-4715-B1E0-C4AE3C84BE07}" type="datetime1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551B28-6AE9-D51B-4DAA-88BFE079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EB6E5-5F3B-6341-AF7D-28BB13B7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61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01F65-44CE-2B18-0D12-2985D35E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34CCA-A878-54F7-F5F2-A22F5648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199A-149F-4683-AD0E-D5785457F479}" type="datetime1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A855F-2363-638A-FDD5-5E90D28BE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BD22B-94C4-FF8A-5644-92B24233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30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9EFCC-43A0-D2BF-A43E-F7E58EDB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49D0-E5A7-40A7-AA4F-BAA32A0545A7}" type="datetime1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5CC1EF-E386-0F98-E09C-6D466187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E2D77-9EAF-7432-2DD6-AA1650D6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7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E3B7-26CB-417B-5DC5-1E423C8D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66936-89D1-A848-B932-16FDE9E53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ABD92-4EF1-B49E-3F3F-F8A27F76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2ED37-1107-A5BA-49AD-8AC79209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C3E-41EB-4BB2-A9BA-AFF2F10914F3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11CD-F4AE-2E7A-4E89-00C88FDD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BC27-A5D5-071D-0827-FD78239B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8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E2B1-0CF9-B373-C2A6-BB9193CD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7473E-93B1-4BB9-0D8A-1EE9E381B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2238A-B5B6-B688-DCB4-95C4710DC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1FD2A-A45E-0060-D146-FCD37CFC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27AB-2FD8-43CE-AE05-DD72BDABB9B4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2DFDD-48A9-4D16-9052-0B62904F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A071E-65B7-5F05-E6A2-593AECBF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3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CA30-FA32-0606-2058-F50A140F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7638E-376E-2DDE-197D-58890C62E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4B05E-8B8A-C1DA-923A-6AD4B470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5B93-5C28-41BB-8AA6-EBA19D3EBB56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964C1-BFE3-04CF-6D00-9895417C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146DF-E2E2-E434-C6A8-B98F06C7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70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B43C8-B281-F63D-C203-D7D95DF12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83CC6-894C-44CB-808F-D27E8D2BD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0C3D-9762-0A44-6573-C310DAE0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ED46-CD01-437F-A3CE-1E05023DA849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5865C-94FB-74D0-E63C-255E8474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FA9D1-AE6E-9532-CD34-2D9203DB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01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AB127-F559-4E4F-96D3-310A9C8AE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1" y="6254598"/>
            <a:ext cx="1924050" cy="5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52881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" y="6258718"/>
            <a:ext cx="1981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41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23FA68-1272-4C7E-805C-A7A4757720C2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F72D6A-9A2F-4BBE-969E-5AB25CE4DCBC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33427C8-9542-44BF-9D30-954231F846D5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9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9864CC-CCAF-4DF4-BAA8-D22B64BDC0ED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0EFE-8F14-4B3F-8693-4F13D78D7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6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8514C-1EE9-40A8-AB77-B8B57F462E09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545454"/>
                </a:solidFill>
              </a:rPr>
              <a:t>SVEF Confidential - Not for Distribution</a:t>
            </a:r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BC392DB-258E-4570-BA7F-4887A5CB9C5A}" type="datetime1">
              <a:rPr lang="en-US" smtClean="0">
                <a:solidFill>
                  <a:srgbClr val="545454"/>
                </a:solidFill>
              </a:rPr>
              <a:t>11/29/2022</a:t>
            </a:fld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>
                <a:solidFill>
                  <a:srgbClr val="545454"/>
                </a:solidFill>
              </a:rPr>
              <a:pPr/>
              <a:t>‹#›</a:t>
            </a:fld>
            <a:endParaRPr lang="en-US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5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6F408-F6FD-1C1E-B344-394E85FB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AB29D-6C71-FF75-F10F-CCD177F1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84643-B6A3-70A8-3472-CDBEBE2A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D72E-CAF3-480B-885F-D58E51DE9807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BDC11-FD6B-CE79-7CCF-4641351DD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SVEF Confidential - Not for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AD736-276D-62F0-D08E-084B06BF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CD58-2448-4CD9-B9C6-77D05A7D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4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hart" Target="../charts/chart4.xml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12.jpg"/><Relationship Id="rId5" Type="http://schemas.openxmlformats.org/officeDocument/2006/relationships/image" Target="../media/image32.sv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apitalcurrent.ca/chronic-pain-patients-pay-as-opioid-prescription-rates-fall-doctors-say/" TargetMode="Externa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mj.com/content/369/bmj.m178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laneatusfinanzas.com/que-hacer-con-su-seguro-de-gastos-medicos/" TargetMode="Externa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athmanduk2.wordpress.com/2013/10/11/world-sight-day-who-october-10-201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3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tuaries.digital/2014/09/15/life-insurance-lapses-responding-to-the-challenge/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8.xml"/><Relationship Id="rId4" Type="http://schemas.openxmlformats.org/officeDocument/2006/relationships/image" Target="../media/image6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0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chart" Target="../charts/chart33.xml"/><Relationship Id="rId4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chart" Target="../charts/chart34.xml"/><Relationship Id="rId4" Type="http://schemas.openxmlformats.org/officeDocument/2006/relationships/image" Target="../media/image72.svg"/><Relationship Id="rId9" Type="http://schemas.openxmlformats.org/officeDocument/2006/relationships/image" Target="../media/image7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chart" Target="../charts/chart38.xml"/><Relationship Id="rId4" Type="http://schemas.openxmlformats.org/officeDocument/2006/relationships/image" Target="../media/image8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9.xml"/><Relationship Id="rId4" Type="http://schemas.openxmlformats.org/officeDocument/2006/relationships/image" Target="../media/image9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hyperlink" Target="https://www.flickr.com/photos/68751915@N05/6870886851" TargetMode="External"/><Relationship Id="rId4" Type="http://schemas.openxmlformats.org/officeDocument/2006/relationships/image" Target="../media/image9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8.png"/><Relationship Id="rId9" Type="http://schemas.microsoft.com/office/2007/relationships/diagramDrawing" Target="../diagrams/drawing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chart" Target="../charts/chart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microsoft.com/office/2014/relationships/chartEx" Target="../charts/chartEx1.xml"/><Relationship Id="rId5" Type="http://schemas.openxmlformats.org/officeDocument/2006/relationships/image" Target="../media/image2.png"/><Relationship Id="rId4" Type="http://schemas.openxmlformats.org/officeDocument/2006/relationships/hyperlink" Target="https://pixabay.com/en/crowd-human-silhouettes-personal-2718833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sv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://flickr.com/photos/jessicatam/6104513265" TargetMode="External"/><Relationship Id="rId4" Type="http://schemas.openxmlformats.org/officeDocument/2006/relationships/image" Target="../media/image13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png"/><Relationship Id="rId3" Type="http://schemas.openxmlformats.org/officeDocument/2006/relationships/image" Target="../media/image2.png"/><Relationship Id="rId7" Type="http://schemas.openxmlformats.org/officeDocument/2006/relationships/hyperlink" Target="https://pixnio.com/objects/money-bills/great-inflation-500000000000-banknotes-cash-money-bills-currency" TargetMode="External"/><Relationship Id="rId12" Type="http://schemas.openxmlformats.org/officeDocument/2006/relationships/hyperlink" Target="https://www.movilidadhoy.com/coches/actualidad/donde-aparcar-en-madrid-central-restricciones/" TargetMode="External"/><Relationship Id="rId2" Type="http://schemas.openxmlformats.org/officeDocument/2006/relationships/notesSlide" Target="../notesSlides/notesSlide73.xml"/><Relationship Id="rId16" Type="http://schemas.openxmlformats.org/officeDocument/2006/relationships/hyperlink" Target="https://pixabay.com/en/traffic-light-red-yellow-green-157459/" TargetMode="Externa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5.jpeg"/><Relationship Id="rId11" Type="http://schemas.openxmlformats.org/officeDocument/2006/relationships/image" Target="../media/image138.png"/><Relationship Id="rId5" Type="http://schemas.openxmlformats.org/officeDocument/2006/relationships/hyperlink" Target="https://pixabay.com/en/car-green-vehicle-automobile-33866/" TargetMode="External"/><Relationship Id="rId15" Type="http://schemas.openxmlformats.org/officeDocument/2006/relationships/image" Target="../media/image140.png"/><Relationship Id="rId10" Type="http://schemas.openxmlformats.org/officeDocument/2006/relationships/hyperlink" Target="https://svgsilh.com/009688/tag/symbol-1.html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37.svg"/><Relationship Id="rId14" Type="http://schemas.openxmlformats.org/officeDocument/2006/relationships/hyperlink" Target="https://pixabay.com/en/car-road-lead-1918554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www.pngall.com/piggy-bank-png" TargetMode="External"/><Relationship Id="rId5" Type="http://schemas.openxmlformats.org/officeDocument/2006/relationships/image" Target="../media/image141.png"/><Relationship Id="rId4" Type="http://schemas.openxmlformats.org/officeDocument/2006/relationships/chart" Target="../charts/chart4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chart" Target="../charts/chart50.xml"/><Relationship Id="rId7" Type="http://schemas.openxmlformats.org/officeDocument/2006/relationships/chart" Target="../charts/chart51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www.flickr.com/photos/dominic/3250101952/" TargetMode="External"/><Relationship Id="rId5" Type="http://schemas.openxmlformats.org/officeDocument/2006/relationships/image" Target="../media/image142.jp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D%98%84%EA%B8%88-%EB%8F%88-%EB%8B%AC%EB%9F%AC-%EC%9C%A0%EB%A1%9C-%ED%86%B5%ED%99%94-%EA%B8%88%EC%9C%B5-%EB%8F%99%EC%A0%84-%ED%88%AC%EC%9E%90-%EC%82%AC%EC%97%85-%EC%9E%AC%EC%82%B0-3487046/" TargetMode="External"/><Relationship Id="rId13" Type="http://schemas.openxmlformats.org/officeDocument/2006/relationships/image" Target="../media/image147.png"/><Relationship Id="rId3" Type="http://schemas.openxmlformats.org/officeDocument/2006/relationships/chart" Target="../charts/chart52.xml"/><Relationship Id="rId7" Type="http://schemas.openxmlformats.org/officeDocument/2006/relationships/image" Target="../media/image144.png"/><Relationship Id="rId12" Type="http://schemas.openxmlformats.org/officeDocument/2006/relationships/hyperlink" Target="https://freepngimg.com/png/46807-computer-desk-images-hq-image-free-png" TargetMode="External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www.publicdomainpictures.net/view-image.php?image=54123&amp;picture=trophy" TargetMode="External"/><Relationship Id="rId11" Type="http://schemas.openxmlformats.org/officeDocument/2006/relationships/image" Target="../media/image146.png"/><Relationship Id="rId5" Type="http://schemas.openxmlformats.org/officeDocument/2006/relationships/image" Target="../media/image143.jpg"/><Relationship Id="rId15" Type="http://schemas.openxmlformats.org/officeDocument/2006/relationships/image" Target="../media/image148.png"/><Relationship Id="rId10" Type="http://schemas.openxmlformats.org/officeDocument/2006/relationships/hyperlink" Target="https://pixabay.com/vectors/calendar-green-white-month-309912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5.png"/><Relationship Id="rId14" Type="http://schemas.openxmlformats.org/officeDocument/2006/relationships/hyperlink" Target="https://freepngimg.com/png/25305-world-wide-web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hyperlink" Target="https://www.publicdomainpictures.net/en/view-image.php?image=82758&amp;picture=house-illustration-clipar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dtechsandyk.blogspot.com/2017/07/easily-add-emoji-to-google-docs-slides.html" TargetMode="External"/><Relationship Id="rId12" Type="http://schemas.openxmlformats.org/officeDocument/2006/relationships/image" Target="../media/image15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0.png"/><Relationship Id="rId11" Type="http://schemas.openxmlformats.org/officeDocument/2006/relationships/hyperlink" Target="https://pxhere.com/en/photo/1449137" TargetMode="External"/><Relationship Id="rId5" Type="http://schemas.openxmlformats.org/officeDocument/2006/relationships/hyperlink" Target="https://pixabay.com/vectors/check-mark-tick-mark-check-correct-1292787/" TargetMode="External"/><Relationship Id="rId10" Type="http://schemas.openxmlformats.org/officeDocument/2006/relationships/image" Target="../media/image152.jpg"/><Relationship Id="rId4" Type="http://schemas.openxmlformats.org/officeDocument/2006/relationships/image" Target="../media/image149.png"/><Relationship Id="rId9" Type="http://schemas.openxmlformats.org/officeDocument/2006/relationships/hyperlink" Target="https://www.studentdoctor.net/2018/10/18/veterinary-shadowing-how-to-find-and-make-the-most-of-opportuniti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now.ajgsurveys.com/Login.asp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tudents4bestevidence.net/blog/2015/07/24/nominal-ordinal-numerical-variables/" TargetMode="External"/><Relationship Id="rId4" Type="http://schemas.openxmlformats.org/officeDocument/2006/relationships/image" Target="../media/image15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6.png"/><Relationship Id="rId7" Type="http://schemas.openxmlformats.org/officeDocument/2006/relationships/hyperlink" Target="https://twitter.com/SVEFSVEIF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8.svg"/><Relationship Id="rId5" Type="http://schemas.openxmlformats.org/officeDocument/2006/relationships/image" Target="../media/image157.png"/><Relationship Id="rId4" Type="http://schemas.openxmlformats.org/officeDocument/2006/relationships/hyperlink" Target="https://www.linkedin.com/company/silicon-valley-employers-forum" TargetMode="External"/><Relationship Id="rId9" Type="http://schemas.openxmlformats.org/officeDocument/2006/relationships/image" Target="../media/image16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city&#10;&#10;Description automatically generated">
            <a:extLst>
              <a:ext uri="{FF2B5EF4-FFF2-40B4-BE49-F238E27FC236}">
                <a16:creationId xmlns:a16="http://schemas.microsoft.com/office/drawing/2014/main" id="{FF2E4817-AF2F-C2B9-E04E-F04F3D03E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CD3C0-40F6-FEFF-3A03-BD8B2C5BD14C}"/>
              </a:ext>
            </a:extLst>
          </p:cNvPr>
          <p:cNvSpPr txBox="1">
            <a:spLocks/>
          </p:cNvSpPr>
          <p:nvPr/>
        </p:nvSpPr>
        <p:spPr>
          <a:xfrm>
            <a:off x="4470400" y="6492875"/>
            <a:ext cx="27432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E4B18-A91B-4ED4-A1F7-F8A1EBC8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60B48AF-4EA6-43F8-9338-FB88171968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626426"/>
              </p:ext>
            </p:extLst>
          </p:nvPr>
        </p:nvGraphicFramePr>
        <p:xfrm>
          <a:off x="695958" y="1154725"/>
          <a:ext cx="10800083" cy="506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B7F7698-083E-3623-636B-F8F7D52C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0B85B-CBA8-887F-31BB-F996D9F441EE}"/>
              </a:ext>
            </a:extLst>
          </p:cNvPr>
          <p:cNvSpPr txBox="1"/>
          <p:nvPr/>
        </p:nvSpPr>
        <p:spPr>
          <a:xfrm>
            <a:off x="5748759" y="6174513"/>
            <a:ext cx="694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54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4B17A6-1347-6EEA-8B7E-DF9DCEFA09EB}"/>
              </a:ext>
            </a:extLst>
          </p:cNvPr>
          <p:cNvSpPr txBox="1">
            <a:spLocks/>
          </p:cNvSpPr>
          <p:nvPr/>
        </p:nvSpPr>
        <p:spPr>
          <a:xfrm>
            <a:off x="175097" y="154600"/>
            <a:ext cx="11147324" cy="9092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Demographics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Top Health Risks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16D821-5AF8-F886-7F70-16087CCFF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18877-580E-CB29-B303-3E019422D702}"/>
              </a:ext>
            </a:extLst>
          </p:cNvPr>
          <p:cNvSpPr txBox="1"/>
          <p:nvPr/>
        </p:nvSpPr>
        <p:spPr>
          <a:xfrm>
            <a:off x="6096000" y="1945199"/>
            <a:ext cx="298900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Rheumatoid Arthritis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Dermatology/skin issues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008220-F1DD-31FD-C4C2-528951CDC425}"/>
              </a:ext>
            </a:extLst>
          </p:cNvPr>
          <p:cNvCxnSpPr>
            <a:cxnSpLocks/>
          </p:cNvCxnSpPr>
          <p:nvPr/>
        </p:nvCxnSpPr>
        <p:spPr>
          <a:xfrm flipV="1">
            <a:off x="4671391" y="2536724"/>
            <a:ext cx="1424609" cy="1021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D6C924A2-E667-5690-EA7A-994E09F6A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5928" r="41071" b="11515"/>
          <a:stretch/>
        </p:blipFill>
        <p:spPr>
          <a:xfrm>
            <a:off x="10291965" y="0"/>
            <a:ext cx="1902646" cy="1827261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AF9E8FD-F6B1-D174-FE84-15783C8C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1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712423"/>
            <a:ext cx="12192000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Canada Benchmark Survey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386393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Supplemental Medical, Dental, and 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E1374-BEF6-74C9-D53E-BE42A6277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715740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5279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A1B61A7-11CE-40C1-8F1D-51C76499EFAD}"/>
              </a:ext>
            </a:extLst>
          </p:cNvPr>
          <p:cNvGraphicFramePr>
            <a:graphicFrameLocks/>
          </p:cNvGraphicFramePr>
          <p:nvPr/>
        </p:nvGraphicFramePr>
        <p:xfrm>
          <a:off x="178629" y="1895251"/>
          <a:ext cx="4786573" cy="3067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2847093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4EA18-9890-4A0B-95DE-D2C6CEA68F02}"/>
              </a:ext>
            </a:extLst>
          </p:cNvPr>
          <p:cNvSpPr txBox="1"/>
          <p:nvPr/>
        </p:nvSpPr>
        <p:spPr>
          <a:xfrm>
            <a:off x="1587669" y="2790166"/>
            <a:ext cx="220055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355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98%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816AF-72A5-4535-8DC3-050F234F6840}"/>
              </a:ext>
            </a:extLst>
          </p:cNvPr>
          <p:cNvSpPr txBox="1"/>
          <p:nvPr/>
        </p:nvSpPr>
        <p:spPr>
          <a:xfrm>
            <a:off x="6009807" y="1609849"/>
            <a:ext cx="563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Offer supplemental healthcare coverage (N=62)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74CC2-6BA6-4F02-AB1C-2D239CD9E377}"/>
              </a:ext>
            </a:extLst>
          </p:cNvPr>
          <p:cNvSpPr txBox="1"/>
          <p:nvPr/>
        </p:nvSpPr>
        <p:spPr>
          <a:xfrm>
            <a:off x="6010745" y="2821632"/>
            <a:ext cx="53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no eligibility waiting period (N=61)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9B623-87BA-40A8-A20B-025A266B927E}"/>
              </a:ext>
            </a:extLst>
          </p:cNvPr>
          <p:cNvSpPr txBox="1"/>
          <p:nvPr/>
        </p:nvSpPr>
        <p:spPr>
          <a:xfrm>
            <a:off x="6009806" y="4012378"/>
            <a:ext cx="587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no pre-existing condition waiting period (N=60)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98D1C-E953-47EF-BACD-9F81A2C55099}"/>
              </a:ext>
            </a:extLst>
          </p:cNvPr>
          <p:cNvSpPr txBox="1"/>
          <p:nvPr/>
        </p:nvSpPr>
        <p:spPr>
          <a:xfrm>
            <a:off x="6096000" y="5273553"/>
            <a:ext cx="457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 dependent coverage (N=61)</a:t>
            </a:r>
          </a:p>
        </p:txBody>
      </p:sp>
      <p:pic>
        <p:nvPicPr>
          <p:cNvPr id="19" name="Graphic 18" descr="Stopwatch with solid fill">
            <a:extLst>
              <a:ext uri="{FF2B5EF4-FFF2-40B4-BE49-F238E27FC236}">
                <a16:creationId xmlns:a16="http://schemas.microsoft.com/office/drawing/2014/main" id="{BDBCDDC6-CB57-48C1-A3C0-A90998488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1600" y="2544209"/>
            <a:ext cx="914400" cy="914400"/>
          </a:xfrm>
          <a:prstGeom prst="rect">
            <a:avLst/>
          </a:prstGeom>
        </p:spPr>
      </p:pic>
      <p:pic>
        <p:nvPicPr>
          <p:cNvPr id="21" name="Graphic 20" descr="Hourglass Finished with solid fill">
            <a:extLst>
              <a:ext uri="{FF2B5EF4-FFF2-40B4-BE49-F238E27FC236}">
                <a16:creationId xmlns:a16="http://schemas.microsoft.com/office/drawing/2014/main" id="{0C9CBF1E-A60A-40EB-B679-5970D830C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7822" y="3770220"/>
            <a:ext cx="914400" cy="914400"/>
          </a:xfrm>
          <a:prstGeom prst="rect">
            <a:avLst/>
          </a:prstGeom>
        </p:spPr>
      </p:pic>
      <p:pic>
        <p:nvPicPr>
          <p:cNvPr id="25" name="Graphic 24" descr="Family with two children with solid fill">
            <a:extLst>
              <a:ext uri="{FF2B5EF4-FFF2-40B4-BE49-F238E27FC236}">
                <a16:creationId xmlns:a16="http://schemas.microsoft.com/office/drawing/2014/main" id="{4632D28A-0026-4A5D-B37D-BE233CE59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1600" y="5001019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18578A-4BE2-48CD-B963-9F4E08C2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54" y="-873"/>
            <a:ext cx="2798745" cy="14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C111FC-17F3-4BB8-80AA-9CDD051BCE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00875"/>
            <a:ext cx="908063" cy="7866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6EC1-74A8-42FD-8DFD-925FC22C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73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8DFE7E8-148F-4B13-BD52-5BAD8F585E39}"/>
              </a:ext>
            </a:extLst>
          </p:cNvPr>
          <p:cNvGraphicFramePr>
            <a:graphicFrameLocks/>
          </p:cNvGraphicFramePr>
          <p:nvPr/>
        </p:nvGraphicFramePr>
        <p:xfrm>
          <a:off x="4571999" y="1255308"/>
          <a:ext cx="7414924" cy="437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Dependent Eligibility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7892751" y="5661123"/>
            <a:ext cx="58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5D9CE-13D8-413D-93EE-DF327AE51378}"/>
              </a:ext>
            </a:extLst>
          </p:cNvPr>
          <p:cNvSpPr txBox="1"/>
          <p:nvPr/>
        </p:nvSpPr>
        <p:spPr>
          <a:xfrm>
            <a:off x="306654" y="3273124"/>
            <a:ext cx="4084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All companies providing dependent coverage include spouses and children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98% include common-law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89D7D-EDD0-4864-AE5C-A60E38EE6C53}"/>
              </a:ext>
            </a:extLst>
          </p:cNvPr>
          <p:cNvSpPr txBox="1"/>
          <p:nvPr/>
        </p:nvSpPr>
        <p:spPr>
          <a:xfrm>
            <a:off x="8018813" y="2898007"/>
            <a:ext cx="256636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companies have the same maximum child eligibility age, regardless of student status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BC969B-1DE7-41CA-B209-69FDB23B3FDD}"/>
              </a:ext>
            </a:extLst>
          </p:cNvPr>
          <p:cNvSpPr/>
          <p:nvPr/>
        </p:nvSpPr>
        <p:spPr>
          <a:xfrm>
            <a:off x="10306878" y="4492487"/>
            <a:ext cx="278295" cy="5267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88C74D-49B8-4239-86FB-7A49110F40F6}"/>
              </a:ext>
            </a:extLst>
          </p:cNvPr>
          <p:cNvSpPr/>
          <p:nvPr/>
        </p:nvSpPr>
        <p:spPr>
          <a:xfrm>
            <a:off x="11156840" y="4432851"/>
            <a:ext cx="278295" cy="606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E9023B-31D0-49BD-9E12-EB595283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7" y="1420833"/>
            <a:ext cx="2452649" cy="16867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5335D6-646E-431C-AA38-4CB00CC6E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10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Coverage Included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5867385" y="6147514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61</a:t>
            </a:r>
          </a:p>
        </p:txBody>
      </p:sp>
      <p:pic>
        <p:nvPicPr>
          <p:cNvPr id="1028" name="Picture 4" descr="Health, Care, Medicine, Healthy, Doctor">
            <a:extLst>
              <a:ext uri="{FF2B5EF4-FFF2-40B4-BE49-F238E27FC236}">
                <a16:creationId xmlns:a16="http://schemas.microsoft.com/office/drawing/2014/main" id="{5F2EF6E6-271C-42F5-853C-38144210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5" y="3202"/>
            <a:ext cx="2295524" cy="12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39A095-8CC1-44C9-95D1-8E6F926C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7F936787-9502-4D85-A72A-ED7F35A4C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77493"/>
              </p:ext>
            </p:extLst>
          </p:nvPr>
        </p:nvGraphicFramePr>
        <p:xfrm>
          <a:off x="699982" y="1319299"/>
          <a:ext cx="10792035" cy="4723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9247">
                  <a:extLst>
                    <a:ext uri="{9D8B030D-6E8A-4147-A177-3AD203B41FA5}">
                      <a16:colId xmlns:a16="http://schemas.microsoft.com/office/drawing/2014/main" val="1275669122"/>
                    </a:ext>
                  </a:extLst>
                </a:gridCol>
                <a:gridCol w="2183197">
                  <a:extLst>
                    <a:ext uri="{9D8B030D-6E8A-4147-A177-3AD203B41FA5}">
                      <a16:colId xmlns:a16="http://schemas.microsoft.com/office/drawing/2014/main" val="3023468419"/>
                    </a:ext>
                  </a:extLst>
                </a:gridCol>
                <a:gridCol w="2183197">
                  <a:extLst>
                    <a:ext uri="{9D8B030D-6E8A-4147-A177-3AD203B41FA5}">
                      <a16:colId xmlns:a16="http://schemas.microsoft.com/office/drawing/2014/main" val="778575752"/>
                    </a:ext>
                  </a:extLst>
                </a:gridCol>
                <a:gridCol w="2183197">
                  <a:extLst>
                    <a:ext uri="{9D8B030D-6E8A-4147-A177-3AD203B41FA5}">
                      <a16:colId xmlns:a16="http://schemas.microsoft.com/office/drawing/2014/main" val="1212131091"/>
                    </a:ext>
                  </a:extLst>
                </a:gridCol>
                <a:gridCol w="2183197">
                  <a:extLst>
                    <a:ext uri="{9D8B030D-6E8A-4147-A177-3AD203B41FA5}">
                      <a16:colId xmlns:a16="http://schemas.microsoft.com/office/drawing/2014/main" val="1806160739"/>
                    </a:ext>
                  </a:extLst>
                </a:gridCol>
              </a:tblGrid>
              <a:tr h="3342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eorgia" panose="02040502050405020303" pitchFamily="18" charset="0"/>
                        </a:rPr>
                        <a:t>95% or More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eorgia" panose="02040502050405020303" pitchFamily="18" charset="0"/>
                        </a:rPr>
                        <a:t>90-94%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eorgia" panose="02040502050405020303" pitchFamily="18" charset="0"/>
                        </a:rPr>
                        <a:t>75-89%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eorgia" panose="02040502050405020303" pitchFamily="18" charset="0"/>
                        </a:rPr>
                        <a:t>50-74%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eorgia" panose="02040502050405020303" pitchFamily="18" charset="0"/>
                        </a:rPr>
                        <a:t>Less than 50%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970625"/>
                  </a:ext>
                </a:extLst>
              </a:tr>
              <a:tr h="6114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Chiropractor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Ambulance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Emergency out-of-country treatments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Vaccination shots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Infertility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17973"/>
                  </a:ext>
                </a:extLst>
              </a:tr>
              <a:tr h="414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Physiotherapist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Massage therapist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Acupuncturist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Prosthetic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Neurological disorders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92883"/>
                  </a:ext>
                </a:extLst>
              </a:tr>
              <a:tr h="4190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Hearing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Medical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Social worker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Telemedicine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Private hospital 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54884"/>
                  </a:ext>
                </a:extLst>
              </a:tr>
              <a:tr h="5512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Psychologist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Naturopath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Private duty nursing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Gender affirmation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183899"/>
                  </a:ext>
                </a:extLst>
              </a:tr>
              <a:tr h="548752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Semi-private hospital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Female egg preservation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01149"/>
                  </a:ext>
                </a:extLst>
              </a:tr>
              <a:tr h="36136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Osteopath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982829"/>
                  </a:ext>
                </a:extLst>
              </a:tr>
              <a:tr h="385717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Podiatrist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5189"/>
                  </a:ext>
                </a:extLst>
              </a:tr>
              <a:tr h="4178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Prescription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73793"/>
                  </a:ext>
                </a:extLst>
              </a:tr>
              <a:tr h="394782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rgia" panose="02040502050405020303" pitchFamily="18" charset="0"/>
                        </a:rPr>
                        <a:t>Speech therapist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807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9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Prescription Drug Coverage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8356878" y="5823043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0AC02-A62B-4A22-823C-123E160A24BC}"/>
              </a:ext>
            </a:extLst>
          </p:cNvPr>
          <p:cNvSpPr txBox="1"/>
          <p:nvPr/>
        </p:nvSpPr>
        <p:spPr>
          <a:xfrm>
            <a:off x="378743" y="1971016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067F6-7A94-46EC-B179-868B258F8275}"/>
              </a:ext>
            </a:extLst>
          </p:cNvPr>
          <p:cNvSpPr txBox="1"/>
          <p:nvPr/>
        </p:nvSpPr>
        <p:spPr>
          <a:xfrm>
            <a:off x="1609725" y="206492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dispensing fee caps between $5 and $12 (N=56)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DC4E1-2232-4704-B90C-A12D12E358E5}"/>
              </a:ext>
            </a:extLst>
          </p:cNvPr>
          <p:cNvSpPr txBox="1"/>
          <p:nvPr/>
        </p:nvSpPr>
        <p:spPr>
          <a:xfrm>
            <a:off x="378743" y="3075057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38CC8-37C8-4E38-AD12-E7F967AB7868}"/>
              </a:ext>
            </a:extLst>
          </p:cNvPr>
          <p:cNvSpPr txBox="1"/>
          <p:nvPr/>
        </p:nvSpPr>
        <p:spPr>
          <a:xfrm>
            <a:off x="1619250" y="31373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a generic substitution clause (N=56)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FB66AF-0BCB-4858-9BF9-38FD9DB1D5DC}"/>
              </a:ext>
            </a:extLst>
          </p:cNvPr>
          <p:cNvSpPr txBox="1"/>
          <p:nvPr/>
        </p:nvSpPr>
        <p:spPr>
          <a:xfrm>
            <a:off x="378743" y="4179099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58%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B8A2F-A0A0-4759-B806-BBAF39BB2BFE}"/>
              </a:ext>
            </a:extLst>
          </p:cNvPr>
          <p:cNvSpPr txBox="1"/>
          <p:nvPr/>
        </p:nvSpPr>
        <p:spPr>
          <a:xfrm>
            <a:off x="1619250" y="4242172"/>
            <a:ext cx="335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Require preauthorization for high-cost prescriptions (N=55)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9AF7A55-18BB-4FB6-9AC0-67289FCFAB12}"/>
              </a:ext>
            </a:extLst>
          </p:cNvPr>
          <p:cNvGraphicFramePr>
            <a:graphicFrameLocks/>
          </p:cNvGraphicFramePr>
          <p:nvPr/>
        </p:nvGraphicFramePr>
        <p:xfrm>
          <a:off x="5077509" y="1489890"/>
          <a:ext cx="6835139" cy="4250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picture containing table, indoor, slice, wooden&#10;&#10;Description automatically generated">
            <a:extLst>
              <a:ext uri="{FF2B5EF4-FFF2-40B4-BE49-F238E27FC236}">
                <a16:creationId xmlns:a16="http://schemas.microsoft.com/office/drawing/2014/main" id="{3EB7E2AC-E11F-4CE5-BE6A-ECFD415F3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49605" y="0"/>
            <a:ext cx="2242395" cy="126134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031C1E-83E8-4E67-9611-9436913C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2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Cost Sharing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3A6DC-695F-4339-95F9-27BDCBB886AE}"/>
              </a:ext>
            </a:extLst>
          </p:cNvPr>
          <p:cNvSpPr txBox="1"/>
          <p:nvPr/>
        </p:nvSpPr>
        <p:spPr>
          <a:xfrm>
            <a:off x="1810268" y="2125787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CD929-2B2B-4F30-B02D-5A38A02D2B0D}"/>
              </a:ext>
            </a:extLst>
          </p:cNvPr>
          <p:cNvSpPr txBox="1"/>
          <p:nvPr/>
        </p:nvSpPr>
        <p:spPr>
          <a:xfrm>
            <a:off x="936744" y="2813101"/>
            <a:ext cx="310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employee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medical coverage (N=61)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B9F4C1D-B1C5-46CE-821C-6FD9E862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76010" y="1748100"/>
            <a:ext cx="5359812" cy="34739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C6DEE8-9469-40F0-B746-204CFCC9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EA4E8-03A4-4717-8B95-1B5D3CE9A51F}"/>
              </a:ext>
            </a:extLst>
          </p:cNvPr>
          <p:cNvSpPr txBox="1"/>
          <p:nvPr/>
        </p:nvSpPr>
        <p:spPr>
          <a:xfrm>
            <a:off x="1810268" y="3909722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A39D0-D7DE-41FC-A115-FD2179DD1A41}"/>
              </a:ext>
            </a:extLst>
          </p:cNvPr>
          <p:cNvSpPr txBox="1"/>
          <p:nvPr/>
        </p:nvSpPr>
        <p:spPr>
          <a:xfrm>
            <a:off x="863936" y="4575723"/>
            <a:ext cx="32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dependent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medical coverage (N=60)</a:t>
            </a:r>
          </a:p>
        </p:txBody>
      </p:sp>
    </p:spTree>
    <p:extLst>
      <p:ext uri="{BB962C8B-B14F-4D97-AF65-F5344CB8AC3E}">
        <p14:creationId xmlns:p14="http://schemas.microsoft.com/office/powerpoint/2010/main" val="3164118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Health Care Spending Account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475804" y="5481920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FE6DDA-3771-4F8D-A88F-B4E4C33A1F2E}"/>
              </a:ext>
            </a:extLst>
          </p:cNvPr>
          <p:cNvGraphicFramePr>
            <a:graphicFrameLocks/>
          </p:cNvGraphicFramePr>
          <p:nvPr/>
        </p:nvGraphicFramePr>
        <p:xfrm>
          <a:off x="22288" y="1438430"/>
          <a:ext cx="5495656" cy="4043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A piggy bank with a stethoscope and a stethoscope&#10;&#10;Description automatically generated with medium confidence">
            <a:extLst>
              <a:ext uri="{FF2B5EF4-FFF2-40B4-BE49-F238E27FC236}">
                <a16:creationId xmlns:a16="http://schemas.microsoft.com/office/drawing/2014/main" id="{3A2FC653-9CB3-4D2D-B03E-EDF88B679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71904" y="4329466"/>
            <a:ext cx="2680252" cy="1807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2CEF1-3F09-44C9-9862-BAEDDA5DB291}"/>
              </a:ext>
            </a:extLst>
          </p:cNvPr>
          <p:cNvSpPr txBox="1"/>
          <p:nvPr/>
        </p:nvSpPr>
        <p:spPr>
          <a:xfrm>
            <a:off x="6789092" y="2012455"/>
            <a:ext cx="444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Provide different employer contributions, typically based on single versus family coverage (N=19)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CB129C-C5F1-43E3-AA82-67B23A90CC1F}"/>
              </a:ext>
            </a:extLst>
          </p:cNvPr>
          <p:cNvSpPr txBox="1"/>
          <p:nvPr/>
        </p:nvSpPr>
        <p:spPr>
          <a:xfrm>
            <a:off x="5402908" y="2076182"/>
            <a:ext cx="145150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58%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7BC3E-C42D-4F88-B705-15ACDE1D325A}"/>
              </a:ext>
            </a:extLst>
          </p:cNvPr>
          <p:cNvSpPr txBox="1"/>
          <p:nvPr/>
        </p:nvSpPr>
        <p:spPr>
          <a:xfrm>
            <a:off x="5402909" y="3278683"/>
            <a:ext cx="145150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42%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1925C-29CA-45C0-BEDF-FF5E283F40E6}"/>
              </a:ext>
            </a:extLst>
          </p:cNvPr>
          <p:cNvSpPr txBox="1"/>
          <p:nvPr/>
        </p:nvSpPr>
        <p:spPr>
          <a:xfrm>
            <a:off x="6789092" y="3340237"/>
            <a:ext cx="432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Provide the same employer contribution to all employees (N=19)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2F649-5CFB-4C4A-96BD-7F5DC10A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4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6A90320-741B-4D93-B812-E5E507EF1F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0880054"/>
              </p:ext>
            </p:extLst>
          </p:nvPr>
        </p:nvGraphicFramePr>
        <p:xfrm>
          <a:off x="510160" y="1410936"/>
          <a:ext cx="4648200" cy="422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195105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Medical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Insuring and Vendors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539948" y="5354523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3F7A48-4920-41D8-83E9-774EB83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9327D3-FB1F-4130-AE11-405DFE76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20" y="0"/>
            <a:ext cx="364908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72B3F4-DC01-4D12-B71A-498A469E48C0}"/>
              </a:ext>
            </a:extLst>
          </p:cNvPr>
          <p:cNvSpPr txBox="1"/>
          <p:nvPr/>
        </p:nvSpPr>
        <p:spPr>
          <a:xfrm>
            <a:off x="5367846" y="3243294"/>
            <a:ext cx="3987539" cy="10156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SVEF members use seven different medical vendors, but three are commonly used</a:t>
            </a:r>
          </a:p>
        </p:txBody>
      </p:sp>
    </p:spTree>
    <p:extLst>
      <p:ext uri="{BB962C8B-B14F-4D97-AF65-F5344CB8AC3E}">
        <p14:creationId xmlns:p14="http://schemas.microsoft.com/office/powerpoint/2010/main" val="73566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CA8A4BC-963C-45DC-A55C-51AB46D7D8DF}"/>
              </a:ext>
            </a:extLst>
          </p:cNvPr>
          <p:cNvGraphicFramePr>
            <a:graphicFrameLocks/>
          </p:cNvGraphicFramePr>
          <p:nvPr/>
        </p:nvGraphicFramePr>
        <p:xfrm>
          <a:off x="86881" y="4646847"/>
          <a:ext cx="1588373" cy="137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Dental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All companies provide dental benefits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060047" y="5821368"/>
            <a:ext cx="62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178D13-8AF7-4933-8D07-46C4173BE113}"/>
              </a:ext>
            </a:extLst>
          </p:cNvPr>
          <p:cNvSpPr txBox="1"/>
          <p:nvPr/>
        </p:nvSpPr>
        <p:spPr>
          <a:xfrm>
            <a:off x="1424229" y="1583097"/>
            <a:ext cx="398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H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no eligibility waiting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A0606-22DA-4A1C-BD36-741EA9B42DF2}"/>
              </a:ext>
            </a:extLst>
          </p:cNvPr>
          <p:cNvSpPr txBox="1"/>
          <p:nvPr/>
        </p:nvSpPr>
        <p:spPr>
          <a:xfrm>
            <a:off x="1424229" y="2771981"/>
            <a:ext cx="398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ffer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more than one plan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D6727-0ABB-479B-A385-2D84CE034EC0}"/>
              </a:ext>
            </a:extLst>
          </p:cNvPr>
          <p:cNvSpPr txBox="1"/>
          <p:nvPr/>
        </p:nvSpPr>
        <p:spPr>
          <a:xfrm>
            <a:off x="1424228" y="3970200"/>
            <a:ext cx="390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over spouses and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525A3-EAB2-4384-BA32-8C58E1E322B2}"/>
              </a:ext>
            </a:extLst>
          </p:cNvPr>
          <p:cNvSpPr txBox="1"/>
          <p:nvPr/>
        </p:nvSpPr>
        <p:spPr>
          <a:xfrm>
            <a:off x="1388388" y="5163275"/>
            <a:ext cx="390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over common-law partners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59A1552-6E41-4359-AE9D-297FDA530C5F}"/>
              </a:ext>
            </a:extLst>
          </p:cNvPr>
          <p:cNvSpPr txBox="1"/>
          <p:nvPr/>
        </p:nvSpPr>
        <p:spPr>
          <a:xfrm>
            <a:off x="8356877" y="5557697"/>
            <a:ext cx="62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55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9321089-7485-480C-BFDF-C9025C3B59A5}"/>
              </a:ext>
            </a:extLst>
          </p:cNvPr>
          <p:cNvGraphicFramePr>
            <a:graphicFrameLocks/>
          </p:cNvGraphicFramePr>
          <p:nvPr/>
        </p:nvGraphicFramePr>
        <p:xfrm>
          <a:off x="5992090" y="1691907"/>
          <a:ext cx="5577058" cy="374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A8A798-48AA-4847-BE0C-65C823CE4CD7}"/>
              </a:ext>
            </a:extLst>
          </p:cNvPr>
          <p:cNvSpPr txBox="1"/>
          <p:nvPr/>
        </p:nvSpPr>
        <p:spPr>
          <a:xfrm>
            <a:off x="509988" y="1555397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0B0C7F-18F1-4B2B-82EF-D889665774D2}"/>
              </a:ext>
            </a:extLst>
          </p:cNvPr>
          <p:cNvSpPr txBox="1"/>
          <p:nvPr/>
        </p:nvSpPr>
        <p:spPr>
          <a:xfrm>
            <a:off x="509988" y="2744281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08E1A-1514-4C27-8544-68D242794C5C}"/>
              </a:ext>
            </a:extLst>
          </p:cNvPr>
          <p:cNvSpPr txBox="1"/>
          <p:nvPr/>
        </p:nvSpPr>
        <p:spPr>
          <a:xfrm>
            <a:off x="417772" y="3919702"/>
            <a:ext cx="9687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100%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DDD7C9-6D91-4577-A052-9630443EDCD0}"/>
              </a:ext>
            </a:extLst>
          </p:cNvPr>
          <p:cNvSpPr txBox="1"/>
          <p:nvPr/>
        </p:nvSpPr>
        <p:spPr>
          <a:xfrm>
            <a:off x="499171" y="5071234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94%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68DF2DD-7779-461A-9CEA-A0E6F13D4217}"/>
              </a:ext>
            </a:extLst>
          </p:cNvPr>
          <p:cNvGraphicFramePr>
            <a:graphicFrameLocks/>
          </p:cNvGraphicFramePr>
          <p:nvPr/>
        </p:nvGraphicFramePr>
        <p:xfrm>
          <a:off x="100206" y="1112031"/>
          <a:ext cx="1552185" cy="13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666ECF7-D7E7-4669-866C-6B9AC646EDCF}"/>
              </a:ext>
            </a:extLst>
          </p:cNvPr>
          <p:cNvGraphicFramePr>
            <a:graphicFrameLocks/>
          </p:cNvGraphicFramePr>
          <p:nvPr/>
        </p:nvGraphicFramePr>
        <p:xfrm>
          <a:off x="9522" y="2294287"/>
          <a:ext cx="1733551" cy="136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3AE7A79-7B4E-42EA-AFAF-1C11BDDAB20F}"/>
              </a:ext>
            </a:extLst>
          </p:cNvPr>
          <p:cNvGraphicFramePr>
            <a:graphicFrameLocks/>
          </p:cNvGraphicFramePr>
          <p:nvPr/>
        </p:nvGraphicFramePr>
        <p:xfrm>
          <a:off x="100206" y="3462909"/>
          <a:ext cx="1552185" cy="13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050" name="Picture 2" descr="Toothbrush, Toothpaste, Healthcare">
            <a:extLst>
              <a:ext uri="{FF2B5EF4-FFF2-40B4-BE49-F238E27FC236}">
                <a16:creationId xmlns:a16="http://schemas.microsoft.com/office/drawing/2014/main" id="{15601AC5-DD03-40C9-B683-2A69C1CA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2" y="0"/>
            <a:ext cx="218598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84E3-4ACA-4855-BFC9-51CEE97F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8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grayscl/>
            <a:lum/>
          </a:blip>
          <a:srcRect/>
          <a:stretch>
            <a:fillRect t="-39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61" y="46372"/>
            <a:ext cx="8199555" cy="104227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2022 Canada Benchmark Survey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i="1" dirty="0">
                <a:solidFill>
                  <a:schemeClr val="accent1">
                    <a:lumMod val="50000"/>
                  </a:schemeClr>
                </a:solidFill>
              </a:rPr>
              <a:t>Overview and Agenda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32384" y="6225796"/>
            <a:ext cx="4114800" cy="365125"/>
          </a:xfrm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13989" y="1219200"/>
            <a:ext cx="8516023" cy="55022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Participating Companies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Company Overview, Demographics, Accomplishments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Supplemental Medical, Dental, and Vision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Supplemental Life, Accident, and Critical Illness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Sickness and Disability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Retirement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Wellbeing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Leaves</a:t>
            </a:r>
          </a:p>
          <a:p>
            <a:pPr fontAlgn="b">
              <a:tabLst>
                <a:tab pos="2566988" algn="l"/>
                <a:tab pos="2743200" algn="l"/>
              </a:tabLst>
              <a:defRPr/>
            </a:pP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Transportation</a:t>
            </a:r>
          </a:p>
          <a:p>
            <a:pPr fontAlgn="b"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Perquisites and Allowances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Flexible and Voluntary Benefits</a:t>
            </a:r>
          </a:p>
          <a:p>
            <a:pPr marL="228600" marR="0" lvl="0" indent="-22860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  <a:defRPr/>
            </a:pP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Survey Resources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D40DC80-87E5-4239-B0A3-251B39329FDF}"/>
              </a:ext>
            </a:extLst>
          </p:cNvPr>
          <p:cNvSpPr txBox="1">
            <a:spLocks/>
          </p:cNvSpPr>
          <p:nvPr/>
        </p:nvSpPr>
        <p:spPr>
          <a:xfrm>
            <a:off x="8830012" y="62202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E50EFE-8F14-4B3F-8693-4F13D78D71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13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Dental - Overview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Coverage Included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5120885" y="6069127"/>
            <a:ext cx="67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37FCD2-1512-4B2A-9E50-E220748141E9}"/>
              </a:ext>
            </a:extLst>
          </p:cNvPr>
          <p:cNvGraphicFramePr>
            <a:graphicFrameLocks/>
          </p:cNvGraphicFramePr>
          <p:nvPr/>
        </p:nvGraphicFramePr>
        <p:xfrm>
          <a:off x="588526" y="1339146"/>
          <a:ext cx="7859412" cy="469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2" name="Picture 4" descr="Dental, Dentist, Medical, Tooth, Healthy">
            <a:extLst>
              <a:ext uri="{FF2B5EF4-FFF2-40B4-BE49-F238E27FC236}">
                <a16:creationId xmlns:a16="http://schemas.microsoft.com/office/drawing/2014/main" id="{E9B70396-A4E4-45E7-AB56-27B25D55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2192094"/>
            <a:ext cx="2590226" cy="24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5F2F6-214E-4DB8-851C-0839F6E9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51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Dental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Cost Sharing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6922757" y="5054235"/>
            <a:ext cx="3578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 (Spouse), N = 58 (Common-law partner), N = 61 (Children)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0F806-CEC8-461A-B451-98A81F3E7CE5}"/>
              </a:ext>
            </a:extLst>
          </p:cNvPr>
          <p:cNvSpPr txBox="1"/>
          <p:nvPr/>
        </p:nvSpPr>
        <p:spPr>
          <a:xfrm>
            <a:off x="1894346" y="1585448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AA7F0-2CB0-4390-9341-C88051FC3484}"/>
              </a:ext>
            </a:extLst>
          </p:cNvPr>
          <p:cNvSpPr txBox="1"/>
          <p:nvPr/>
        </p:nvSpPr>
        <p:spPr>
          <a:xfrm>
            <a:off x="1104901" y="2322959"/>
            <a:ext cx="2933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 of employee dental coverage (N=62)</a:t>
            </a:r>
          </a:p>
        </p:txBody>
      </p:sp>
      <p:pic>
        <p:nvPicPr>
          <p:cNvPr id="1026" name="Picture 2" descr="Dental tooth and golden coin on balancing scale on blue background. Health care and financial concept. Money-saving and cash flow theme. 3D illustration rendering Dental tooth and golden coin on balancing scale on blue background. Health care and financial concept. Money-saving and cash flow theme. 3D illustration rendering dental cost stock pictures, royalty-free photos &amp; images">
            <a:extLst>
              <a:ext uri="{FF2B5EF4-FFF2-40B4-BE49-F238E27FC236}">
                <a16:creationId xmlns:a16="http://schemas.microsoft.com/office/drawing/2014/main" id="{EFA4FC8A-BA25-4101-8ED9-1C35AE17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1" y="3266167"/>
            <a:ext cx="4624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B99A91-178B-44C8-93B2-1D07B138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2A3A4-7626-4790-ACE5-2DBF963AA03F}"/>
              </a:ext>
            </a:extLst>
          </p:cNvPr>
          <p:cNvSpPr txBox="1"/>
          <p:nvPr/>
        </p:nvSpPr>
        <p:spPr>
          <a:xfrm>
            <a:off x="6227394" y="1772095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77%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B1608-A542-4761-ABFB-3964EFD4D3E2}"/>
              </a:ext>
            </a:extLst>
          </p:cNvPr>
          <p:cNvSpPr txBox="1"/>
          <p:nvPr/>
        </p:nvSpPr>
        <p:spPr>
          <a:xfrm>
            <a:off x="6227394" y="2933729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CA659-5C76-4A1E-8A93-51EE0ABA0E0C}"/>
              </a:ext>
            </a:extLst>
          </p:cNvPr>
          <p:cNvSpPr txBox="1"/>
          <p:nvPr/>
        </p:nvSpPr>
        <p:spPr>
          <a:xfrm>
            <a:off x="6266171" y="4095474"/>
            <a:ext cx="10113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EEC41-EA96-4CC4-816E-DD1E31AF5939}"/>
              </a:ext>
            </a:extLst>
          </p:cNvPr>
          <p:cNvSpPr txBox="1"/>
          <p:nvPr/>
        </p:nvSpPr>
        <p:spPr>
          <a:xfrm>
            <a:off x="7452429" y="1939391"/>
            <a:ext cx="19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ED8C3-E4B7-4C20-BB47-A3A89638BAD9}"/>
              </a:ext>
            </a:extLst>
          </p:cNvPr>
          <p:cNvSpPr txBox="1"/>
          <p:nvPr/>
        </p:nvSpPr>
        <p:spPr>
          <a:xfrm>
            <a:off x="7452429" y="3103006"/>
            <a:ext cx="347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Share the cost with employees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8DF47-68FC-4E80-BC20-9F728994E628}"/>
              </a:ext>
            </a:extLst>
          </p:cNvPr>
          <p:cNvSpPr txBox="1"/>
          <p:nvPr/>
        </p:nvSpPr>
        <p:spPr>
          <a:xfrm>
            <a:off x="7452429" y="4282010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Require employees to pay the full 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32763-1959-4A99-9428-06A72EFB7D8A}"/>
              </a:ext>
            </a:extLst>
          </p:cNvPr>
          <p:cNvSpPr txBox="1"/>
          <p:nvPr/>
        </p:nvSpPr>
        <p:spPr>
          <a:xfrm>
            <a:off x="6584974" y="1236454"/>
            <a:ext cx="4065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Georgia" panose="02040502050405020303" pitchFamily="18" charset="0"/>
              </a:rPr>
              <a:t>Dependent Cost Sharing</a:t>
            </a:r>
          </a:p>
        </p:txBody>
      </p:sp>
    </p:spTree>
    <p:extLst>
      <p:ext uri="{BB962C8B-B14F-4D97-AF65-F5344CB8AC3E}">
        <p14:creationId xmlns:p14="http://schemas.microsoft.com/office/powerpoint/2010/main" val="214642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Dental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Insuring and Vendors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432126" y="5384068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4390E53-84A5-4734-A305-23E50DE6D72A}"/>
              </a:ext>
            </a:extLst>
          </p:cNvPr>
          <p:cNvGraphicFramePr>
            <a:graphicFrameLocks/>
          </p:cNvGraphicFramePr>
          <p:nvPr/>
        </p:nvGraphicFramePr>
        <p:xfrm>
          <a:off x="306654" y="1683930"/>
          <a:ext cx="4772242" cy="368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6D01C-1270-437E-A4DE-1341301E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E3FBE1-1513-4DAA-A7C5-F257CDC5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54" y="696247"/>
            <a:ext cx="3669757" cy="550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214F24-FA5D-45B9-8119-92AD46423B93}"/>
              </a:ext>
            </a:extLst>
          </p:cNvPr>
          <p:cNvSpPr txBox="1"/>
          <p:nvPr/>
        </p:nvSpPr>
        <p:spPr>
          <a:xfrm>
            <a:off x="4562048" y="2921168"/>
            <a:ext cx="306790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Companies use the same vendor for medical,  dental, and vision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19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2167DF84-D673-47EB-BA5E-EF70FDBB1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718527"/>
              </p:ext>
            </p:extLst>
          </p:nvPr>
        </p:nvGraphicFramePr>
        <p:xfrm>
          <a:off x="30749" y="4835251"/>
          <a:ext cx="1841386" cy="117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6F7DAF32-392C-49AB-A221-32A248B26E9A}"/>
              </a:ext>
            </a:extLst>
          </p:cNvPr>
          <p:cNvGraphicFramePr>
            <a:graphicFrameLocks/>
          </p:cNvGraphicFramePr>
          <p:nvPr/>
        </p:nvGraphicFramePr>
        <p:xfrm>
          <a:off x="306654" y="3865799"/>
          <a:ext cx="1232360" cy="119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2167DF84-D673-47EB-BA5E-EF70FDBB1D80}"/>
              </a:ext>
            </a:extLst>
          </p:cNvPr>
          <p:cNvGraphicFramePr>
            <a:graphicFrameLocks/>
          </p:cNvGraphicFramePr>
          <p:nvPr/>
        </p:nvGraphicFramePr>
        <p:xfrm>
          <a:off x="72706" y="2953245"/>
          <a:ext cx="1695389" cy="11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B97CF50-744D-40F9-9DCC-BB1A3DFACFD6}"/>
              </a:ext>
            </a:extLst>
          </p:cNvPr>
          <p:cNvGraphicFramePr>
            <a:graphicFrameLocks/>
          </p:cNvGraphicFramePr>
          <p:nvPr/>
        </p:nvGraphicFramePr>
        <p:xfrm>
          <a:off x="296364" y="1040425"/>
          <a:ext cx="1248076" cy="125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B7DE6D8-C36B-4096-8D74-C11B4106A88B}"/>
              </a:ext>
            </a:extLst>
          </p:cNvPr>
          <p:cNvGraphicFramePr>
            <a:graphicFrameLocks/>
          </p:cNvGraphicFramePr>
          <p:nvPr/>
        </p:nvGraphicFramePr>
        <p:xfrm>
          <a:off x="101582" y="1909842"/>
          <a:ext cx="1695389" cy="136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9517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Vision - Overview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95% of companies offer vision benefits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59A1552-6E41-4359-AE9D-297FDA530C5F}"/>
              </a:ext>
            </a:extLst>
          </p:cNvPr>
          <p:cNvSpPr txBox="1"/>
          <p:nvPr/>
        </p:nvSpPr>
        <p:spPr>
          <a:xfrm>
            <a:off x="8617527" y="5514283"/>
            <a:ext cx="602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549838-C43B-403A-A636-FA5E42271E96}"/>
              </a:ext>
            </a:extLst>
          </p:cNvPr>
          <p:cNvSpPr txBox="1"/>
          <p:nvPr/>
        </p:nvSpPr>
        <p:spPr>
          <a:xfrm>
            <a:off x="552322" y="1438968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97%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0A616-6264-4C5D-94FD-3ADE0288052B}"/>
              </a:ext>
            </a:extLst>
          </p:cNvPr>
          <p:cNvSpPr txBox="1"/>
          <p:nvPr/>
        </p:nvSpPr>
        <p:spPr>
          <a:xfrm>
            <a:off x="1363090" y="1466668"/>
            <a:ext cx="447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no eligibility waiting period (N=59)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37EAC4-38EB-44B0-8C60-8E07B9C59B03}"/>
              </a:ext>
            </a:extLst>
          </p:cNvPr>
          <p:cNvSpPr txBox="1"/>
          <p:nvPr/>
        </p:nvSpPr>
        <p:spPr>
          <a:xfrm>
            <a:off x="541319" y="2381130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26C382-9FB6-428F-8166-79797C2557AD}"/>
              </a:ext>
            </a:extLst>
          </p:cNvPr>
          <p:cNvSpPr txBox="1"/>
          <p:nvPr/>
        </p:nvSpPr>
        <p:spPr>
          <a:xfrm>
            <a:off x="1353605" y="2388952"/>
            <a:ext cx="444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Offer different vision plan designs (N=59)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4A8F28-428E-4A9F-8CCA-BC92FF20ED9D}"/>
              </a:ext>
            </a:extLst>
          </p:cNvPr>
          <p:cNvSpPr txBox="1"/>
          <p:nvPr/>
        </p:nvSpPr>
        <p:spPr>
          <a:xfrm>
            <a:off x="1352081" y="3339333"/>
            <a:ext cx="448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 dependent coverage (N=59)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FE308-7E2F-4309-9B40-3C778FBAA9A9}"/>
              </a:ext>
            </a:extLst>
          </p:cNvPr>
          <p:cNvSpPr txBox="1"/>
          <p:nvPr/>
        </p:nvSpPr>
        <p:spPr>
          <a:xfrm>
            <a:off x="550803" y="3311633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98%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B53A47-F49C-4516-9B07-AC19475316E2}"/>
              </a:ext>
            </a:extLst>
          </p:cNvPr>
          <p:cNvSpPr txBox="1"/>
          <p:nvPr/>
        </p:nvSpPr>
        <p:spPr>
          <a:xfrm>
            <a:off x="507952" y="4277770"/>
            <a:ext cx="82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100%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6A045A-CFFE-482C-B264-8A9BE248B195}"/>
              </a:ext>
            </a:extLst>
          </p:cNvPr>
          <p:cNvSpPr txBox="1"/>
          <p:nvPr/>
        </p:nvSpPr>
        <p:spPr>
          <a:xfrm>
            <a:off x="1352081" y="4268791"/>
            <a:ext cx="4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Cover spouses and children (N=58)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A9C5B0-1E6F-42A4-A45F-9F2CB20AA075}"/>
              </a:ext>
            </a:extLst>
          </p:cNvPr>
          <p:cNvSpPr txBox="1"/>
          <p:nvPr/>
        </p:nvSpPr>
        <p:spPr>
          <a:xfrm>
            <a:off x="571136" y="5188508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95%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1DF5AB-749A-4D17-BD11-DA9889B72F9F}"/>
              </a:ext>
            </a:extLst>
          </p:cNvPr>
          <p:cNvSpPr txBox="1"/>
          <p:nvPr/>
        </p:nvSpPr>
        <p:spPr>
          <a:xfrm>
            <a:off x="1372414" y="5211074"/>
            <a:ext cx="423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Cover common-law partners (N=58)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A6EC5292-AAFB-42DF-AEE1-CC2E4E6CDB52}"/>
              </a:ext>
            </a:extLst>
          </p:cNvPr>
          <p:cNvGraphicFramePr>
            <a:graphicFrameLocks/>
          </p:cNvGraphicFramePr>
          <p:nvPr/>
        </p:nvGraphicFramePr>
        <p:xfrm>
          <a:off x="5872733" y="1533525"/>
          <a:ext cx="6022903" cy="386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5" name="Picture 4" descr="A pair of yellow sunglasses&#10;&#10;Description automatically generated with medium confidence">
            <a:extLst>
              <a:ext uri="{FF2B5EF4-FFF2-40B4-BE49-F238E27FC236}">
                <a16:creationId xmlns:a16="http://schemas.microsoft.com/office/drawing/2014/main" id="{E4785405-31EB-487C-81E3-CC5F46716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0" y="95172"/>
            <a:ext cx="1970087" cy="111589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9DC1CE-2CC4-4557-A500-84D1CB78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1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Vision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Cost Sharing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154D3-D7AC-4139-9BDF-D80E770B8FEA}"/>
              </a:ext>
            </a:extLst>
          </p:cNvPr>
          <p:cNvSpPr txBox="1"/>
          <p:nvPr/>
        </p:nvSpPr>
        <p:spPr>
          <a:xfrm>
            <a:off x="1958235" y="1579076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E736B-1687-4502-8235-8399C378AD51}"/>
              </a:ext>
            </a:extLst>
          </p:cNvPr>
          <p:cNvSpPr txBox="1"/>
          <p:nvPr/>
        </p:nvSpPr>
        <p:spPr>
          <a:xfrm>
            <a:off x="1168789" y="2387755"/>
            <a:ext cx="2933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employee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vision coverage (N=59)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AAD524F9-D709-4C2A-A6A5-E325B533B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24673" y="1653463"/>
            <a:ext cx="5425203" cy="36168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BDA6FD-150A-4BCD-9832-2C04E170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CDC5D-5024-43BB-B463-98174BD9D735}"/>
              </a:ext>
            </a:extLst>
          </p:cNvPr>
          <p:cNvSpPr txBox="1"/>
          <p:nvPr/>
        </p:nvSpPr>
        <p:spPr>
          <a:xfrm>
            <a:off x="1958235" y="3461863"/>
            <a:ext cx="13548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0D12B4-42D7-48BB-9D51-651B8DBEB48A}"/>
              </a:ext>
            </a:extLst>
          </p:cNvPr>
          <p:cNvSpPr txBox="1"/>
          <p:nvPr/>
        </p:nvSpPr>
        <p:spPr>
          <a:xfrm>
            <a:off x="1168789" y="4291375"/>
            <a:ext cx="2933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Pay the full cost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dependent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vision coverage (N=58)</a:t>
            </a:r>
          </a:p>
        </p:txBody>
      </p:sp>
    </p:spTree>
    <p:extLst>
      <p:ext uri="{BB962C8B-B14F-4D97-AF65-F5344CB8AC3E}">
        <p14:creationId xmlns:p14="http://schemas.microsoft.com/office/powerpoint/2010/main" val="94732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Vision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Insuring and Vendors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341746" y="5384068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59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29BD4AF-F6AB-44F2-8993-640AD37F0CFA}"/>
              </a:ext>
            </a:extLst>
          </p:cNvPr>
          <p:cNvGraphicFramePr>
            <a:graphicFrameLocks/>
          </p:cNvGraphicFramePr>
          <p:nvPr/>
        </p:nvGraphicFramePr>
        <p:xfrm>
          <a:off x="0" y="1516538"/>
          <a:ext cx="5204791" cy="3824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C90001-5622-41F1-B499-4106AD50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542D7E-68EC-45C1-B24C-2322586C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63" y="834885"/>
            <a:ext cx="3659381" cy="51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58ECAC-8C2F-4682-BB73-2D354F2EBB4C}"/>
              </a:ext>
            </a:extLst>
          </p:cNvPr>
          <p:cNvSpPr txBox="1"/>
          <p:nvPr/>
        </p:nvSpPr>
        <p:spPr>
          <a:xfrm>
            <a:off x="4562048" y="2921168"/>
            <a:ext cx="306790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Companies use the same vendor for medical,  dental, and vision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38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712423"/>
            <a:ext cx="12192000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Canada Benchmark Survey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391622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</a:rPr>
              <a:t>Supplemental Life 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Accident | Critical Illness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862E12-5CAC-740C-3F8A-EB720C828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712423"/>
            <a:ext cx="2188324" cy="221745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367310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Employee Supplemental Life Insurance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8478936" y="5449802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066726" y="2347358"/>
            <a:ext cx="33400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All companies provide supplemental life insurance without a waiting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111782" y="4191384"/>
            <a:ext cx="30886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the benefit to both employees and eligible dependents</a:t>
            </a:r>
          </a:p>
        </p:txBody>
      </p:sp>
      <p:pic>
        <p:nvPicPr>
          <p:cNvPr id="9" name="Graphic 8" descr="Care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268" y="237163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B8D4B-7D37-1F14-3D1A-02AA61153C04}"/>
              </a:ext>
            </a:extLst>
          </p:cNvPr>
          <p:cNvSpPr txBox="1"/>
          <p:nvPr/>
        </p:nvSpPr>
        <p:spPr>
          <a:xfrm>
            <a:off x="767154" y="4191384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56%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2ED5B8E-A047-29A2-F8B9-F71BA927C6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6846" y="1576082"/>
          <a:ext cx="6325478" cy="370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EAEEA-9BA8-425B-92E4-31D86CBC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7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Employee Supplemental Life Insurance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Types of compensation covered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8309720" y="6261913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59</a:t>
            </a:r>
          </a:p>
        </p:txBody>
      </p:sp>
      <p:pic>
        <p:nvPicPr>
          <p:cNvPr id="6" name="Picture 5" descr="Piggy bank collection top view">
            <a:extLst>
              <a:ext uri="{FF2B5EF4-FFF2-40B4-BE49-F238E27FC236}">
                <a16:creationId xmlns:a16="http://schemas.microsoft.com/office/drawing/2014/main" id="{44579E7B-B94C-8BD4-1F55-3CF3F472C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b="5566"/>
          <a:stretch/>
        </p:blipFill>
        <p:spPr>
          <a:xfrm>
            <a:off x="9616968" y="3"/>
            <a:ext cx="2575032" cy="349813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091587-A1E8-4EE1-CFFE-A0056C2082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46563" y="1756098"/>
          <a:ext cx="8065411" cy="45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1A9DD0-83B2-F363-DE26-8B74F265BAD4}"/>
              </a:ext>
            </a:extLst>
          </p:cNvPr>
          <p:cNvSpPr txBox="1"/>
          <p:nvPr/>
        </p:nvSpPr>
        <p:spPr>
          <a:xfrm>
            <a:off x="1876496" y="2836413"/>
            <a:ext cx="21621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Use multiple of earnings as the benefit formula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D4D17-8C19-ABEC-1D7C-520923D5E8B9}"/>
              </a:ext>
            </a:extLst>
          </p:cNvPr>
          <p:cNvSpPr txBox="1"/>
          <p:nvPr/>
        </p:nvSpPr>
        <p:spPr>
          <a:xfrm>
            <a:off x="531869" y="3075057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98%</a:t>
            </a:r>
          </a:p>
        </p:txBody>
      </p:sp>
    </p:spTree>
    <p:extLst>
      <p:ext uri="{BB962C8B-B14F-4D97-AF65-F5344CB8AC3E}">
        <p14:creationId xmlns:p14="http://schemas.microsoft.com/office/powerpoint/2010/main" val="591261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Employee Supplemental Life Insurance</a:t>
            </a:r>
            <a:br>
              <a:rPr lang="en-US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Coverage Levels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132DD-A17C-403F-8704-3B472B16AB73}"/>
              </a:ext>
            </a:extLst>
          </p:cNvPr>
          <p:cNvSpPr txBox="1"/>
          <p:nvPr/>
        </p:nvSpPr>
        <p:spPr>
          <a:xfrm>
            <a:off x="2942678" y="6079351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61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67B6D8-FBE5-D9A4-2A09-4187F69BA6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971" y="1277306"/>
          <a:ext cx="5691029" cy="487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7F6FBA7-CB9A-47DA-E705-0C5D6BE22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950" y="5757123"/>
            <a:ext cx="2743200" cy="3643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CECD-C4D3-AC50-663F-7D55E49CF5F0}"/>
              </a:ext>
            </a:extLst>
          </p:cNvPr>
          <p:cNvGrpSpPr/>
          <p:nvPr/>
        </p:nvGrpSpPr>
        <p:grpSpPr>
          <a:xfrm>
            <a:off x="6828674" y="1310813"/>
            <a:ext cx="4172925" cy="910360"/>
            <a:chOff x="6934506" y="1430212"/>
            <a:chExt cx="3134257" cy="14976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2EE17A-6788-52D6-62A4-2F24BFAD1D9D}"/>
                </a:ext>
              </a:extLst>
            </p:cNvPr>
            <p:cNvSpPr txBox="1"/>
            <p:nvPr/>
          </p:nvSpPr>
          <p:spPr>
            <a:xfrm>
              <a:off x="7911605" y="1560770"/>
              <a:ext cx="2157158" cy="13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Cap the life benefit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231B7A-3929-F003-2097-1E43D187ABE2}"/>
                </a:ext>
              </a:extLst>
            </p:cNvPr>
            <p:cNvSpPr txBox="1"/>
            <p:nvPr/>
          </p:nvSpPr>
          <p:spPr>
            <a:xfrm>
              <a:off x="6934506" y="1430212"/>
              <a:ext cx="13446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3552"/>
                  </a:solidFill>
                  <a:latin typeface="Georgia" panose="02040502050405020303" pitchFamily="18" charset="0"/>
                </a:rPr>
                <a:t>97%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90CAF-48BF-ECB7-C1B6-877536E33EFE}"/>
              </a:ext>
            </a:extLst>
          </p:cNvPr>
          <p:cNvGrpSpPr/>
          <p:nvPr/>
        </p:nvGrpSpPr>
        <p:grpSpPr>
          <a:xfrm>
            <a:off x="6378065" y="2287514"/>
            <a:ext cx="4757027" cy="3457809"/>
            <a:chOff x="6572935" y="2305106"/>
            <a:chExt cx="4757027" cy="3457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4E1B52-4D0B-3DE2-3985-829F259A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2935" y="2472252"/>
              <a:ext cx="4757027" cy="32906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654D54-4B7E-FA39-5329-DCDBA4E364F4}"/>
                </a:ext>
              </a:extLst>
            </p:cNvPr>
            <p:cNvSpPr txBox="1"/>
            <p:nvPr/>
          </p:nvSpPr>
          <p:spPr>
            <a:xfrm>
              <a:off x="7205863" y="2305106"/>
              <a:ext cx="35451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Georgia" panose="02040502050405020303" pitchFamily="18" charset="0"/>
                </a:rPr>
                <a:t>Maximum Life Benefit (CAD)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46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77" y="136525"/>
            <a:ext cx="11492110" cy="980495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62 Participating Companies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i="1" dirty="0">
                <a:solidFill>
                  <a:srgbClr val="003552"/>
                </a:solidFill>
              </a:rPr>
              <a:t>Data from all companies are included in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7527" y="605875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8"/>
          <p:cNvSpPr txBox="1">
            <a:spLocks/>
          </p:cNvSpPr>
          <p:nvPr/>
        </p:nvSpPr>
        <p:spPr>
          <a:xfrm>
            <a:off x="220956" y="758914"/>
            <a:ext cx="5181600" cy="183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3FDB7-948A-49FB-8D3E-20C183D0CE9D}"/>
              </a:ext>
            </a:extLst>
          </p:cNvPr>
          <p:cNvSpPr txBox="1"/>
          <p:nvPr/>
        </p:nvSpPr>
        <p:spPr>
          <a:xfrm>
            <a:off x="459777" y="1117020"/>
            <a:ext cx="24459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Adobe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Agilent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Airbnb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Alibaba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Amazon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Apple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Applied Materials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Atlassian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Autodesk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Block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Cadence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Ciena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Cisco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Citrix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Dell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B1A8E-B5D8-469F-BA9C-AB98872A781B}"/>
              </a:ext>
            </a:extLst>
          </p:cNvPr>
          <p:cNvSpPr txBox="1"/>
          <p:nvPr/>
        </p:nvSpPr>
        <p:spPr>
          <a:xfrm>
            <a:off x="2779864" y="1131984"/>
            <a:ext cx="35210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DocuSign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eBay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Electronic 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Gen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Google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Hewlett Packard Enterprise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Hitachi Vantara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HP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Intel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Intuit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Juniper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Keysight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LinkedIn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Lumentum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Lyft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7DBD7-8100-4640-B70C-888285E46FEB}"/>
              </a:ext>
            </a:extLst>
          </p:cNvPr>
          <p:cNvSpPr txBox="1"/>
          <p:nvPr/>
        </p:nvSpPr>
        <p:spPr>
          <a:xfrm>
            <a:off x="6184716" y="1131984"/>
            <a:ext cx="22937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Marvell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Meta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Microsoft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NetApp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Netflix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Nutanix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NVIDIA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NXP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Oracle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PayPal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Pinterest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Pure Storage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Qualcomm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Salesforce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eorgia" panose="02040502050405020303" pitchFamily="18" charset="0"/>
              </a:rPr>
              <a:t>Seagate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ServiceNow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0571E-305B-48F5-B1D1-64758B56B977}"/>
              </a:ext>
            </a:extLst>
          </p:cNvPr>
          <p:cNvSpPr txBox="1"/>
          <p:nvPr/>
        </p:nvSpPr>
        <p:spPr>
          <a:xfrm>
            <a:off x="8376834" y="1131984"/>
            <a:ext cx="38151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Sony Interactive Entertainment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Splunk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Stripe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Synopsys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Take-Two Interactive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Tencent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Tesla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Twitter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Veritas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Visa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VMware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Western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Workday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</a:rPr>
              <a:t>Zendesk</a:t>
            </a:r>
          </a:p>
        </p:txBody>
      </p:sp>
    </p:spTree>
    <p:extLst>
      <p:ext uri="{BB962C8B-B14F-4D97-AF65-F5344CB8AC3E}">
        <p14:creationId xmlns:p14="http://schemas.microsoft.com/office/powerpoint/2010/main" val="308694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Supplemental Life Insurance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Dependent Life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1791137" y="2223624"/>
            <a:ext cx="33400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a different coverage for dependents (n=35)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1810640" y="3851917"/>
            <a:ext cx="33341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All but one company provides half the amount of the spouse death benefit in case of a child’s death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B8D4B-7D37-1F14-3D1A-02AA61153C04}"/>
              </a:ext>
            </a:extLst>
          </p:cNvPr>
          <p:cNvSpPr txBox="1"/>
          <p:nvPr/>
        </p:nvSpPr>
        <p:spPr>
          <a:xfrm>
            <a:off x="446509" y="2199669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97%</a:t>
            </a:r>
          </a:p>
        </p:txBody>
      </p:sp>
      <p:pic>
        <p:nvPicPr>
          <p:cNvPr id="14" name="Graphic 13" descr="Harvey Balls 50% with solid fill">
            <a:extLst>
              <a:ext uri="{FF2B5EF4-FFF2-40B4-BE49-F238E27FC236}">
                <a16:creationId xmlns:a16="http://schemas.microsoft.com/office/drawing/2014/main" id="{B0C8D00A-07F4-2F88-BF9F-467F19B99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509" y="4012168"/>
            <a:ext cx="914400" cy="9144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667AF-6C98-4C47-812C-D78EDF8E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02CFB-A1BD-4B16-A503-4C0C181AEE70}"/>
              </a:ext>
            </a:extLst>
          </p:cNvPr>
          <p:cNvSpPr txBox="1"/>
          <p:nvPr/>
        </p:nvSpPr>
        <p:spPr>
          <a:xfrm>
            <a:off x="7400471" y="3297997"/>
            <a:ext cx="39602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Most companies provide spouses with $10,000 of coverage and children with $5,000</a:t>
            </a:r>
          </a:p>
        </p:txBody>
      </p:sp>
      <p:pic>
        <p:nvPicPr>
          <p:cNvPr id="18" name="Graphic 17" descr="Family with boy with solid fill">
            <a:extLst>
              <a:ext uri="{FF2B5EF4-FFF2-40B4-BE49-F238E27FC236}">
                <a16:creationId xmlns:a16="http://schemas.microsoft.com/office/drawing/2014/main" id="{8B867204-ECC4-43AD-9249-E51DA498A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0986" y="3348629"/>
            <a:ext cx="914400" cy="91440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95BCE3B-FDC0-48A6-B418-0DE29FA46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75386" y="0"/>
            <a:ext cx="5016614" cy="23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57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Life Insurance</a:t>
            </a:r>
            <a:br>
              <a:rPr lang="en-US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Additional coverage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985A5F-5204-4648-A724-313670AC1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7287" y="4778059"/>
            <a:ext cx="6175433" cy="1084261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000" dirty="0"/>
          </a:p>
          <a:p>
            <a:pPr lvl="1"/>
            <a:endParaRPr lang="en-US" sz="1200" dirty="0"/>
          </a:p>
          <a:p>
            <a:endParaRPr lang="en-US" sz="1000" dirty="0"/>
          </a:p>
          <a:p>
            <a:endParaRPr lang="en-US" sz="1400" dirty="0"/>
          </a:p>
          <a:p>
            <a:pPr lvl="1"/>
            <a:endParaRPr lang="en-US" sz="1000" dirty="0"/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3E7A3DD-4D26-EC9B-2A17-6BCB9C0868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789" y="1415895"/>
          <a:ext cx="5167973" cy="4448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5536F5-917C-76FD-6C9D-ED1551603A51}"/>
              </a:ext>
            </a:extLst>
          </p:cNvPr>
          <p:cNvSpPr txBox="1"/>
          <p:nvPr/>
        </p:nvSpPr>
        <p:spPr>
          <a:xfrm>
            <a:off x="2927968" y="5970835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62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A3D82D4-75F9-4F73-828E-7DCF46E03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937575"/>
              </p:ext>
            </p:extLst>
          </p:nvPr>
        </p:nvGraphicFramePr>
        <p:xfrm>
          <a:off x="6312280" y="1415894"/>
          <a:ext cx="5167971" cy="444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3651D94-0C6A-F386-95ED-517B9C71093B}"/>
              </a:ext>
            </a:extLst>
          </p:cNvPr>
          <p:cNvSpPr txBox="1"/>
          <p:nvPr/>
        </p:nvSpPr>
        <p:spPr>
          <a:xfrm>
            <a:off x="8594367" y="5970835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61</a:t>
            </a:r>
          </a:p>
        </p:txBody>
      </p:sp>
    </p:spTree>
    <p:extLst>
      <p:ext uri="{BB962C8B-B14F-4D97-AF65-F5344CB8AC3E}">
        <p14:creationId xmlns:p14="http://schemas.microsoft.com/office/powerpoint/2010/main" val="487262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Employee Supplemental Life Insurance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Insurance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111781" y="1878326"/>
            <a:ext cx="34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Most companies (94%) pay for the full cost of the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111781" y="2912863"/>
            <a:ext cx="34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Insure their life benefit with a carrier (vs. self-insured)</a:t>
            </a:r>
          </a:p>
        </p:txBody>
      </p:sp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2268" y="1775069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B8D4B-7D37-1F14-3D1A-02AA61153C04}"/>
              </a:ext>
            </a:extLst>
          </p:cNvPr>
          <p:cNvSpPr txBox="1"/>
          <p:nvPr/>
        </p:nvSpPr>
        <p:spPr>
          <a:xfrm>
            <a:off x="767154" y="2912863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89%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97D4CF-FB1F-4C93-A1F7-43BAAD25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pic>
        <p:nvPicPr>
          <p:cNvPr id="12" name="Graphic 11" descr="Handshake with solid fill">
            <a:extLst>
              <a:ext uri="{FF2B5EF4-FFF2-40B4-BE49-F238E27FC236}">
                <a16:creationId xmlns:a16="http://schemas.microsoft.com/office/drawing/2014/main" id="{6A7C3B89-7D35-5E59-7BAF-66082B496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57767" y="1775069"/>
            <a:ext cx="914400" cy="914400"/>
          </a:xfrm>
          <a:prstGeom prst="rect">
            <a:avLst/>
          </a:prstGeom>
        </p:spPr>
      </p:pic>
      <p:pic>
        <p:nvPicPr>
          <p:cNvPr id="17" name="Picture 16" descr="Filling out forms on a table">
            <a:extLst>
              <a:ext uri="{FF2B5EF4-FFF2-40B4-BE49-F238E27FC236}">
                <a16:creationId xmlns:a16="http://schemas.microsoft.com/office/drawing/2014/main" id="{1CDF4C18-BF70-F558-7059-14C7B02D3D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 b="23050"/>
          <a:stretch/>
        </p:blipFill>
        <p:spPr>
          <a:xfrm>
            <a:off x="3242598" y="4018838"/>
            <a:ext cx="5706803" cy="2224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7778A4-F006-4C89-ABAC-F3EE885871D1}"/>
              </a:ext>
            </a:extLst>
          </p:cNvPr>
          <p:cNvSpPr txBox="1"/>
          <p:nvPr/>
        </p:nvSpPr>
        <p:spPr>
          <a:xfrm>
            <a:off x="7172167" y="1878326"/>
            <a:ext cx="441000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Eight different vendors are used, with most using one of three vendors</a:t>
            </a:r>
          </a:p>
        </p:txBody>
      </p:sp>
    </p:spTree>
    <p:extLst>
      <p:ext uri="{BB962C8B-B14F-4D97-AF65-F5344CB8AC3E}">
        <p14:creationId xmlns:p14="http://schemas.microsoft.com/office/powerpoint/2010/main" val="215418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Employee Supplemental Accidental Insurance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8356877" y="6069131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57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066726" y="2347358"/>
            <a:ext cx="33400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supplemental accidental insurance without a waiting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066726" y="4035822"/>
            <a:ext cx="30886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Most companies (93%) provide the benefit to employees only</a:t>
            </a:r>
          </a:p>
        </p:txBody>
      </p:sp>
      <p:pic>
        <p:nvPicPr>
          <p:cNvPr id="9" name="Graphic 8" descr="Office worker female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0919" y="408645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B8D4B-7D37-1F14-3D1A-02AA61153C04}"/>
              </a:ext>
            </a:extLst>
          </p:cNvPr>
          <p:cNvSpPr txBox="1"/>
          <p:nvPr/>
        </p:nvSpPr>
        <p:spPr>
          <a:xfrm>
            <a:off x="605805" y="2501246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92%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3BFE303-D6D4-C4E5-AFAE-DAF27030B7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2181" y="1595682"/>
          <a:ext cx="6630691" cy="430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10CE8-2107-49D5-80E4-7C47284F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19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Employee Supplemental Accidental Insurance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Types of compensation covered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7546807" y="6084529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50</a:t>
            </a:r>
          </a:p>
        </p:txBody>
      </p:sp>
      <p:pic>
        <p:nvPicPr>
          <p:cNvPr id="6" name="Picture 5" descr="Piggy bank collection top view">
            <a:extLst>
              <a:ext uri="{FF2B5EF4-FFF2-40B4-BE49-F238E27FC236}">
                <a16:creationId xmlns:a16="http://schemas.microsoft.com/office/drawing/2014/main" id="{44579E7B-B94C-8BD4-1F55-3CF3F472C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b="5566"/>
          <a:stretch/>
        </p:blipFill>
        <p:spPr>
          <a:xfrm>
            <a:off x="9616968" y="3"/>
            <a:ext cx="2575032" cy="3498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A9DD0-83B2-F363-DE26-8B74F265BAD4}"/>
              </a:ext>
            </a:extLst>
          </p:cNvPr>
          <p:cNvSpPr txBox="1"/>
          <p:nvPr/>
        </p:nvSpPr>
        <p:spPr>
          <a:xfrm>
            <a:off x="1876496" y="2836413"/>
            <a:ext cx="21621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Use multiple of earnings as the benefit formula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D4D17-8C19-ABEC-1D7C-520923D5E8B9}"/>
              </a:ext>
            </a:extLst>
          </p:cNvPr>
          <p:cNvSpPr txBox="1"/>
          <p:nvPr/>
        </p:nvSpPr>
        <p:spPr>
          <a:xfrm>
            <a:off x="531869" y="3075057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98%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919B36E-3FC9-46F5-A62E-AE656584F4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38537" y="1768839"/>
          <a:ext cx="8032155" cy="448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6140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Employee Supplemental Accidental Insurance</a:t>
            </a:r>
            <a:br>
              <a:rPr lang="en-US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Coverage Levels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132DD-A17C-403F-8704-3B472B16AB73}"/>
              </a:ext>
            </a:extLst>
          </p:cNvPr>
          <p:cNvSpPr txBox="1"/>
          <p:nvPr/>
        </p:nvSpPr>
        <p:spPr>
          <a:xfrm>
            <a:off x="2942678" y="6079351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6FBA7-CB9A-47DA-E705-0C5D6BE2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950" y="5757123"/>
            <a:ext cx="2743200" cy="3643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CECD-C4D3-AC50-663F-7D55E49CF5F0}"/>
              </a:ext>
            </a:extLst>
          </p:cNvPr>
          <p:cNvGrpSpPr/>
          <p:nvPr/>
        </p:nvGrpSpPr>
        <p:grpSpPr>
          <a:xfrm>
            <a:off x="6397379" y="1396806"/>
            <a:ext cx="4978223" cy="599227"/>
            <a:chOff x="6934506" y="1430212"/>
            <a:chExt cx="3279996" cy="11645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2EE17A-6788-52D6-62A4-2F24BFAD1D9D}"/>
                </a:ext>
              </a:extLst>
            </p:cNvPr>
            <p:cNvSpPr txBox="1"/>
            <p:nvPr/>
          </p:nvSpPr>
          <p:spPr>
            <a:xfrm>
              <a:off x="7732998" y="1560770"/>
              <a:ext cx="2481504" cy="897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Cap the accidental benefit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231B7A-3929-F003-2097-1E43D187ABE2}"/>
                </a:ext>
              </a:extLst>
            </p:cNvPr>
            <p:cNvSpPr txBox="1"/>
            <p:nvPr/>
          </p:nvSpPr>
          <p:spPr>
            <a:xfrm>
              <a:off x="6934506" y="1430212"/>
              <a:ext cx="1344628" cy="1164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3552"/>
                  </a:solidFill>
                  <a:latin typeface="Georgia" panose="02040502050405020303" pitchFamily="18" charset="0"/>
                </a:rPr>
                <a:t>91%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4E1B52-4D0B-3DE2-3985-829F259A8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065" y="2535484"/>
            <a:ext cx="4757027" cy="3129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654D54-4B7E-FA39-5329-DCDBA4E364F4}"/>
              </a:ext>
            </a:extLst>
          </p:cNvPr>
          <p:cNvSpPr txBox="1"/>
          <p:nvPr/>
        </p:nvSpPr>
        <p:spPr>
          <a:xfrm>
            <a:off x="6825131" y="2300588"/>
            <a:ext cx="39168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Maximum Accidental Benefit (CAD)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3995059-1E62-4760-BD46-2484F523C8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999" y="1249374"/>
          <a:ext cx="5629086" cy="4819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70086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Accidental Insurance</a:t>
            </a:r>
            <a:br>
              <a:rPr lang="en-US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Additional coverage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985A5F-5204-4648-A724-313670AC1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7287" y="4778059"/>
            <a:ext cx="6175433" cy="1084261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000" dirty="0"/>
          </a:p>
          <a:p>
            <a:pPr lvl="1"/>
            <a:endParaRPr lang="en-US" sz="1200" dirty="0"/>
          </a:p>
          <a:p>
            <a:endParaRPr lang="en-US" sz="1000" dirty="0"/>
          </a:p>
          <a:p>
            <a:endParaRPr lang="en-US" sz="1400" dirty="0"/>
          </a:p>
          <a:p>
            <a:pPr lvl="1"/>
            <a:endParaRPr lang="en-US" sz="1000" dirty="0"/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536F5-917C-76FD-6C9D-ED1551603A51}"/>
              </a:ext>
            </a:extLst>
          </p:cNvPr>
          <p:cNvSpPr txBox="1"/>
          <p:nvPr/>
        </p:nvSpPr>
        <p:spPr>
          <a:xfrm>
            <a:off x="2927968" y="5970835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51D94-0C6A-F386-95ED-517B9C71093B}"/>
              </a:ext>
            </a:extLst>
          </p:cNvPr>
          <p:cNvSpPr txBox="1"/>
          <p:nvPr/>
        </p:nvSpPr>
        <p:spPr>
          <a:xfrm>
            <a:off x="8594367" y="5970835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60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841F8EE-F2A4-4669-9BD8-369B5E8936FA}"/>
              </a:ext>
            </a:extLst>
          </p:cNvPr>
          <p:cNvGraphicFramePr>
            <a:graphicFrameLocks/>
          </p:cNvGraphicFramePr>
          <p:nvPr/>
        </p:nvGraphicFramePr>
        <p:xfrm>
          <a:off x="711749" y="1635309"/>
          <a:ext cx="5167972" cy="422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B94315-8CFC-46C8-97D8-DAB8C0175FF6}"/>
              </a:ext>
            </a:extLst>
          </p:cNvPr>
          <p:cNvGraphicFramePr>
            <a:graphicFrameLocks/>
          </p:cNvGraphicFramePr>
          <p:nvPr/>
        </p:nvGraphicFramePr>
        <p:xfrm>
          <a:off x="6312281" y="1635309"/>
          <a:ext cx="5167970" cy="433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798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Supplemental Accidental Insurance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Insurance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111781" y="1660800"/>
            <a:ext cx="34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Most companies (98%) pay for the full cost of the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111781" y="2797226"/>
            <a:ext cx="34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Insure their life benefit with a carrier (vs. self-insured)</a:t>
            </a:r>
          </a:p>
        </p:txBody>
      </p:sp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2268" y="155754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B8D4B-7D37-1F14-3D1A-02AA61153C04}"/>
              </a:ext>
            </a:extLst>
          </p:cNvPr>
          <p:cNvSpPr txBox="1"/>
          <p:nvPr/>
        </p:nvSpPr>
        <p:spPr>
          <a:xfrm>
            <a:off x="767153" y="2861260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88%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18E78C9-8345-7D86-845A-B1593C3EB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1697" y="1543987"/>
          <a:ext cx="5488742" cy="427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2">
            <a:extLst>
              <a:ext uri="{FF2B5EF4-FFF2-40B4-BE49-F238E27FC236}">
                <a16:creationId xmlns:a16="http://schemas.microsoft.com/office/drawing/2014/main" id="{53B850C4-2EB1-E5BB-F25C-1C6CA7BC9E28}"/>
              </a:ext>
            </a:extLst>
          </p:cNvPr>
          <p:cNvSpPr txBox="1"/>
          <p:nvPr/>
        </p:nvSpPr>
        <p:spPr>
          <a:xfrm>
            <a:off x="8645419" y="5981751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48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C189ED-2BD0-45ED-964E-089CA901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066C0-2E6B-BE3A-612E-2AB7BE1689F0}"/>
              </a:ext>
            </a:extLst>
          </p:cNvPr>
          <p:cNvSpPr txBox="1"/>
          <p:nvPr/>
        </p:nvSpPr>
        <p:spPr>
          <a:xfrm>
            <a:off x="2111781" y="4039496"/>
            <a:ext cx="398421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Twelve (12) different vendors are used, with most companies using the same vendor as life insurance</a:t>
            </a:r>
          </a:p>
        </p:txBody>
      </p:sp>
      <p:pic>
        <p:nvPicPr>
          <p:cNvPr id="12" name="Graphic 11" descr="Handshake with solid fill">
            <a:extLst>
              <a:ext uri="{FF2B5EF4-FFF2-40B4-BE49-F238E27FC236}">
                <a16:creationId xmlns:a16="http://schemas.microsoft.com/office/drawing/2014/main" id="{F6E342CB-383A-986A-C4FD-0BA16D46B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2122" y="39584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64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Supplemental Critical Illness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12" name="Picture 11" descr="Close-up of hand with IV">
            <a:extLst>
              <a:ext uri="{FF2B5EF4-FFF2-40B4-BE49-F238E27FC236}">
                <a16:creationId xmlns:a16="http://schemas.microsoft.com/office/drawing/2014/main" id="{6E39D4D1-FAA0-E37E-044F-012D8031E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087" y="1930573"/>
            <a:ext cx="5503410" cy="3668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DEFB1-33C9-4005-E5D3-EC3E8B716EB8}"/>
              </a:ext>
            </a:extLst>
          </p:cNvPr>
          <p:cNvSpPr txBox="1"/>
          <p:nvPr/>
        </p:nvSpPr>
        <p:spPr>
          <a:xfrm>
            <a:off x="1872343" y="2131078"/>
            <a:ext cx="398857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a critical illness benefit, typically a flat amount to employees only and without a waiting period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6786-734C-F47D-BC7A-5537C64E34CB}"/>
              </a:ext>
            </a:extLst>
          </p:cNvPr>
          <p:cNvSpPr txBox="1"/>
          <p:nvPr/>
        </p:nvSpPr>
        <p:spPr>
          <a:xfrm>
            <a:off x="397275" y="2176894"/>
            <a:ext cx="134462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552"/>
                </a:solidFill>
                <a:latin typeface="Georgia" panose="02040502050405020303" pitchFamily="18" charset="0"/>
              </a:rPr>
              <a:t>Only </a:t>
            </a:r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23%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596CA-4BB3-DDED-20DA-46E53EE07D3D}"/>
              </a:ext>
            </a:extLst>
          </p:cNvPr>
          <p:cNvSpPr txBox="1"/>
          <p:nvPr/>
        </p:nvSpPr>
        <p:spPr>
          <a:xfrm>
            <a:off x="1872343" y="3890446"/>
            <a:ext cx="402851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When provided, critical illness is a company-provided, paid benefit in half the cases, while the rest offer it on a voluntary, employee-paid basis</a:t>
            </a:r>
          </a:p>
        </p:txBody>
      </p:sp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DFA48B3F-22B9-EF28-C9FD-04F08E13F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8065" y="4167509"/>
            <a:ext cx="914400" cy="9144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E90CA-F474-49C1-9E2D-446FED01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45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712423"/>
            <a:ext cx="12192000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Canada Benchmark Survey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429000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Sickness | Disability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7B31D-182F-AB5A-871B-35DA084B6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712423"/>
            <a:ext cx="2188324" cy="223719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6877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22" y="148384"/>
            <a:ext cx="10674920" cy="10504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Thank You to Our Survey Team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i="1" dirty="0">
                <a:solidFill>
                  <a:srgbClr val="003552"/>
                </a:solidFill>
              </a:rPr>
              <a:t>With much appreciation!</a:t>
            </a:r>
            <a:endParaRPr lang="en-US" sz="3100" i="1" dirty="0">
              <a:solidFill>
                <a:srgbClr val="00355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91742" y="1475093"/>
            <a:ext cx="5823390" cy="3708700"/>
          </a:xfrm>
        </p:spPr>
        <p:txBody>
          <a:bodyPr>
            <a:noAutofit/>
          </a:bodyPr>
          <a:lstStyle/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Sebastien Auger			Microsoft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Kim Coleman			Salesforce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Sarah Collins			Google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Tim Grace			Cisco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Lauren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Merluzzi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			AMD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Gabriela Paiva Rocco	Microsoft</a:t>
            </a:r>
          </a:p>
          <a:p>
            <a:pPr fontAlgn="b">
              <a:buFont typeface="Arial" panose="020B0604020202020204" pitchFamily="34" charset="0"/>
              <a:buChar char="•"/>
              <a:tabLst>
                <a:tab pos="2566988" algn="l"/>
                <a:tab pos="2743200" algn="l"/>
              </a:tabLs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Carolina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Vertel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			EA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32384" y="6225796"/>
            <a:ext cx="4114800" cy="365125"/>
          </a:xfrm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23BE7E-9F49-4F03-8639-F41FEB1BDA42}"/>
              </a:ext>
            </a:extLst>
          </p:cNvPr>
          <p:cNvSpPr txBox="1">
            <a:spLocks/>
          </p:cNvSpPr>
          <p:nvPr/>
        </p:nvSpPr>
        <p:spPr>
          <a:xfrm>
            <a:off x="8694136" y="62257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E50EFE-8F14-4B3F-8693-4F13D78D71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CC9D1-A7F9-E92E-37A6-D15E1DAA358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B7CD6-AC83-3FBC-FD62-801CE9D7CEF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9BD8A-7048-D79D-BEE2-36070B7AD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5" r="31547"/>
          <a:stretch/>
        </p:blipFill>
        <p:spPr>
          <a:xfrm>
            <a:off x="7375823" y="663435"/>
            <a:ext cx="3406204" cy="51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Sick Leave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2692732" y="5859178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7567503" y="1752480"/>
            <a:ext cx="33400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When provided, 98% of companies fully pay for the supplemental sick leave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7567503" y="3188329"/>
            <a:ext cx="30886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The majority (83%) does not require proof</a:t>
            </a:r>
          </a:p>
        </p:txBody>
      </p:sp>
      <p:pic>
        <p:nvPicPr>
          <p:cNvPr id="9" name="Graphic 8" descr="Coins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83045" y="1776757"/>
            <a:ext cx="914400" cy="91440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86AF5B4-01CE-85A1-94C3-DEAFF54B95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666" y="1366594"/>
          <a:ext cx="4511837" cy="449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Graphic 5" descr="Doctor male with solid fill">
            <a:extLst>
              <a:ext uri="{FF2B5EF4-FFF2-40B4-BE49-F238E27FC236}">
                <a16:creationId xmlns:a16="http://schemas.microsoft.com/office/drawing/2014/main" id="{D5FBEE41-085B-E826-BF81-FD646A6A3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37989" y="3181592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74859-DCCD-8E9B-D7A8-99CFDB0F22EA}"/>
              </a:ext>
            </a:extLst>
          </p:cNvPr>
          <p:cNvSpPr txBox="1"/>
          <p:nvPr/>
        </p:nvSpPr>
        <p:spPr>
          <a:xfrm>
            <a:off x="7567503" y="4519164"/>
            <a:ext cx="30886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Carry over of unused sick days are typically not allowed (only 10% do)</a:t>
            </a:r>
          </a:p>
        </p:txBody>
      </p:sp>
      <p:pic>
        <p:nvPicPr>
          <p:cNvPr id="14" name="Graphic 13" descr="Daily calendar with solid fill">
            <a:extLst>
              <a:ext uri="{FF2B5EF4-FFF2-40B4-BE49-F238E27FC236}">
                <a16:creationId xmlns:a16="http://schemas.microsoft.com/office/drawing/2014/main" id="{598A29C1-A818-34E0-6DDE-7BD2EE643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437989" y="4512427"/>
            <a:ext cx="914400" cy="9144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BC35C9-C8D2-4114-985F-DF04CEF2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16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Sick Leave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Number of supplemental days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15" name="Picture 14" descr="Person holding red heat pack">
            <a:extLst>
              <a:ext uri="{FF2B5EF4-FFF2-40B4-BE49-F238E27FC236}">
                <a16:creationId xmlns:a16="http://schemas.microsoft.com/office/drawing/2014/main" id="{54670AB2-A07E-F4AB-6D8F-776C0464A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0" y="2683978"/>
            <a:ext cx="4414840" cy="30149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000AA8-2745-43E4-86BA-AE83E3C3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4A594-2E04-EDBC-CD7D-A5FE48F7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906" y="5553525"/>
            <a:ext cx="2743200" cy="364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2F2AC8-1771-CF37-B481-C56953843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25" y="2287744"/>
            <a:ext cx="4805363" cy="3265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97A78-E91C-0A5C-0319-604BC5EA64DB}"/>
              </a:ext>
            </a:extLst>
          </p:cNvPr>
          <p:cNvSpPr txBox="1"/>
          <p:nvPr/>
        </p:nvSpPr>
        <p:spPr>
          <a:xfrm>
            <a:off x="7615235" y="1662466"/>
            <a:ext cx="36740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Three (3) companies also provide unlimited sick leave</a:t>
            </a:r>
          </a:p>
        </p:txBody>
      </p:sp>
      <p:pic>
        <p:nvPicPr>
          <p:cNvPr id="12" name="Graphic 11" descr="Infinity with solid fill">
            <a:extLst>
              <a:ext uri="{FF2B5EF4-FFF2-40B4-BE49-F238E27FC236}">
                <a16:creationId xmlns:a16="http://schemas.microsoft.com/office/drawing/2014/main" id="{899488A7-1FEB-B419-5932-D7B9D2041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06373" y="15592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34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Short-Term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8808719" y="6050517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49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059468" y="1815189"/>
            <a:ext cx="43010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short-term disability (STD) above statutory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059468" y="3101918"/>
            <a:ext cx="40165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There’s typically (93%) no waiting period</a:t>
            </a:r>
          </a:p>
        </p:txBody>
      </p:sp>
      <p:pic>
        <p:nvPicPr>
          <p:cNvPr id="6" name="Graphic 5" descr="Hourglass Finished with solid fill">
            <a:extLst>
              <a:ext uri="{FF2B5EF4-FFF2-40B4-BE49-F238E27FC236}">
                <a16:creationId xmlns:a16="http://schemas.microsoft.com/office/drawing/2014/main" id="{D5FBEE41-085B-E826-BF81-FD646A6A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9954" y="2975599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74859-DCCD-8E9B-D7A8-99CFDB0F22EA}"/>
              </a:ext>
            </a:extLst>
          </p:cNvPr>
          <p:cNvSpPr txBox="1"/>
          <p:nvPr/>
        </p:nvSpPr>
        <p:spPr>
          <a:xfrm>
            <a:off x="2059468" y="4221496"/>
            <a:ext cx="442627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For 89% of companies, the definition of disability is the inability to perform own occupation. 11% use the inability to perform any occupation.</a:t>
            </a:r>
          </a:p>
        </p:txBody>
      </p:sp>
      <p:pic>
        <p:nvPicPr>
          <p:cNvPr id="14" name="Graphic 13" descr="Briefcase with solid fill">
            <a:extLst>
              <a:ext uri="{FF2B5EF4-FFF2-40B4-BE49-F238E27FC236}">
                <a16:creationId xmlns:a16="http://schemas.microsoft.com/office/drawing/2014/main" id="{598A29C1-A818-34E0-6DDE-7BD2EE643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9954" y="4402954"/>
            <a:ext cx="914400" cy="9144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939D4F7-15B8-2399-BD93-FD87A36254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5731" y="1019331"/>
          <a:ext cx="4976093" cy="4970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F913617-8A54-319B-4EA3-2AB5EC8D42BD}"/>
              </a:ext>
            </a:extLst>
          </p:cNvPr>
          <p:cNvSpPr txBox="1"/>
          <p:nvPr/>
        </p:nvSpPr>
        <p:spPr>
          <a:xfrm>
            <a:off x="714840" y="1815189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87%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C5D12E-4CAF-486B-B7AA-CC8B952E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11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Short-Term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Types of compensation covered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43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5788193" y="5914661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52</a:t>
            </a:r>
          </a:p>
        </p:txBody>
      </p:sp>
      <p:pic>
        <p:nvPicPr>
          <p:cNvPr id="6" name="Picture 5" descr="Piggy bank collection top view">
            <a:extLst>
              <a:ext uri="{FF2B5EF4-FFF2-40B4-BE49-F238E27FC236}">
                <a16:creationId xmlns:a16="http://schemas.microsoft.com/office/drawing/2014/main" id="{44579E7B-B94C-8BD4-1F55-3CF3F472C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b="5566"/>
          <a:stretch/>
        </p:blipFill>
        <p:spPr>
          <a:xfrm>
            <a:off x="9616968" y="3"/>
            <a:ext cx="2575032" cy="349813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0496AF9-6A60-4F60-BD20-2CC5B8506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3155" y="1749068"/>
          <a:ext cx="8277585" cy="4624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5231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Short-Term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Duration and Weekly Maximum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44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6FBA7-CB9A-47DA-E705-0C5D6BE2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887272"/>
            <a:ext cx="2743200" cy="3643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CECD-C4D3-AC50-663F-7D55E49CF5F0}"/>
              </a:ext>
            </a:extLst>
          </p:cNvPr>
          <p:cNvGrpSpPr/>
          <p:nvPr/>
        </p:nvGrpSpPr>
        <p:grpSpPr>
          <a:xfrm>
            <a:off x="6895651" y="976152"/>
            <a:ext cx="4152055" cy="707886"/>
            <a:chOff x="7100309" y="1377744"/>
            <a:chExt cx="2968454" cy="11645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2EE17A-6788-52D6-62A4-2F24BFAD1D9D}"/>
                </a:ext>
              </a:extLst>
            </p:cNvPr>
            <p:cNvSpPr txBox="1"/>
            <p:nvPr/>
          </p:nvSpPr>
          <p:spPr>
            <a:xfrm>
              <a:off x="7911605" y="1560770"/>
              <a:ext cx="2157158" cy="7594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Cap the STD benefit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231B7A-3929-F003-2097-1E43D187ABE2}"/>
                </a:ext>
              </a:extLst>
            </p:cNvPr>
            <p:cNvSpPr txBox="1"/>
            <p:nvPr/>
          </p:nvSpPr>
          <p:spPr>
            <a:xfrm>
              <a:off x="7100309" y="1377744"/>
              <a:ext cx="899210" cy="1164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3552"/>
                  </a:solidFill>
                  <a:latin typeface="Georgia" panose="02040502050405020303" pitchFamily="18" charset="0"/>
                </a:rPr>
                <a:t>61%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8CC8229-9796-85AA-C4B5-07F3F0226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6" y="2140842"/>
            <a:ext cx="5566334" cy="3838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1158B4-AAC1-115C-EAA7-1CB07A0B3659}"/>
              </a:ext>
            </a:extLst>
          </p:cNvPr>
          <p:cNvSpPr txBox="1"/>
          <p:nvPr/>
        </p:nvSpPr>
        <p:spPr>
          <a:xfrm>
            <a:off x="1540276" y="1918406"/>
            <a:ext cx="35451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Duration (weeks)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B3CFC6-1F52-29C9-3375-311F0D75A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111" y="2140842"/>
            <a:ext cx="5613223" cy="3852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68CF4C-F7AA-1535-9361-F71C89C45AC8}"/>
              </a:ext>
            </a:extLst>
          </p:cNvPr>
          <p:cNvSpPr txBox="1"/>
          <p:nvPr/>
        </p:nvSpPr>
        <p:spPr>
          <a:xfrm>
            <a:off x="7124100" y="1918406"/>
            <a:ext cx="35451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Weekly maximum (CAD)</a:t>
            </a:r>
          </a:p>
        </p:txBody>
      </p:sp>
    </p:spTree>
    <p:extLst>
      <p:ext uri="{BB962C8B-B14F-4D97-AF65-F5344CB8AC3E}">
        <p14:creationId xmlns:p14="http://schemas.microsoft.com/office/powerpoint/2010/main" val="3678043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51" y="148976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Short-Term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Percentage of Pay Provided During the STD Period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45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7845593" y="5785513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A9DD0-83B2-F363-DE26-8B74F265BAD4}"/>
              </a:ext>
            </a:extLst>
          </p:cNvPr>
          <p:cNvSpPr txBox="1"/>
          <p:nvPr/>
        </p:nvSpPr>
        <p:spPr>
          <a:xfrm>
            <a:off x="1876497" y="2643212"/>
            <a:ext cx="216210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Provide the same benefit throughout the entire STD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D4D17-8C19-ABEC-1D7C-520923D5E8B9}"/>
              </a:ext>
            </a:extLst>
          </p:cNvPr>
          <p:cNvSpPr txBox="1"/>
          <p:nvPr/>
        </p:nvSpPr>
        <p:spPr>
          <a:xfrm>
            <a:off x="531869" y="3258765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69%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B3BA13-BA0C-FD21-43AD-C24EADF4E1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5612" y="1456741"/>
          <a:ext cx="7186557" cy="431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15A537-B6B8-0907-0D06-4C4FFB182EE7}"/>
              </a:ext>
            </a:extLst>
          </p:cNvPr>
          <p:cNvSpPr txBox="1"/>
          <p:nvPr/>
        </p:nvSpPr>
        <p:spPr>
          <a:xfrm>
            <a:off x="10174514" y="1913703"/>
            <a:ext cx="16564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Average: 75.8%</a:t>
            </a:r>
          </a:p>
          <a:p>
            <a:pPr algn="ctr"/>
            <a:r>
              <a:rPr lang="en-US" dirty="0"/>
              <a:t>Median: 72.5%</a:t>
            </a:r>
          </a:p>
        </p:txBody>
      </p:sp>
    </p:spTree>
    <p:extLst>
      <p:ext uri="{BB962C8B-B14F-4D97-AF65-F5344CB8AC3E}">
        <p14:creationId xmlns:p14="http://schemas.microsoft.com/office/powerpoint/2010/main" val="2159301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Short-Term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Insurance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2111781" y="1764156"/>
            <a:ext cx="34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Most companies pay for the full cost of the STD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111781" y="2950007"/>
            <a:ext cx="376910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About half the companies (48%) insure their STD benefit with a carrier (vs. self-insured)</a:t>
            </a:r>
          </a:p>
        </p:txBody>
      </p:sp>
      <p:pic>
        <p:nvPicPr>
          <p:cNvPr id="9" name="Graphic 8" descr="Contract with solid fill">
            <a:extLst>
              <a:ext uri="{FF2B5EF4-FFF2-40B4-BE49-F238E27FC236}">
                <a16:creationId xmlns:a16="http://schemas.microsoft.com/office/drawing/2014/main" id="{D2D1583B-1F22-C864-421B-2CF310B2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2267" y="2950007"/>
            <a:ext cx="914400" cy="914400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53B850C4-2EB1-E5BB-F25C-1C6CA7BC9E28}"/>
              </a:ext>
            </a:extLst>
          </p:cNvPr>
          <p:cNvSpPr txBox="1"/>
          <p:nvPr/>
        </p:nvSpPr>
        <p:spPr>
          <a:xfrm>
            <a:off x="8645419" y="5981751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24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2CEC133-5BE7-856F-3107-05705910FC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566803"/>
          <a:ext cx="5568861" cy="427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37EFA0F-C617-1860-1779-2A4EBF670719}"/>
              </a:ext>
            </a:extLst>
          </p:cNvPr>
          <p:cNvSpPr txBox="1"/>
          <p:nvPr/>
        </p:nvSpPr>
        <p:spPr>
          <a:xfrm>
            <a:off x="767153" y="1758027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94%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7FF8F-B304-4B4E-BCD6-FFD34A65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  <p:pic>
        <p:nvPicPr>
          <p:cNvPr id="12" name="Graphic 11" descr="Handshake with solid fill">
            <a:extLst>
              <a:ext uri="{FF2B5EF4-FFF2-40B4-BE49-F238E27FC236}">
                <a16:creationId xmlns:a16="http://schemas.microsoft.com/office/drawing/2014/main" id="{8206F1D1-AACC-7A7B-BC46-C7BBE7F5E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2122" y="4348501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64FBAE-2759-4A45-828B-AA5E55BED908}"/>
              </a:ext>
            </a:extLst>
          </p:cNvPr>
          <p:cNvSpPr txBox="1"/>
          <p:nvPr/>
        </p:nvSpPr>
        <p:spPr>
          <a:xfrm>
            <a:off x="2111781" y="4323258"/>
            <a:ext cx="398421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Nine (9) different vendors are used, with most companies using the same vendor as life insurance</a:t>
            </a:r>
          </a:p>
        </p:txBody>
      </p:sp>
    </p:spTree>
    <p:extLst>
      <p:ext uri="{BB962C8B-B14F-4D97-AF65-F5344CB8AC3E}">
        <p14:creationId xmlns:p14="http://schemas.microsoft.com/office/powerpoint/2010/main" val="2501531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and Total Permanent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4189B-9671-0E1B-D3F2-9863DDEE5A5C}"/>
              </a:ext>
            </a:extLst>
          </p:cNvPr>
          <p:cNvSpPr txBox="1"/>
          <p:nvPr/>
        </p:nvSpPr>
        <p:spPr>
          <a:xfrm>
            <a:off x="7683747" y="3950541"/>
            <a:ext cx="35206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long-term disability (LTD), paid as a regular payment, above statutory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7660195" y="2000631"/>
            <a:ext cx="35206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Provide total permanent disability (TPD), paid as a lump sum payment. One company is considering.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913617-8A54-319B-4EA3-2AB5EC8D42BD}"/>
              </a:ext>
            </a:extLst>
          </p:cNvPr>
          <p:cNvSpPr txBox="1"/>
          <p:nvPr/>
        </p:nvSpPr>
        <p:spPr>
          <a:xfrm>
            <a:off x="6339119" y="4235256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87%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1F472-6A26-34FA-A88F-F547567DDEBF}"/>
              </a:ext>
            </a:extLst>
          </p:cNvPr>
          <p:cNvSpPr txBox="1"/>
          <p:nvPr/>
        </p:nvSpPr>
        <p:spPr>
          <a:xfrm>
            <a:off x="6458326" y="2064315"/>
            <a:ext cx="134462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552"/>
                </a:solidFill>
                <a:latin typeface="Georgia" panose="02040502050405020303" pitchFamily="18" charset="0"/>
              </a:rPr>
              <a:t>Only</a:t>
            </a:r>
            <a:r>
              <a:rPr lang="en-US" sz="2000" b="1" dirty="0">
                <a:solidFill>
                  <a:srgbClr val="003552"/>
                </a:solidFill>
                <a:latin typeface="Georgia" panose="02040502050405020303" pitchFamily="18" charset="0"/>
              </a:rPr>
              <a:t> </a:t>
            </a:r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5%</a:t>
            </a:r>
          </a:p>
        </p:txBody>
      </p:sp>
      <p:pic>
        <p:nvPicPr>
          <p:cNvPr id="16" name="Picture 15" descr="Woman typing on laptop">
            <a:extLst>
              <a:ext uri="{FF2B5EF4-FFF2-40B4-BE49-F238E27FC236}">
                <a16:creationId xmlns:a16="http://schemas.microsoft.com/office/drawing/2014/main" id="{BA407F39-B247-3190-5E21-8783CBFDA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-280" r="3410" b="-220"/>
          <a:stretch/>
        </p:blipFill>
        <p:spPr>
          <a:xfrm>
            <a:off x="777742" y="1940670"/>
            <a:ext cx="5081248" cy="35952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A322B7-7AA0-469C-890D-C47690AF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83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Waiting Period and Definition of Disability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8548070" y="6013557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A7885-1A91-2B0D-3639-98594CBB941D}"/>
              </a:ext>
            </a:extLst>
          </p:cNvPr>
          <p:cNvSpPr txBox="1"/>
          <p:nvPr/>
        </p:nvSpPr>
        <p:spPr>
          <a:xfrm>
            <a:off x="2155470" y="1812761"/>
            <a:ext cx="32952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There’s typically (88%) no waiting period</a:t>
            </a:r>
          </a:p>
        </p:txBody>
      </p:sp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D5FBEE41-085B-E826-BF81-FD646A6A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5956" y="1709504"/>
            <a:ext cx="914400" cy="91440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AA1D579-95C1-4D3A-CD5D-DBEF53D8D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1394" y="1314920"/>
          <a:ext cx="4714650" cy="476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60D583-552A-DC2D-E964-7C5AE95242F2}"/>
              </a:ext>
            </a:extLst>
          </p:cNvPr>
          <p:cNvSpPr txBox="1"/>
          <p:nvPr/>
        </p:nvSpPr>
        <p:spPr>
          <a:xfrm>
            <a:off x="1483156" y="3264601"/>
            <a:ext cx="41148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Companies using a combination definition of disability typically use own occupation for 2 years, then transition to any occupation.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6E144-FD05-4916-B348-AF5BF813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87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Elimination Period in Weeks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6FE6449-B866-47B6-9A12-ABBD05464D71}"/>
              </a:ext>
            </a:extLst>
          </p:cNvPr>
          <p:cNvSpPr txBox="1"/>
          <p:nvPr/>
        </p:nvSpPr>
        <p:spPr>
          <a:xfrm>
            <a:off x="7935608" y="6166300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50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759D9DD-14C0-E7F4-863F-8F0DA751C9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88949" y="1433894"/>
          <a:ext cx="7794885" cy="4676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F7EE0B2-7F60-B452-C132-BC9566FF95ED}"/>
              </a:ext>
            </a:extLst>
          </p:cNvPr>
          <p:cNvSpPr txBox="1"/>
          <p:nvPr/>
        </p:nvSpPr>
        <p:spPr>
          <a:xfrm>
            <a:off x="8901796" y="1943684"/>
            <a:ext cx="23406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Average: 18.2 weeks</a:t>
            </a:r>
          </a:p>
          <a:p>
            <a:pPr algn="ctr"/>
            <a:r>
              <a:rPr lang="en-US" dirty="0"/>
              <a:t>Median: 17 weeks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6F55A-8803-ACEF-25F6-F3228D0A86F1}"/>
              </a:ext>
            </a:extLst>
          </p:cNvPr>
          <p:cNvSpPr txBox="1"/>
          <p:nvPr/>
        </p:nvSpPr>
        <p:spPr>
          <a:xfrm>
            <a:off x="456555" y="2090172"/>
            <a:ext cx="3305976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When both STD and LTD are provided, the LTD elimination period matches the STD maximum duration period, except in one case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E6ECB-4BA3-4E79-8266-4494E4AD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727C1-E6BB-435F-ABB1-D4493D520258}"/>
              </a:ext>
            </a:extLst>
          </p:cNvPr>
          <p:cNvSpPr txBox="1"/>
          <p:nvPr/>
        </p:nvSpPr>
        <p:spPr>
          <a:xfrm>
            <a:off x="5788193" y="6123414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62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C141CD-E349-45E9-8822-ADD364DD9294}"/>
              </a:ext>
            </a:extLst>
          </p:cNvPr>
          <p:cNvSpPr txBox="1">
            <a:spLocks/>
          </p:cNvSpPr>
          <p:nvPr/>
        </p:nvSpPr>
        <p:spPr>
          <a:xfrm>
            <a:off x="466321" y="148385"/>
            <a:ext cx="8445067" cy="952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Benefits Summary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en-US" sz="2900" b="0" i="1" u="none" strike="noStrike" kern="1200" cap="none" spc="0" normalizeH="0" baseline="0" noProof="0" dirty="0">
                <a:ln>
                  <a:noFill/>
                </a:ln>
                <a:solidFill>
                  <a:srgbClr val="00355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Percentage of companies offering each benefit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srgbClr val="00355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953CCEB-6EF6-48FF-A5BC-57CDF23A9B87}"/>
              </a:ext>
            </a:extLst>
          </p:cNvPr>
          <p:cNvGraphicFramePr>
            <a:graphicFrameLocks/>
          </p:cNvGraphicFramePr>
          <p:nvPr/>
        </p:nvGraphicFramePr>
        <p:xfrm>
          <a:off x="0" y="1195344"/>
          <a:ext cx="12192000" cy="504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2440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Types of compensation covered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5788193" y="5914661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52</a:t>
            </a:r>
          </a:p>
        </p:txBody>
      </p:sp>
      <p:pic>
        <p:nvPicPr>
          <p:cNvPr id="6" name="Picture 5" descr="Piggy bank collection top view">
            <a:extLst>
              <a:ext uri="{FF2B5EF4-FFF2-40B4-BE49-F238E27FC236}">
                <a16:creationId xmlns:a16="http://schemas.microsoft.com/office/drawing/2014/main" id="{44579E7B-B94C-8BD4-1F55-3CF3F472C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b="5566"/>
          <a:stretch/>
        </p:blipFill>
        <p:spPr>
          <a:xfrm>
            <a:off x="9616968" y="3"/>
            <a:ext cx="2575032" cy="349813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EDE4991-BF94-423C-AD77-6E7595AFE6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41461" y="1307379"/>
          <a:ext cx="8247035" cy="4607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23083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Maximum Duration of the LTD Benefit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A0922-3199-4F74-A5FD-10C283675417}"/>
              </a:ext>
            </a:extLst>
          </p:cNvPr>
          <p:cNvSpPr txBox="1"/>
          <p:nvPr/>
        </p:nvSpPr>
        <p:spPr>
          <a:xfrm>
            <a:off x="3097694" y="5991990"/>
            <a:ext cx="61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= 52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DADF43A-78B1-F071-FADD-1D3BDA09F8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9182" y="1759098"/>
          <a:ext cx="4432638" cy="4145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6B5CD4-A990-780D-C0AE-026DD6FD566B}"/>
              </a:ext>
            </a:extLst>
          </p:cNvPr>
          <p:cNvSpPr txBox="1"/>
          <p:nvPr/>
        </p:nvSpPr>
        <p:spPr>
          <a:xfrm>
            <a:off x="6570182" y="1972397"/>
            <a:ext cx="3884832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All but one company providing a specified age that is not retirement age end LTD at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Companies providing a specified number of weeks have a maximum duration of 104 weeks</a:t>
            </a:r>
          </a:p>
        </p:txBody>
      </p:sp>
    </p:spTree>
    <p:extLst>
      <p:ext uri="{BB962C8B-B14F-4D97-AF65-F5344CB8AC3E}">
        <p14:creationId xmlns:p14="http://schemas.microsoft.com/office/powerpoint/2010/main" val="2547791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A4DB0-C5F4-57E6-16D2-31B75735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528" y="2610521"/>
            <a:ext cx="5292754" cy="3787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51" y="148976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Percentage of Pay Provided During the LTD Period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A9DD0-83B2-F363-DE26-8B74F265BAD4}"/>
              </a:ext>
            </a:extLst>
          </p:cNvPr>
          <p:cNvSpPr txBox="1"/>
          <p:nvPr/>
        </p:nvSpPr>
        <p:spPr>
          <a:xfrm>
            <a:off x="7032309" y="1613370"/>
            <a:ext cx="39039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Provide the same benefit throughout the entire LTD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D4D17-8C19-ABEC-1D7C-520923D5E8B9}"/>
              </a:ext>
            </a:extLst>
          </p:cNvPr>
          <p:cNvSpPr txBox="1"/>
          <p:nvPr/>
        </p:nvSpPr>
        <p:spPr>
          <a:xfrm>
            <a:off x="5687680" y="1788499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552"/>
                </a:solidFill>
                <a:latin typeface="Georgia" panose="02040502050405020303" pitchFamily="18" charset="0"/>
              </a:rPr>
              <a:t>92%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230636-C050-4CCB-54B1-E1FE7C3EB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305" y="6114416"/>
            <a:ext cx="2743200" cy="364331"/>
          </a:xfrm>
          <a:prstGeom prst="rect">
            <a:avLst/>
          </a:prstGeom>
        </p:spPr>
      </p:pic>
      <p:pic>
        <p:nvPicPr>
          <p:cNvPr id="13" name="Picture 12" descr="Man on a wheelchair">
            <a:extLst>
              <a:ext uri="{FF2B5EF4-FFF2-40B4-BE49-F238E27FC236}">
                <a16:creationId xmlns:a16="http://schemas.microsoft.com/office/drawing/2014/main" id="{6E848E62-03EF-8973-C888-99325C7C8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6875" r="43842" b="13933"/>
          <a:stretch/>
        </p:blipFill>
        <p:spPr>
          <a:xfrm>
            <a:off x="916456" y="1709761"/>
            <a:ext cx="3609975" cy="42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Monthly Maximum Benefit (CAD)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6FBA7-CB9A-47DA-E705-0C5D6BE2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5746719"/>
            <a:ext cx="2743200" cy="3643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CECD-C4D3-AC50-663F-7D55E49CF5F0}"/>
              </a:ext>
            </a:extLst>
          </p:cNvPr>
          <p:cNvGrpSpPr/>
          <p:nvPr/>
        </p:nvGrpSpPr>
        <p:grpSpPr>
          <a:xfrm>
            <a:off x="7198077" y="3477921"/>
            <a:ext cx="4368585" cy="707886"/>
            <a:chOff x="6934506" y="1430212"/>
            <a:chExt cx="3123259" cy="11645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2EE17A-6788-52D6-62A4-2F24BFAD1D9D}"/>
                </a:ext>
              </a:extLst>
            </p:cNvPr>
            <p:cNvSpPr txBox="1"/>
            <p:nvPr/>
          </p:nvSpPr>
          <p:spPr>
            <a:xfrm>
              <a:off x="7900607" y="1632737"/>
              <a:ext cx="2157158" cy="7594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Cap the LTD benefit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231B7A-3929-F003-2097-1E43D187ABE2}"/>
                </a:ext>
              </a:extLst>
            </p:cNvPr>
            <p:cNvSpPr txBox="1"/>
            <p:nvPr/>
          </p:nvSpPr>
          <p:spPr>
            <a:xfrm>
              <a:off x="6934506" y="1430212"/>
              <a:ext cx="1344628" cy="1164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3552"/>
                  </a:solidFill>
                  <a:latin typeface="Georgia" panose="02040502050405020303" pitchFamily="18" charset="0"/>
                </a:rPr>
                <a:t>94%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1B3CFC6-1F52-29C9-3375-311F0D75A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988" y="1917009"/>
            <a:ext cx="5613223" cy="3829710"/>
          </a:xfrm>
          <a:prstGeom prst="rect">
            <a:avLst/>
          </a:prstGeom>
        </p:spPr>
      </p:pic>
      <p:pic>
        <p:nvPicPr>
          <p:cNvPr id="6" name="Picture 5" descr="Jars of coins">
            <a:extLst>
              <a:ext uri="{FF2B5EF4-FFF2-40B4-BE49-F238E27FC236}">
                <a16:creationId xmlns:a16="http://schemas.microsoft.com/office/drawing/2014/main" id="{244A9022-8D3E-7F6D-18E7-B0CAD801B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8" y="0"/>
            <a:ext cx="3642611" cy="24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3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234582"/>
            <a:ext cx="11710086" cy="1020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Insurance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53B850C4-2EB1-E5BB-F25C-1C6CA7BC9E28}"/>
              </a:ext>
            </a:extLst>
          </p:cNvPr>
          <p:cNvSpPr txBox="1"/>
          <p:nvPr/>
        </p:nvSpPr>
        <p:spPr>
          <a:xfrm>
            <a:off x="8465212" y="5930975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46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C1BDB9E-847E-BC07-EC1E-C5C252FA210E}"/>
              </a:ext>
            </a:extLst>
          </p:cNvPr>
          <p:cNvSpPr txBox="1"/>
          <p:nvPr/>
        </p:nvSpPr>
        <p:spPr>
          <a:xfrm>
            <a:off x="3171828" y="6023013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 = 53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261C039-D471-11D0-8B52-D01D28D38222}"/>
              </a:ext>
            </a:extLst>
          </p:cNvPr>
          <p:cNvGraphicFramePr>
            <a:graphicFrameLocks/>
          </p:cNvGraphicFramePr>
          <p:nvPr/>
        </p:nvGraphicFramePr>
        <p:xfrm>
          <a:off x="921625" y="1255308"/>
          <a:ext cx="5021705" cy="472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3B28FD8-E39C-484A-AFC3-906FC93B5D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943660"/>
              </p:ext>
            </p:extLst>
          </p:nvPr>
        </p:nvGraphicFramePr>
        <p:xfrm>
          <a:off x="6248672" y="1255308"/>
          <a:ext cx="5021705" cy="4726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08B72-7E33-4D03-B4DD-8EB65F5D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52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Supplemental Long-Term Disability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Vendors</a:t>
            </a:r>
            <a:endParaRPr lang="en-US" sz="31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0EFE-8F14-4B3F-8693-4F13D78D71F9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1CECD-C4D3-AC50-663F-7D55E49CF5F0}"/>
              </a:ext>
            </a:extLst>
          </p:cNvPr>
          <p:cNvGrpSpPr/>
          <p:nvPr/>
        </p:nvGrpSpPr>
        <p:grpSpPr>
          <a:xfrm>
            <a:off x="411018" y="1974450"/>
            <a:ext cx="5184920" cy="787249"/>
            <a:chOff x="6934506" y="1430212"/>
            <a:chExt cx="2870707" cy="12950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2EE17A-6788-52D6-62A4-2F24BFAD1D9D}"/>
                </a:ext>
              </a:extLst>
            </p:cNvPr>
            <p:cNvSpPr txBox="1"/>
            <p:nvPr/>
          </p:nvSpPr>
          <p:spPr>
            <a:xfrm>
              <a:off x="7639966" y="1560770"/>
              <a:ext cx="2165247" cy="116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Georgia" panose="02040502050405020303" pitchFamily="18" charset="0"/>
                </a:rPr>
                <a:t>Insure their LTD benefit with a carrier (vs. self-insured)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231B7A-3929-F003-2097-1E43D187ABE2}"/>
                </a:ext>
              </a:extLst>
            </p:cNvPr>
            <p:cNvSpPr txBox="1"/>
            <p:nvPr/>
          </p:nvSpPr>
          <p:spPr>
            <a:xfrm>
              <a:off x="6934506" y="1430212"/>
              <a:ext cx="1344628" cy="1164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3552"/>
                  </a:solidFill>
                  <a:latin typeface="Georgia" panose="02040502050405020303" pitchFamily="18" charset="0"/>
                </a:rPr>
                <a:t>91%</a:t>
              </a:r>
            </a:p>
          </p:txBody>
        </p:sp>
      </p:grpSp>
      <p:pic>
        <p:nvPicPr>
          <p:cNvPr id="6" name="Picture 5" descr="Businessman looking at char">
            <a:extLst>
              <a:ext uri="{FF2B5EF4-FFF2-40B4-BE49-F238E27FC236}">
                <a16:creationId xmlns:a16="http://schemas.microsoft.com/office/drawing/2014/main" id="{244A9022-8D3E-7F6D-18E7-B0CAD801B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6"/>
          <a:stretch/>
        </p:blipFill>
        <p:spPr>
          <a:xfrm>
            <a:off x="5950168" y="1770899"/>
            <a:ext cx="5649136" cy="4060802"/>
          </a:xfrm>
          <a:prstGeom prst="rect">
            <a:avLst/>
          </a:prstGeom>
        </p:spPr>
      </p:pic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5AE0D1F7-66DF-BB6D-297B-42919277B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2696" y="349798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C0B96-9449-4FED-B666-7CF73ED75707}"/>
              </a:ext>
            </a:extLst>
          </p:cNvPr>
          <p:cNvSpPr txBox="1"/>
          <p:nvPr/>
        </p:nvSpPr>
        <p:spPr>
          <a:xfrm>
            <a:off x="1685183" y="3293468"/>
            <a:ext cx="398421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Like short-term disability, nine (9) different vendors are used, with most companies using the same vendor as life insurance</a:t>
            </a:r>
          </a:p>
        </p:txBody>
      </p:sp>
    </p:spTree>
    <p:extLst>
      <p:ext uri="{BB962C8B-B14F-4D97-AF65-F5344CB8AC3E}">
        <p14:creationId xmlns:p14="http://schemas.microsoft.com/office/powerpoint/2010/main" val="1657624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Retirement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797024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9517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Supplemental Retirement Benefits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Overview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59A1552-6E41-4359-AE9D-297FDA530C5F}"/>
              </a:ext>
            </a:extLst>
          </p:cNvPr>
          <p:cNvSpPr txBox="1"/>
          <p:nvPr/>
        </p:nvSpPr>
        <p:spPr>
          <a:xfrm>
            <a:off x="8356878" y="5395379"/>
            <a:ext cx="606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549838-C43B-403A-A636-FA5E42271E96}"/>
              </a:ext>
            </a:extLst>
          </p:cNvPr>
          <p:cNvSpPr txBox="1"/>
          <p:nvPr/>
        </p:nvSpPr>
        <p:spPr>
          <a:xfrm>
            <a:off x="597312" y="2694983"/>
            <a:ext cx="11887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FE308-7E2F-4309-9B40-3C778FBAA9A9}"/>
              </a:ext>
            </a:extLst>
          </p:cNvPr>
          <p:cNvSpPr txBox="1"/>
          <p:nvPr/>
        </p:nvSpPr>
        <p:spPr>
          <a:xfrm>
            <a:off x="571061" y="3578077"/>
            <a:ext cx="125417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40D87-E5E2-48F6-9F3D-2B422A857CC7}"/>
              </a:ext>
            </a:extLst>
          </p:cNvPr>
          <p:cNvSpPr txBox="1"/>
          <p:nvPr/>
        </p:nvSpPr>
        <p:spPr>
          <a:xfrm>
            <a:off x="1779924" y="2667282"/>
            <a:ext cx="345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Offer a supplemental retirement or savings plan (N=62)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3C0A86-9E8B-407E-BB09-226964EFF871}"/>
              </a:ext>
            </a:extLst>
          </p:cNvPr>
          <p:cNvSpPr txBox="1"/>
          <p:nvPr/>
        </p:nvSpPr>
        <p:spPr>
          <a:xfrm>
            <a:off x="1759843" y="3688876"/>
            <a:ext cx="335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Have no waiting period (N=57)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D873C23-3DBA-4CAA-826F-E3A94F37D43D}"/>
              </a:ext>
            </a:extLst>
          </p:cNvPr>
          <p:cNvGraphicFramePr>
            <a:graphicFrameLocks/>
          </p:cNvGraphicFramePr>
          <p:nvPr/>
        </p:nvGraphicFramePr>
        <p:xfrm>
          <a:off x="5514973" y="1746133"/>
          <a:ext cx="6343651" cy="361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D003732-155B-4F0A-B4F9-DAD927BE9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44014" y="0"/>
            <a:ext cx="1847986" cy="1540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ECDA70-346B-42EA-BAB9-11F592CDF83C}"/>
              </a:ext>
            </a:extLst>
          </p:cNvPr>
          <p:cNvSpPr txBox="1"/>
          <p:nvPr/>
        </p:nvSpPr>
        <p:spPr>
          <a:xfrm>
            <a:off x="597312" y="4577625"/>
            <a:ext cx="125417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1A7D01-D8BC-4CBE-BEE7-B632E474AAAC}"/>
              </a:ext>
            </a:extLst>
          </p:cNvPr>
          <p:cNvSpPr txBox="1"/>
          <p:nvPr/>
        </p:nvSpPr>
        <p:spPr>
          <a:xfrm>
            <a:off x="1759843" y="4431033"/>
            <a:ext cx="375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Do not offer an alternative for higher-paid employees affected by capped retirement benefits (N=56)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2A3B879-DE3C-4813-81B8-700DE336A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34" y="1161677"/>
            <a:ext cx="1451188" cy="14598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65287-E7EF-41B0-9154-04C0E5C4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16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6654" y="95172"/>
            <a:ext cx="11710086" cy="1020726"/>
          </a:xfrm>
        </p:spPr>
        <p:txBody>
          <a:bodyPr>
            <a:normAutofit/>
          </a:bodyPr>
          <a:lstStyle/>
          <a:p>
            <a:r>
              <a:rPr lang="en-US" sz="3200" dirty="0"/>
              <a:t>Group Registered Retirement Savings Plan (RRSP)</a:t>
            </a:r>
            <a:br>
              <a:rPr lang="en-US" sz="3200" dirty="0"/>
            </a:br>
            <a:r>
              <a:rPr lang="en-US" sz="2800" i="1" dirty="0">
                <a:solidFill>
                  <a:srgbClr val="003552"/>
                </a:solidFill>
              </a:rPr>
              <a:t>Most companies only contribute if the employee contributes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59A1552-6E41-4359-AE9D-297FDA530C5F}"/>
              </a:ext>
            </a:extLst>
          </p:cNvPr>
          <p:cNvSpPr txBox="1"/>
          <p:nvPr/>
        </p:nvSpPr>
        <p:spPr>
          <a:xfrm>
            <a:off x="5901047" y="5831959"/>
            <a:ext cx="623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54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B25C0F6-ABE4-4068-96C2-4D508A8D5618}"/>
              </a:ext>
            </a:extLst>
          </p:cNvPr>
          <p:cNvGraphicFramePr>
            <a:graphicFrameLocks/>
          </p:cNvGraphicFramePr>
          <p:nvPr/>
        </p:nvGraphicFramePr>
        <p:xfrm>
          <a:off x="627337" y="1487958"/>
          <a:ext cx="7990190" cy="4312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DDE998D2-8FEB-42DE-8A62-C3EF1A04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4" y="2258096"/>
            <a:ext cx="27717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23D52C-0063-4374-8B05-09255165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19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672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712423"/>
            <a:ext cx="12192000" cy="1720326"/>
          </a:xfrm>
          <a:prstGeom prst="rect">
            <a:avLst/>
          </a:prstGeom>
          <a:solidFill>
            <a:srgbClr val="00355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52881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Canada Benchmark Survey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391622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Wellbeing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ABF74-9245-C119-6955-6B3BACF68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709163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79588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6017"/>
            <a:ext cx="12192000" cy="521785"/>
          </a:xfrm>
          <a:solidFill>
            <a:srgbClr val="528811"/>
          </a:solidFill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Company Overview | Demographics | Accomplishments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155569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DD4E5-B97A-F7DF-C7C8-3C63F827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55692"/>
            <a:ext cx="2188324" cy="225578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82674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Wellbeing Benefits – Overview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Just over half of companies have a formal strategy &amp; offering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D5C4C-992B-4A5C-881D-54EF73958700}"/>
              </a:ext>
            </a:extLst>
          </p:cNvPr>
          <p:cNvSpPr txBox="1"/>
          <p:nvPr/>
        </p:nvSpPr>
        <p:spPr>
          <a:xfrm>
            <a:off x="2437270" y="4713528"/>
            <a:ext cx="63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62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33894-1FBF-476A-A2E0-46EC82793065}"/>
              </a:ext>
            </a:extLst>
          </p:cNvPr>
          <p:cNvSpPr txBox="1"/>
          <p:nvPr/>
        </p:nvSpPr>
        <p:spPr>
          <a:xfrm>
            <a:off x="8213087" y="6155746"/>
            <a:ext cx="63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13FC-EF06-13D6-1FEC-B783FF7A5201}"/>
              </a:ext>
            </a:extLst>
          </p:cNvPr>
          <p:cNvSpPr txBox="1"/>
          <p:nvPr/>
        </p:nvSpPr>
        <p:spPr>
          <a:xfrm>
            <a:off x="744448" y="5106518"/>
            <a:ext cx="401971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 those that do, the majority have a defined vision &amp; strategic plan that is aligned with the business strategy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2930375-614A-2838-EBAE-F1FB00D3E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086947"/>
              </p:ext>
            </p:extLst>
          </p:nvPr>
        </p:nvGraphicFramePr>
        <p:xfrm>
          <a:off x="5520485" y="2016560"/>
          <a:ext cx="5840242" cy="422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70BDD8C-8B36-C944-F385-B1D284D51886}"/>
              </a:ext>
            </a:extLst>
          </p:cNvPr>
          <p:cNvSpPr txBox="1"/>
          <p:nvPr/>
        </p:nvSpPr>
        <p:spPr>
          <a:xfrm>
            <a:off x="5692998" y="242720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1C6B0-43AD-3C17-B195-42FBDAD064A3}"/>
              </a:ext>
            </a:extLst>
          </p:cNvPr>
          <p:cNvSpPr txBox="1"/>
          <p:nvPr/>
        </p:nvSpPr>
        <p:spPr>
          <a:xfrm>
            <a:off x="6430751" y="1338804"/>
            <a:ext cx="401971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Types of Data Used For Strategic Wellbeing Planning &amp; Program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716FC-620F-9A89-C12D-3516D637575F}"/>
              </a:ext>
            </a:extLst>
          </p:cNvPr>
          <p:cNvSpPr txBox="1"/>
          <p:nvPr/>
        </p:nvSpPr>
        <p:spPr>
          <a:xfrm>
            <a:off x="5663139" y="346253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C5FE4-96F4-7EE4-032F-2CAFEA85B0DA}"/>
              </a:ext>
            </a:extLst>
          </p:cNvPr>
          <p:cNvSpPr txBox="1"/>
          <p:nvPr/>
        </p:nvSpPr>
        <p:spPr>
          <a:xfrm>
            <a:off x="5696160" y="442871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3B7EBD-D04F-2F8B-FFF4-2F2A3A09E030}"/>
              </a:ext>
            </a:extLst>
          </p:cNvPr>
          <p:cNvSpPr txBox="1"/>
          <p:nvPr/>
        </p:nvSpPr>
        <p:spPr>
          <a:xfrm>
            <a:off x="5692998" y="5394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F2876-25AC-D404-92D0-6ED90E8C8F57}"/>
              </a:ext>
            </a:extLst>
          </p:cNvPr>
          <p:cNvSpPr txBox="1"/>
          <p:nvPr/>
        </p:nvSpPr>
        <p:spPr>
          <a:xfrm>
            <a:off x="8526862" y="244233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08BBA-C3DD-145C-BBEB-AC007ABFEA63}"/>
              </a:ext>
            </a:extLst>
          </p:cNvPr>
          <p:cNvSpPr txBox="1"/>
          <p:nvPr/>
        </p:nvSpPr>
        <p:spPr>
          <a:xfrm>
            <a:off x="8511933" y="347250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B8FA7-3BA8-9471-46E8-9009EF216E1F}"/>
              </a:ext>
            </a:extLst>
          </p:cNvPr>
          <p:cNvSpPr txBox="1"/>
          <p:nvPr/>
        </p:nvSpPr>
        <p:spPr>
          <a:xfrm>
            <a:off x="8537135" y="443714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F2E71-9862-DEBB-92B4-7B36DBC4DF0F}"/>
              </a:ext>
            </a:extLst>
          </p:cNvPr>
          <p:cNvSpPr txBox="1"/>
          <p:nvPr/>
        </p:nvSpPr>
        <p:spPr>
          <a:xfrm>
            <a:off x="8555247" y="542546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1AB2A-C4B9-46EB-A79E-12C5BD3E3A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54" r="14246"/>
          <a:stretch/>
        </p:blipFill>
        <p:spPr>
          <a:xfrm>
            <a:off x="718732" y="1338804"/>
            <a:ext cx="396581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6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Wellbeing Benefits – Overview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What’s offered and who's eligible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D5C4C-992B-4A5C-881D-54EF73958700}"/>
              </a:ext>
            </a:extLst>
          </p:cNvPr>
          <p:cNvSpPr txBox="1"/>
          <p:nvPr/>
        </p:nvSpPr>
        <p:spPr>
          <a:xfrm>
            <a:off x="3721566" y="5337162"/>
            <a:ext cx="63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33894-1FBF-476A-A2E0-46EC82793065}"/>
              </a:ext>
            </a:extLst>
          </p:cNvPr>
          <p:cNvSpPr txBox="1"/>
          <p:nvPr/>
        </p:nvSpPr>
        <p:spPr>
          <a:xfrm>
            <a:off x="8911679" y="6096874"/>
            <a:ext cx="63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BA6616-BB84-93EC-8643-C5AEBB6D47B8}"/>
              </a:ext>
            </a:extLst>
          </p:cNvPr>
          <p:cNvSpPr txBox="1"/>
          <p:nvPr/>
        </p:nvSpPr>
        <p:spPr>
          <a:xfrm>
            <a:off x="7466944" y="3644411"/>
            <a:ext cx="13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552"/>
                </a:solidFill>
                <a:latin typeface="Georgia" panose="02040502050405020303" pitchFamily="18" charset="0"/>
              </a:rPr>
              <a:t>100%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8B3B3-1E38-85A1-3D0B-FC41C71F8C77}"/>
              </a:ext>
            </a:extLst>
          </p:cNvPr>
          <p:cNvSpPr txBox="1"/>
          <p:nvPr/>
        </p:nvSpPr>
        <p:spPr>
          <a:xfrm>
            <a:off x="8828074" y="3741223"/>
            <a:ext cx="31245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Spouse &amp; common-law partner</a:t>
            </a:r>
          </a:p>
        </p:txBody>
      </p:sp>
      <p:pic>
        <p:nvPicPr>
          <p:cNvPr id="26" name="Graphic 25" descr="Family with two children with solid fill">
            <a:extLst>
              <a:ext uri="{FF2B5EF4-FFF2-40B4-BE49-F238E27FC236}">
                <a16:creationId xmlns:a16="http://schemas.microsoft.com/office/drawing/2014/main" id="{E5EB977B-2D5F-AB50-7AB4-C2234890A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3588" y="2738854"/>
            <a:ext cx="990248" cy="9902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62F59A-6195-AA6D-C764-138DE2756D04}"/>
              </a:ext>
            </a:extLst>
          </p:cNvPr>
          <p:cNvSpPr txBox="1"/>
          <p:nvPr/>
        </p:nvSpPr>
        <p:spPr>
          <a:xfrm>
            <a:off x="7637788" y="4311030"/>
            <a:ext cx="13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552"/>
                </a:solidFill>
                <a:latin typeface="Georgia" panose="02040502050405020303" pitchFamily="18" charset="0"/>
              </a:rPr>
              <a:t>81%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C00F7D-79C1-314F-819A-B0F9B5E922B5}"/>
              </a:ext>
            </a:extLst>
          </p:cNvPr>
          <p:cNvSpPr txBox="1"/>
          <p:nvPr/>
        </p:nvSpPr>
        <p:spPr>
          <a:xfrm>
            <a:off x="7629477" y="4971463"/>
            <a:ext cx="13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552"/>
                </a:solidFill>
                <a:latin typeface="Georgia" panose="02040502050405020303" pitchFamily="18" charset="0"/>
              </a:rPr>
              <a:t>76%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BDE57B-8FC0-702B-DB7E-D572C60B445C}"/>
              </a:ext>
            </a:extLst>
          </p:cNvPr>
          <p:cNvSpPr txBox="1"/>
          <p:nvPr/>
        </p:nvSpPr>
        <p:spPr>
          <a:xfrm>
            <a:off x="7663852" y="5584187"/>
            <a:ext cx="13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552"/>
                </a:solidFill>
                <a:latin typeface="Georgia" panose="02040502050405020303" pitchFamily="18" charset="0"/>
              </a:rPr>
              <a:t>24%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7B8D8-D2F9-2F30-25D4-A0402C193BC0}"/>
              </a:ext>
            </a:extLst>
          </p:cNvPr>
          <p:cNvSpPr txBox="1"/>
          <p:nvPr/>
        </p:nvSpPr>
        <p:spPr>
          <a:xfrm>
            <a:off x="8889405" y="4408892"/>
            <a:ext cx="31245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Children &lt; age 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EA0A05-6B68-F462-DB99-EE7EE4CE4FD6}"/>
              </a:ext>
            </a:extLst>
          </p:cNvPr>
          <p:cNvSpPr txBox="1"/>
          <p:nvPr/>
        </p:nvSpPr>
        <p:spPr>
          <a:xfrm>
            <a:off x="8889405" y="5121161"/>
            <a:ext cx="31245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Children age 18+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B42F04-1C32-9572-92D5-33E6671CA8E6}"/>
              </a:ext>
            </a:extLst>
          </p:cNvPr>
          <p:cNvSpPr txBox="1"/>
          <p:nvPr/>
        </p:nvSpPr>
        <p:spPr>
          <a:xfrm>
            <a:off x="8930496" y="5717835"/>
            <a:ext cx="31245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Parents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CE5C86-45CE-4868-1449-40F0BA950B8B}"/>
              </a:ext>
            </a:extLst>
          </p:cNvPr>
          <p:cNvSpPr txBox="1"/>
          <p:nvPr/>
        </p:nvSpPr>
        <p:spPr>
          <a:xfrm>
            <a:off x="9125181" y="962786"/>
            <a:ext cx="30336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Employees Only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A775370-655F-1D2F-0DD6-10E807157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57" t="2399" r="21458" b="4466"/>
          <a:stretch/>
        </p:blipFill>
        <p:spPr>
          <a:xfrm>
            <a:off x="8324244" y="805611"/>
            <a:ext cx="804277" cy="7339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F3CAFAC-E124-602A-A99D-B84BE4D63EB8}"/>
              </a:ext>
            </a:extLst>
          </p:cNvPr>
          <p:cNvSpPr txBox="1"/>
          <p:nvPr/>
        </p:nvSpPr>
        <p:spPr>
          <a:xfrm>
            <a:off x="8389335" y="976805"/>
            <a:ext cx="80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40%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7CD9E8-8AF1-B6F9-B434-0360368DD3FD}"/>
              </a:ext>
            </a:extLst>
          </p:cNvPr>
          <p:cNvSpPr txBox="1"/>
          <p:nvPr/>
        </p:nvSpPr>
        <p:spPr>
          <a:xfrm>
            <a:off x="8153399" y="273262"/>
            <a:ext cx="335813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 Can Use the Program (N=35)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61C47DE-1975-BF6A-0583-7E278228BF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70" t="4155" r="21269" b="4466"/>
          <a:stretch/>
        </p:blipFill>
        <p:spPr>
          <a:xfrm>
            <a:off x="8315933" y="1626444"/>
            <a:ext cx="829904" cy="7441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06E0D40-02EA-80E2-685F-8AAE175E842A}"/>
              </a:ext>
            </a:extLst>
          </p:cNvPr>
          <p:cNvSpPr txBox="1"/>
          <p:nvPr/>
        </p:nvSpPr>
        <p:spPr>
          <a:xfrm>
            <a:off x="8393701" y="1794875"/>
            <a:ext cx="80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Georgia" panose="02040502050405020303" pitchFamily="18" charset="0"/>
              </a:rPr>
              <a:t>60%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9622AD-80FB-3025-32F2-317607EBC2C6}"/>
              </a:ext>
            </a:extLst>
          </p:cNvPr>
          <p:cNvSpPr txBox="1"/>
          <p:nvPr/>
        </p:nvSpPr>
        <p:spPr>
          <a:xfrm>
            <a:off x="9125180" y="1817978"/>
            <a:ext cx="30336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Employees &amp; Dependents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D25F5-3C0D-55CB-F084-4F7B4A15B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15" y="1422293"/>
            <a:ext cx="7256136" cy="37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95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870A4D-B725-4512-B837-51D32D15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054" y="2438400"/>
            <a:ext cx="2971800" cy="1981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6" y="0"/>
            <a:ext cx="11755921" cy="137369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Wellbeing Benefits – Financial Wellbeing</a:t>
            </a:r>
            <a:br>
              <a:rPr lang="en-US" sz="3200" dirty="0"/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</a:rPr>
              <a:t>Companies providing financial wellbeing benefits offer a variety of programs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8DC8E-C0A4-407C-A120-565A66479CE9}"/>
              </a:ext>
            </a:extLst>
          </p:cNvPr>
          <p:cNvSpPr txBox="1"/>
          <p:nvPr/>
        </p:nvSpPr>
        <p:spPr>
          <a:xfrm>
            <a:off x="5061765" y="6104840"/>
            <a:ext cx="77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35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A15A-AEC9-B02E-6035-AC6B8B34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0" y="1410073"/>
            <a:ext cx="9165600" cy="46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8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9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Wellbeing Benefits – Incentives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Most companies do not provide them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6E5A3-C64D-4E08-953B-27F3F5806A32}"/>
              </a:ext>
            </a:extLst>
          </p:cNvPr>
          <p:cNvSpPr txBox="1"/>
          <p:nvPr/>
        </p:nvSpPr>
        <p:spPr>
          <a:xfrm>
            <a:off x="3404533" y="5619756"/>
            <a:ext cx="63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pic>
        <p:nvPicPr>
          <p:cNvPr id="1026" name="Picture 2" descr="Stones, Rocks, Stack, Pebbles">
            <a:extLst>
              <a:ext uri="{FF2B5EF4-FFF2-40B4-BE49-F238E27FC236}">
                <a16:creationId xmlns:a16="http://schemas.microsoft.com/office/drawing/2014/main" id="{7FC2E1B9-4004-442F-B487-DFBDAF81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89" y="-2070"/>
            <a:ext cx="3195711" cy="14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3ECE95-09FE-683A-8663-1A354D83D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09" y="1560421"/>
            <a:ext cx="7041971" cy="387674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DA5859B-4D93-45BD-3435-C4BAD8F2B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22725"/>
              </p:ext>
            </p:extLst>
          </p:nvPr>
        </p:nvGraphicFramePr>
        <p:xfrm>
          <a:off x="7773981" y="2207378"/>
          <a:ext cx="3904767" cy="309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4DAD2D-3987-6A4E-91BF-E59998F5D0E3}"/>
              </a:ext>
            </a:extLst>
          </p:cNvPr>
          <p:cNvSpPr txBox="1"/>
          <p:nvPr/>
        </p:nvSpPr>
        <p:spPr>
          <a:xfrm>
            <a:off x="7716509" y="1906530"/>
            <a:ext cx="4019710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Other Types of Incentives Offered</a:t>
            </a:r>
          </a:p>
        </p:txBody>
      </p:sp>
    </p:spTree>
    <p:extLst>
      <p:ext uri="{BB962C8B-B14F-4D97-AF65-F5344CB8AC3E}">
        <p14:creationId xmlns:p14="http://schemas.microsoft.com/office/powerpoint/2010/main" val="1441938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51" y="136525"/>
            <a:ext cx="7792349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EAP – Overview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All except one company provides an EAP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5DAC4-EB55-4F82-A2CD-7A89184521D2}"/>
              </a:ext>
            </a:extLst>
          </p:cNvPr>
          <p:cNvSpPr txBox="1"/>
          <p:nvPr/>
        </p:nvSpPr>
        <p:spPr>
          <a:xfrm>
            <a:off x="466978" y="5688001"/>
            <a:ext cx="2146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21 per incident; 9 per year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CA38A81-9C69-4C69-BF8F-DD09E9620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566150"/>
              </p:ext>
            </p:extLst>
          </p:nvPr>
        </p:nvGraphicFramePr>
        <p:xfrm>
          <a:off x="7635470" y="764951"/>
          <a:ext cx="4320481" cy="3918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C0D6E6-737A-4E2D-8B0C-DBA3819D85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311193"/>
              </p:ext>
            </p:extLst>
          </p:nvPr>
        </p:nvGraphicFramePr>
        <p:xfrm>
          <a:off x="7635470" y="2998689"/>
          <a:ext cx="4409287" cy="3918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E2BE52A-58D3-4319-8A80-C7B797D21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216" y="5351821"/>
            <a:ext cx="2881542" cy="336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D4216-1DFA-752B-DC0C-83CDF482D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77" y="1453517"/>
            <a:ext cx="7102327" cy="41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156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51" y="136525"/>
            <a:ext cx="11469898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EAP – Access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Companies provide many ways to access EAP services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985A5F-5204-4648-A724-313670AC1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127" y="1307380"/>
            <a:ext cx="6066036" cy="3232722"/>
          </a:xfrm>
        </p:spPr>
        <p:txBody>
          <a:bodyPr>
            <a:normAutofit/>
          </a:bodyPr>
          <a:lstStyle/>
          <a:p>
            <a:pPr lvl="1"/>
            <a:endParaRPr lang="en-US" sz="1000" dirty="0"/>
          </a:p>
          <a:p>
            <a:endParaRPr lang="en-US" sz="1400" dirty="0"/>
          </a:p>
          <a:p>
            <a:pPr lvl="1"/>
            <a:endParaRPr lang="en-US" sz="1000" dirty="0"/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65F05-885D-44C6-AFBE-C52362D74DC9}"/>
              </a:ext>
            </a:extLst>
          </p:cNvPr>
          <p:cNvSpPr txBox="1"/>
          <p:nvPr/>
        </p:nvSpPr>
        <p:spPr>
          <a:xfrm>
            <a:off x="4540894" y="5861463"/>
            <a:ext cx="716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pic>
        <p:nvPicPr>
          <p:cNvPr id="9" name="Picture 2" descr="Sponsored image">
            <a:extLst>
              <a:ext uri="{FF2B5EF4-FFF2-40B4-BE49-F238E27FC236}">
                <a16:creationId xmlns:a16="http://schemas.microsoft.com/office/drawing/2014/main" id="{77519389-EF36-4688-B072-48F60325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878" y="0"/>
            <a:ext cx="2296121" cy="15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38C59-6F38-AFC6-40DE-F641596E7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4" y="1443904"/>
            <a:ext cx="7748019" cy="4281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82AF6-A490-C73F-0196-8CA96C475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51" r="20900"/>
          <a:stretch/>
        </p:blipFill>
        <p:spPr>
          <a:xfrm>
            <a:off x="8406419" y="1760150"/>
            <a:ext cx="3536781" cy="3527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D1957-8995-7310-68AB-AC85AB88F8DE}"/>
              </a:ext>
            </a:extLst>
          </p:cNvPr>
          <p:cNvSpPr txBox="1"/>
          <p:nvPr/>
        </p:nvSpPr>
        <p:spPr>
          <a:xfrm>
            <a:off x="9867144" y="5050821"/>
            <a:ext cx="716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22</a:t>
            </a:r>
          </a:p>
        </p:txBody>
      </p:sp>
    </p:spTree>
    <p:extLst>
      <p:ext uri="{BB962C8B-B14F-4D97-AF65-F5344CB8AC3E}">
        <p14:creationId xmlns:p14="http://schemas.microsoft.com/office/powerpoint/2010/main" val="689868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1" y="136525"/>
            <a:ext cx="12096750" cy="1170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Wellbeing Benefits – Other Services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Mental wellbeing support is also provided outside of EAP &amp; medical plan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9A80E-4729-435F-ABA1-A5FC428C4F3E}"/>
              </a:ext>
            </a:extLst>
          </p:cNvPr>
          <p:cNvSpPr txBox="1"/>
          <p:nvPr/>
        </p:nvSpPr>
        <p:spPr>
          <a:xfrm>
            <a:off x="2674496" y="5412121"/>
            <a:ext cx="87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2F31-0E16-48B7-F504-D8BDE62A1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4" t="5948" r="23229" b="2839"/>
          <a:stretch/>
        </p:blipFill>
        <p:spPr>
          <a:xfrm>
            <a:off x="1357081" y="1619436"/>
            <a:ext cx="3505201" cy="3730171"/>
          </a:xfrm>
          <a:prstGeom prst="rect">
            <a:avLst/>
          </a:prstGeom>
        </p:spPr>
      </p:pic>
      <p:pic>
        <p:nvPicPr>
          <p:cNvPr id="8" name="Graphic 7" descr="Open hand with solid fill">
            <a:extLst>
              <a:ext uri="{FF2B5EF4-FFF2-40B4-BE49-F238E27FC236}">
                <a16:creationId xmlns:a16="http://schemas.microsoft.com/office/drawing/2014/main" id="{DD050175-EACE-22B5-5827-F6B098459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6331" y="156088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90D21E-B4B9-EEA6-1574-8A0FDF444A6C}"/>
              </a:ext>
            </a:extLst>
          </p:cNvPr>
          <p:cNvSpPr txBox="1"/>
          <p:nvPr/>
        </p:nvSpPr>
        <p:spPr>
          <a:xfrm>
            <a:off x="7792287" y="1813821"/>
            <a:ext cx="30336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Caregiving Support</a:t>
            </a:r>
          </a:p>
        </p:txBody>
      </p:sp>
      <p:pic>
        <p:nvPicPr>
          <p:cNvPr id="12" name="Graphic 11" descr="Medical with solid fill">
            <a:extLst>
              <a:ext uri="{FF2B5EF4-FFF2-40B4-BE49-F238E27FC236}">
                <a16:creationId xmlns:a16="http://schemas.microsoft.com/office/drawing/2014/main" id="{4E7F79AC-AA0C-C4DB-D719-682226337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6325" y="2396335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70817-D728-4D25-D626-DF8BFAB3FEA9}"/>
              </a:ext>
            </a:extLst>
          </p:cNvPr>
          <p:cNvSpPr txBox="1"/>
          <p:nvPr/>
        </p:nvSpPr>
        <p:spPr>
          <a:xfrm>
            <a:off x="7758007" y="2627003"/>
            <a:ext cx="30336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Mental Health First Aid</a:t>
            </a:r>
          </a:p>
        </p:txBody>
      </p:sp>
      <p:pic>
        <p:nvPicPr>
          <p:cNvPr id="15" name="Graphic 14" descr="Reflection with solid fill">
            <a:extLst>
              <a:ext uri="{FF2B5EF4-FFF2-40B4-BE49-F238E27FC236}">
                <a16:creationId xmlns:a16="http://schemas.microsoft.com/office/drawing/2014/main" id="{8068F9F1-637C-A73D-08C7-64066C842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6464" y="338881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D08510-B654-3BE7-F42E-1FE187CFDC17}"/>
              </a:ext>
            </a:extLst>
          </p:cNvPr>
          <p:cNvSpPr txBox="1"/>
          <p:nvPr/>
        </p:nvSpPr>
        <p:spPr>
          <a:xfrm>
            <a:off x="7772224" y="3638246"/>
            <a:ext cx="40278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Immediate Crisis Hotline/Support</a:t>
            </a:r>
          </a:p>
        </p:txBody>
      </p:sp>
      <p:pic>
        <p:nvPicPr>
          <p:cNvPr id="18" name="Graphic 17" descr="Kiosk with solid fill">
            <a:extLst>
              <a:ext uri="{FF2B5EF4-FFF2-40B4-BE49-F238E27FC236}">
                <a16:creationId xmlns:a16="http://schemas.microsoft.com/office/drawing/2014/main" id="{4805FF8E-551C-8BEF-2D85-5456EB938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61985" y="4450837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B96551-B40B-05F3-3AEC-4EDD5F1B6B35}"/>
              </a:ext>
            </a:extLst>
          </p:cNvPr>
          <p:cNvSpPr txBox="1"/>
          <p:nvPr/>
        </p:nvSpPr>
        <p:spPr>
          <a:xfrm>
            <a:off x="7783529" y="4748664"/>
            <a:ext cx="40278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Digital App/Platform/Vendor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96A5BE4-EB28-88BF-CF23-51C824A6676E}"/>
              </a:ext>
            </a:extLst>
          </p:cNvPr>
          <p:cNvSpPr/>
          <p:nvPr/>
        </p:nvSpPr>
        <p:spPr>
          <a:xfrm>
            <a:off x="3959317" y="1951637"/>
            <a:ext cx="1930909" cy="253506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erge 21">
            <a:extLst>
              <a:ext uri="{FF2B5EF4-FFF2-40B4-BE49-F238E27FC236}">
                <a16:creationId xmlns:a16="http://schemas.microsoft.com/office/drawing/2014/main" id="{363BF80A-792F-7CF2-7364-F1E641CEF990}"/>
              </a:ext>
            </a:extLst>
          </p:cNvPr>
          <p:cNvSpPr/>
          <p:nvPr/>
        </p:nvSpPr>
        <p:spPr>
          <a:xfrm rot="16200000">
            <a:off x="5808106" y="2902811"/>
            <a:ext cx="631851" cy="5761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5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9285"/>
            <a:ext cx="10629577" cy="10916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Wellbeing Benefits – Impact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Companies measure impact in a variety of ways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9A80E-4729-435F-ABA1-A5FC428C4F3E}"/>
              </a:ext>
            </a:extLst>
          </p:cNvPr>
          <p:cNvSpPr txBox="1"/>
          <p:nvPr/>
        </p:nvSpPr>
        <p:spPr>
          <a:xfrm>
            <a:off x="3925005" y="6023983"/>
            <a:ext cx="658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7240F-237E-5BBE-9765-213B3C21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42" y="1278251"/>
            <a:ext cx="8095002" cy="4578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2C9E8-DC90-C211-D7F1-496C7BDD2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9" t="12159" r="25052" b="12160"/>
          <a:stretch/>
        </p:blipFill>
        <p:spPr>
          <a:xfrm>
            <a:off x="8617527" y="1864327"/>
            <a:ext cx="3170238" cy="2780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037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Leaves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04337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46" y="77530"/>
            <a:ext cx="11469898" cy="93519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Leaves – Types Offered Above Statutory Requirements</a:t>
            </a:r>
            <a:br>
              <a:rPr lang="en-US" sz="3200" dirty="0"/>
            </a:br>
            <a:r>
              <a:rPr lang="en-US" sz="3100" i="1" dirty="0">
                <a:solidFill>
                  <a:schemeClr val="accent5">
                    <a:lumMod val="50000"/>
                  </a:schemeClr>
                </a:solidFill>
              </a:rPr>
              <a:t>Most companies supplement vacation and bereavement leaves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6E165-49D7-4673-87C6-7874D94B6310}"/>
              </a:ext>
            </a:extLst>
          </p:cNvPr>
          <p:cNvSpPr txBox="1"/>
          <p:nvPr/>
        </p:nvSpPr>
        <p:spPr>
          <a:xfrm>
            <a:off x="5471588" y="6103257"/>
            <a:ext cx="716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62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5FD0F-6FC7-6D67-E28E-EBA43073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2" y="1012728"/>
            <a:ext cx="9023251" cy="5090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D67DB-28D7-2311-6A46-BBD2BDFB0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383" y="1995715"/>
            <a:ext cx="3093645" cy="210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63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BA9E40-6D3B-EE6B-EE04-7FE0D92A9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0671" b="-26321"/>
          <a:stretch/>
        </p:blipFill>
        <p:spPr>
          <a:xfrm>
            <a:off x="8258545" y="27207"/>
            <a:ext cx="3933455" cy="15544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36DD93-4D75-EE2F-FFDD-AFFC593B1BE6}"/>
              </a:ext>
            </a:extLst>
          </p:cNvPr>
          <p:cNvSpPr txBox="1">
            <a:spLocks/>
          </p:cNvSpPr>
          <p:nvPr/>
        </p:nvSpPr>
        <p:spPr>
          <a:xfrm>
            <a:off x="167217" y="107157"/>
            <a:ext cx="10184225" cy="11196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Demographics</a:t>
            </a:r>
          </a:p>
          <a:p>
            <a:pPr algn="l">
              <a:lnSpc>
                <a:spcPct val="120000"/>
              </a:lnSpc>
              <a:defRPr/>
            </a:pPr>
            <a:r>
              <a:rPr lang="en-US" sz="30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Total Headcount is 95,773 Employees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D6B380-2F5D-FD38-8B3F-C88910157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7563CB-26E4-763B-1367-C5379ED7A5AE}"/>
              </a:ext>
            </a:extLst>
          </p:cNvPr>
          <p:cNvSpPr txBox="1"/>
          <p:nvPr/>
        </p:nvSpPr>
        <p:spPr>
          <a:xfrm>
            <a:off x="3449263" y="4762764"/>
            <a:ext cx="694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61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B8B78BE-8393-0742-4D76-279BB51D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2D7C9FF1-4FD0-B6D6-5B1A-E7EEF71C87A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28649691"/>
                  </p:ext>
                </p:extLst>
              </p:nvPr>
            </p:nvGraphicFramePr>
            <p:xfrm>
              <a:off x="5853274" y="1422048"/>
              <a:ext cx="6338726" cy="391073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2D7C9FF1-4FD0-B6D6-5B1A-E7EEF71C87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3274" y="1422048"/>
                <a:ext cx="6338726" cy="391073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34D3042-34AE-829C-F33F-6E6BE187F75E}"/>
              </a:ext>
            </a:extLst>
          </p:cNvPr>
          <p:cNvSpPr txBox="1"/>
          <p:nvPr/>
        </p:nvSpPr>
        <p:spPr>
          <a:xfrm>
            <a:off x="499593" y="2113335"/>
            <a:ext cx="113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3552"/>
                </a:solidFill>
                <a:latin typeface="Georgia" panose="02040502050405020303" pitchFamily="18" charset="0"/>
              </a:rPr>
              <a:t>49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52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7C9DF-31AF-0675-7D19-0A4CE659A26C}"/>
              </a:ext>
            </a:extLst>
          </p:cNvPr>
          <p:cNvSpPr txBox="1"/>
          <p:nvPr/>
        </p:nvSpPr>
        <p:spPr>
          <a:xfrm>
            <a:off x="499593" y="3728477"/>
            <a:ext cx="113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3552"/>
                </a:solidFill>
                <a:latin typeface="Georgia" panose="02040502050405020303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52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218E4-51A2-2467-2623-96B4871CED4C}"/>
              </a:ext>
            </a:extLst>
          </p:cNvPr>
          <p:cNvSpPr txBox="1"/>
          <p:nvPr/>
        </p:nvSpPr>
        <p:spPr>
          <a:xfrm>
            <a:off x="1876201" y="2162131"/>
            <a:ext cx="43249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of companies with greatest headcount in Ontario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69C27-65AE-4C2A-23E6-C3773115A3B7}"/>
              </a:ext>
            </a:extLst>
          </p:cNvPr>
          <p:cNvSpPr txBox="1"/>
          <p:nvPr/>
        </p:nvSpPr>
        <p:spPr>
          <a:xfrm>
            <a:off x="1876201" y="3480586"/>
            <a:ext cx="43249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of companies with greatest headcount in Quebec and British Columbia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76F27-952C-BA86-9BEE-66B92930A9AF}"/>
              </a:ext>
            </a:extLst>
          </p:cNvPr>
          <p:cNvSpPr txBox="1"/>
          <p:nvPr/>
        </p:nvSpPr>
        <p:spPr>
          <a:xfrm>
            <a:off x="10937081" y="5009853"/>
            <a:ext cx="12549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A790A-46F7-03D8-3A5B-74A9BC6A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8188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55" y="15564"/>
            <a:ext cx="9317498" cy="159042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Leaves – Proof Requirements</a:t>
            </a:r>
            <a:br>
              <a:rPr lang="en-US" sz="3200" dirty="0"/>
            </a:b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Companies require proof for caregiver, jury duty &amp; bereavement leaves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F421D-2899-8544-E9E5-107A0704F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24" t="13772" r="28530" b="12762"/>
          <a:stretch/>
        </p:blipFill>
        <p:spPr>
          <a:xfrm>
            <a:off x="469984" y="1608615"/>
            <a:ext cx="1598278" cy="16512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14920C-07DA-CE18-0CEA-9917FF226D56}"/>
              </a:ext>
            </a:extLst>
          </p:cNvPr>
          <p:cNvSpPr txBox="1"/>
          <p:nvPr/>
        </p:nvSpPr>
        <p:spPr>
          <a:xfrm>
            <a:off x="891789" y="2241657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Georgia" panose="02040502050405020303" pitchFamily="18" charset="0"/>
              </a:rPr>
              <a:t>64%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9D07A-4406-84D6-0444-E17BDC161CBA}"/>
              </a:ext>
            </a:extLst>
          </p:cNvPr>
          <p:cNvSpPr txBox="1"/>
          <p:nvPr/>
        </p:nvSpPr>
        <p:spPr>
          <a:xfrm>
            <a:off x="2242793" y="2194335"/>
            <a:ext cx="359161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Caregiver (N=22)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4BDD95-0758-223D-21E2-518CEA576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51" t="16725" r="27916" b="12593"/>
          <a:stretch/>
        </p:blipFill>
        <p:spPr>
          <a:xfrm>
            <a:off x="469984" y="3446621"/>
            <a:ext cx="1676436" cy="1651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469608-D907-324E-AA23-FF96E3CDE575}"/>
              </a:ext>
            </a:extLst>
          </p:cNvPr>
          <p:cNvSpPr txBox="1"/>
          <p:nvPr/>
        </p:nvSpPr>
        <p:spPr>
          <a:xfrm>
            <a:off x="941385" y="4030840"/>
            <a:ext cx="8012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Georgia" panose="02040502050405020303" pitchFamily="18" charset="0"/>
              </a:rPr>
              <a:t>59%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20979A-797D-9F00-0C8A-1882FFB8E0B3}"/>
              </a:ext>
            </a:extLst>
          </p:cNvPr>
          <p:cNvSpPr txBox="1"/>
          <p:nvPr/>
        </p:nvSpPr>
        <p:spPr>
          <a:xfrm>
            <a:off x="2233015" y="4026568"/>
            <a:ext cx="359161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Jury Duty (N=27)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D6B4E-00A6-ACE1-1E77-1CDF4BCD32E8}"/>
              </a:ext>
            </a:extLst>
          </p:cNvPr>
          <p:cNvSpPr txBox="1"/>
          <p:nvPr/>
        </p:nvSpPr>
        <p:spPr>
          <a:xfrm>
            <a:off x="6017650" y="1701063"/>
            <a:ext cx="113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552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BBFD6A-F9AC-2E82-0518-6683CCCBD07B}"/>
              </a:ext>
            </a:extLst>
          </p:cNvPr>
          <p:cNvSpPr txBox="1"/>
          <p:nvPr/>
        </p:nvSpPr>
        <p:spPr>
          <a:xfrm>
            <a:off x="7321419" y="1829447"/>
            <a:ext cx="43249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Companies require proof for taking bereavement leave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47021-3576-67B6-B705-6BC487FE1D62}"/>
              </a:ext>
            </a:extLst>
          </p:cNvPr>
          <p:cNvSpPr txBox="1"/>
          <p:nvPr/>
        </p:nvSpPr>
        <p:spPr>
          <a:xfrm>
            <a:off x="7301118" y="3137551"/>
            <a:ext cx="429687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Provide the same bereavement leave for all relationships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F335B-6C0A-56C8-0BDF-153A64EA2C89}"/>
              </a:ext>
            </a:extLst>
          </p:cNvPr>
          <p:cNvSpPr txBox="1"/>
          <p:nvPr/>
        </p:nvSpPr>
        <p:spPr>
          <a:xfrm>
            <a:off x="5674207" y="3100618"/>
            <a:ext cx="167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552"/>
                </a:solidFill>
                <a:latin typeface="Georgia" panose="02040502050405020303" pitchFamily="18" charset="0"/>
              </a:rPr>
              <a:t>68%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1080582-DA5C-FDCD-672B-DBA0E22B5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1" r="7721"/>
          <a:stretch/>
        </p:blipFill>
        <p:spPr>
          <a:xfrm>
            <a:off x="9847942" y="4111"/>
            <a:ext cx="2344057" cy="1788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1FE590B-7B88-4E42-0A0D-C628D9FB2FD5}"/>
              </a:ext>
            </a:extLst>
          </p:cNvPr>
          <p:cNvSpPr txBox="1"/>
          <p:nvPr/>
        </p:nvSpPr>
        <p:spPr>
          <a:xfrm>
            <a:off x="7272485" y="4354523"/>
            <a:ext cx="4432682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 providing the same amount of bereavement leave for all relationships provide between 3 and 20 days</a:t>
            </a:r>
          </a:p>
        </p:txBody>
      </p:sp>
      <p:pic>
        <p:nvPicPr>
          <p:cNvPr id="30" name="Graphic 29" descr="Monthly calendar with solid fill">
            <a:extLst>
              <a:ext uri="{FF2B5EF4-FFF2-40B4-BE49-F238E27FC236}">
                <a16:creationId xmlns:a16="http://schemas.microsoft.com/office/drawing/2014/main" id="{01C4268C-461D-40B8-1C6D-FDCBDD38C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2881" y="4479811"/>
            <a:ext cx="1171351" cy="11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3909" y="158390"/>
            <a:ext cx="10515600" cy="871502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cap="none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Leaves</a:t>
            </a:r>
            <a:br>
              <a:rPr lang="en-US" sz="4400" cap="none" dirty="0">
                <a:latin typeface="Georgia" panose="02040502050405020303" pitchFamily="18" charset="0"/>
              </a:rPr>
            </a:br>
            <a:r>
              <a:rPr lang="en-US" sz="3100" cap="none" dirty="0">
                <a:solidFill>
                  <a:srgbClr val="003552"/>
                </a:solidFill>
                <a:latin typeface="Georgia" panose="02040502050405020303" pitchFamily="18" charset="0"/>
              </a:rPr>
              <a:t>Other Differentiating &amp; Unique Policies Offered</a:t>
            </a:r>
            <a:endParaRPr lang="en-US" cap="none" dirty="0">
              <a:solidFill>
                <a:srgbClr val="00355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0887" y="631126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B48FB-E956-2048-9E74-C69E7CAA26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68D3D601-701A-4A92-9C79-23072AB9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C6E6E-B6F1-3E2B-B72E-8CA7CC39A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8" t="16931" r="8307" b="18519"/>
          <a:stretch/>
        </p:blipFill>
        <p:spPr>
          <a:xfrm>
            <a:off x="4934026" y="1029892"/>
            <a:ext cx="6438748" cy="537296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89BC299-60F2-6D71-95F3-5F21C105A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48738" y="1841484"/>
            <a:ext cx="2650460" cy="34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</a:rPr>
              <a:t>Transportation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8409501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ECA8521-940C-647B-AF00-71E94E731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69D212-2048-2B2D-F216-047EE85F2212}"/>
              </a:ext>
            </a:extLst>
          </p:cNvPr>
          <p:cNvSpPr txBox="1">
            <a:spLocks/>
          </p:cNvSpPr>
          <p:nvPr/>
        </p:nvSpPr>
        <p:spPr>
          <a:xfrm>
            <a:off x="244229" y="393322"/>
            <a:ext cx="8293484" cy="7084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Only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8 companies offer transportation benefits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EFD9D-A17E-2877-8D43-13CC0EEF285C}"/>
              </a:ext>
            </a:extLst>
          </p:cNvPr>
          <p:cNvSpPr txBox="1"/>
          <p:nvPr/>
        </p:nvSpPr>
        <p:spPr>
          <a:xfrm>
            <a:off x="2478852" y="5331015"/>
            <a:ext cx="651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62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9AB938-9052-285C-DCBF-B806A27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37609" y="136525"/>
            <a:ext cx="2629990" cy="1317735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17FC19E-BB50-A6C9-C1A2-333E3B2F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3A265E-6A58-4388-9F49-D04590FA3196}"/>
              </a:ext>
            </a:extLst>
          </p:cNvPr>
          <p:cNvGrpSpPr/>
          <p:nvPr/>
        </p:nvGrpSpPr>
        <p:grpSpPr>
          <a:xfrm>
            <a:off x="6282467" y="2670212"/>
            <a:ext cx="5044239" cy="2827350"/>
            <a:chOff x="5843369" y="3140120"/>
            <a:chExt cx="5044239" cy="2827350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CB31EB5-B9C5-2761-7E62-C55F88E6B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002485" y="3762708"/>
              <a:ext cx="836992" cy="94375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89426E-0B12-4174-B362-31209C8C3BA7}"/>
                </a:ext>
              </a:extLst>
            </p:cNvPr>
            <p:cNvGrpSpPr/>
            <p:nvPr/>
          </p:nvGrpSpPr>
          <p:grpSpPr>
            <a:xfrm>
              <a:off x="5843369" y="3140120"/>
              <a:ext cx="5044239" cy="2827350"/>
              <a:chOff x="5843369" y="3140120"/>
              <a:chExt cx="5044239" cy="2827350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7159D047-7059-7763-90B4-E3171F156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6101489" y="3140120"/>
                <a:ext cx="578639" cy="70958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FC2532-DE54-A75C-F7BF-944BB57653D9}"/>
                  </a:ext>
                </a:extLst>
              </p:cNvPr>
              <p:cNvSpPr txBox="1"/>
              <p:nvPr/>
            </p:nvSpPr>
            <p:spPr>
              <a:xfrm>
                <a:off x="6937830" y="3294855"/>
                <a:ext cx="39497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Public transportation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497E4E-ADAE-2B66-BC64-E6FA2EFCEAFE}"/>
                  </a:ext>
                </a:extLst>
              </p:cNvPr>
              <p:cNvSpPr txBox="1"/>
              <p:nvPr/>
            </p:nvSpPr>
            <p:spPr>
              <a:xfrm>
                <a:off x="6937830" y="3991961"/>
                <a:ext cx="26414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 allowances</a:t>
                </a:r>
              </a:p>
            </p:txBody>
          </p:sp>
          <p:pic>
            <p:nvPicPr>
              <p:cNvPr id="21" name="Picture 20" descr="A blue and white sign&#10;&#10;Description automatically generated with low confidence">
                <a:extLst>
                  <a:ext uri="{FF2B5EF4-FFF2-40B4-BE49-F238E27FC236}">
                    <a16:creationId xmlns:a16="http://schemas.microsoft.com/office/drawing/2014/main" id="{59128F2D-65EB-6E95-3EBD-016006A3D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>
                <a:off x="5843369" y="4585308"/>
                <a:ext cx="1155224" cy="76874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DC061E-24C6-7369-418B-08E85F2E5A91}"/>
                  </a:ext>
                </a:extLst>
              </p:cNvPr>
              <p:cNvSpPr txBox="1"/>
              <p:nvPr/>
            </p:nvSpPr>
            <p:spPr>
              <a:xfrm>
                <a:off x="6947361" y="4765304"/>
                <a:ext cx="18851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Parking</a:t>
                </a:r>
              </a:p>
            </p:txBody>
          </p:sp>
          <p:pic>
            <p:nvPicPr>
              <p:cNvPr id="25" name="Picture 24" descr="Logo&#10;&#10;Description automatically generated">
                <a:extLst>
                  <a:ext uri="{FF2B5EF4-FFF2-40B4-BE49-F238E27FC236}">
                    <a16:creationId xmlns:a16="http://schemas.microsoft.com/office/drawing/2014/main" id="{132D4506-EBF5-D924-E2F9-723D35F62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5936377" y="5482866"/>
                <a:ext cx="969208" cy="48460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82980C-DE0D-47CA-6F03-669C43C78FFF}"/>
                  </a:ext>
                </a:extLst>
              </p:cNvPr>
              <p:cNvSpPr txBox="1"/>
              <p:nvPr/>
            </p:nvSpPr>
            <p:spPr>
              <a:xfrm>
                <a:off x="6947361" y="5525113"/>
                <a:ext cx="18851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Company cars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947C1B-1E8B-01A4-7A86-6F4AB02C66C6}"/>
              </a:ext>
            </a:extLst>
          </p:cNvPr>
          <p:cNvSpPr txBox="1"/>
          <p:nvPr/>
        </p:nvSpPr>
        <p:spPr>
          <a:xfrm>
            <a:off x="6416101" y="1962405"/>
            <a:ext cx="438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Transportation Benefits Provided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B34FC-40E0-49EF-B83C-4030136C2069}"/>
              </a:ext>
            </a:extLst>
          </p:cNvPr>
          <p:cNvGrpSpPr/>
          <p:nvPr/>
        </p:nvGrpSpPr>
        <p:grpSpPr>
          <a:xfrm>
            <a:off x="244229" y="2193237"/>
            <a:ext cx="5247248" cy="2908835"/>
            <a:chOff x="244230" y="1828821"/>
            <a:chExt cx="5247248" cy="2908835"/>
          </a:xfrm>
        </p:grpSpPr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9D14412B-3968-85DB-10E9-2732A0355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244230" y="1828821"/>
              <a:ext cx="1454418" cy="290883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7D12FC-E386-1B59-A337-9F156A90195E}"/>
                </a:ext>
              </a:extLst>
            </p:cNvPr>
            <p:cNvSpPr txBox="1"/>
            <p:nvPr/>
          </p:nvSpPr>
          <p:spPr>
            <a:xfrm>
              <a:off x="1573503" y="1857011"/>
              <a:ext cx="3661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87% do not offer any transportation benefits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E03820-683D-A9EA-6EBC-7568A0D83117}"/>
                </a:ext>
              </a:extLst>
            </p:cNvPr>
            <p:cNvSpPr txBox="1"/>
            <p:nvPr/>
          </p:nvSpPr>
          <p:spPr>
            <a:xfrm>
              <a:off x="1573503" y="4083887"/>
              <a:ext cx="3661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13% offer transportation benefits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297786-1D7D-C96D-DB10-038FF5904B5C}"/>
                </a:ext>
              </a:extLst>
            </p:cNvPr>
            <p:cNvSpPr txBox="1"/>
            <p:nvPr/>
          </p:nvSpPr>
          <p:spPr>
            <a:xfrm>
              <a:off x="1573503" y="2921423"/>
              <a:ext cx="39179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company is considering providing transportation benefits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29C7C1-A0B0-4CCC-86FA-6E48B823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697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Perquisites | Allowances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40178595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EF8AC7-B82E-2DB1-CA90-9A83701C2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7BFBEC5-17F0-533D-9DAA-5B4E9B53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8B5A9-1F1C-46A4-125E-1E062631DABC}"/>
              </a:ext>
            </a:extLst>
          </p:cNvPr>
          <p:cNvSpPr txBox="1"/>
          <p:nvPr/>
        </p:nvSpPr>
        <p:spPr>
          <a:xfrm>
            <a:off x="5731962" y="6236937"/>
            <a:ext cx="694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62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80D191-3AC8-9920-D7E5-93854D652ECE}"/>
              </a:ext>
            </a:extLst>
          </p:cNvPr>
          <p:cNvSpPr txBox="1">
            <a:spLocks/>
          </p:cNvSpPr>
          <p:nvPr/>
        </p:nvSpPr>
        <p:spPr>
          <a:xfrm>
            <a:off x="67056" y="448554"/>
            <a:ext cx="11329813" cy="74212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Perquisites &amp; Allowances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Overview of what’s offered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0DAC57E-1EC6-4177-D631-00E5A25D7F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90871"/>
              </p:ext>
            </p:extLst>
          </p:nvPr>
        </p:nvGraphicFramePr>
        <p:xfrm>
          <a:off x="902285" y="1308645"/>
          <a:ext cx="10207487" cy="5066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ED50FCF-6A5E-CC94-1B85-41B97C612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76337" y="75584"/>
            <a:ext cx="1466870" cy="16772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9CEB7-694E-4257-A063-6AB28A6A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012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83E85E01-98EB-4629-81F5-28B787B00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66742"/>
              </p:ext>
            </p:extLst>
          </p:nvPr>
        </p:nvGraphicFramePr>
        <p:xfrm>
          <a:off x="6306375" y="1159759"/>
          <a:ext cx="5492820" cy="336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B0D7331-4745-6DCC-AA67-A87BC699FF59}"/>
              </a:ext>
            </a:extLst>
          </p:cNvPr>
          <p:cNvSpPr txBox="1">
            <a:spLocks/>
          </p:cNvSpPr>
          <p:nvPr/>
        </p:nvSpPr>
        <p:spPr>
          <a:xfrm>
            <a:off x="221447" y="466509"/>
            <a:ext cx="7933212" cy="74212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Perquisites &amp; Allowances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35 companies offer tuition assistance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B7F141A-1EE4-331E-D181-77BB226D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6" name="Picture 5" descr="Graphical user interface">
            <a:extLst>
              <a:ext uri="{FF2B5EF4-FFF2-40B4-BE49-F238E27FC236}">
                <a16:creationId xmlns:a16="http://schemas.microsoft.com/office/drawing/2014/main" id="{57692EAB-CB16-CE9B-8DFB-212C517F9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B4339DD-16D9-91A7-EB1F-48B71112B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6038" y="2138238"/>
            <a:ext cx="2701258" cy="25815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9AA93B-F9A9-8B6D-2F40-672CC4B572AB}"/>
              </a:ext>
            </a:extLst>
          </p:cNvPr>
          <p:cNvSpPr txBox="1"/>
          <p:nvPr/>
        </p:nvSpPr>
        <p:spPr>
          <a:xfrm>
            <a:off x="3219958" y="2707543"/>
            <a:ext cx="2448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91% require a passing grade to provide tuition assistance (N=35)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EC7B1-04E6-4299-97C7-33764824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76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D40AC-CE0E-4F5A-91FD-B938792D4600}"/>
              </a:ext>
            </a:extLst>
          </p:cNvPr>
          <p:cNvSpPr txBox="1"/>
          <p:nvPr/>
        </p:nvSpPr>
        <p:spPr>
          <a:xfrm>
            <a:off x="6899382" y="1051664"/>
            <a:ext cx="43144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b="1" dirty="0"/>
              <a:t>Maximum Annual Tuition Assistance (excluding MBAs)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D25C05-6817-4909-8E7D-1B8179BF2042}"/>
              </a:ext>
            </a:extLst>
          </p:cNvPr>
          <p:cNvSpPr txBox="1"/>
          <p:nvPr/>
        </p:nvSpPr>
        <p:spPr>
          <a:xfrm>
            <a:off x="8733275" y="2951050"/>
            <a:ext cx="6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BB39B3-312D-4FAF-8D46-36287C1E09D8}"/>
              </a:ext>
            </a:extLst>
          </p:cNvPr>
          <p:cNvSpPr txBox="1"/>
          <p:nvPr/>
        </p:nvSpPr>
        <p:spPr>
          <a:xfrm>
            <a:off x="6846681" y="3369263"/>
            <a:ext cx="43144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b="1" dirty="0"/>
              <a:t>Maximum Annual Tuition Assistance (including MBAs)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76D00E82-276F-4194-9CD4-A7828046C2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056707"/>
              </p:ext>
            </p:extLst>
          </p:nvPr>
        </p:nvGraphicFramePr>
        <p:xfrm>
          <a:off x="6704017" y="3482649"/>
          <a:ext cx="4599781" cy="3800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3350EE1-AD96-4E27-93B0-3CC313273CFB}"/>
              </a:ext>
            </a:extLst>
          </p:cNvPr>
          <p:cNvSpPr txBox="1"/>
          <p:nvPr/>
        </p:nvSpPr>
        <p:spPr>
          <a:xfrm>
            <a:off x="8733275" y="5482992"/>
            <a:ext cx="6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5D4F04-3CAA-4279-99C4-CBCA49329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014" y="5825081"/>
            <a:ext cx="2881542" cy="3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20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3E85E01-98EB-4629-81F5-28B787B00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597857"/>
              </p:ext>
            </p:extLst>
          </p:nvPr>
        </p:nvGraphicFramePr>
        <p:xfrm>
          <a:off x="7537478" y="3406166"/>
          <a:ext cx="4250419" cy="329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B0D7331-4745-6DCC-AA67-A87BC699FF59}"/>
              </a:ext>
            </a:extLst>
          </p:cNvPr>
          <p:cNvSpPr txBox="1">
            <a:spLocks/>
          </p:cNvSpPr>
          <p:nvPr/>
        </p:nvSpPr>
        <p:spPr>
          <a:xfrm>
            <a:off x="177138" y="208459"/>
            <a:ext cx="12694035" cy="74212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Perquisites &amp; Allowances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About 1/3 offer service awards, home office benefits, and/or internet subsidies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B7F141A-1EE4-331E-D181-77BB226D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6" name="Picture 5" descr="Graphical user interface">
            <a:extLst>
              <a:ext uri="{FF2B5EF4-FFF2-40B4-BE49-F238E27FC236}">
                <a16:creationId xmlns:a16="http://schemas.microsoft.com/office/drawing/2014/main" id="{57692EAB-CB16-CE9B-8DFB-212C517F9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F7F9CD-7C9F-4A3E-B6DD-B3D8E177CFDD}"/>
              </a:ext>
            </a:extLst>
          </p:cNvPr>
          <p:cNvGrpSpPr/>
          <p:nvPr/>
        </p:nvGrpSpPr>
        <p:grpSpPr>
          <a:xfrm>
            <a:off x="617271" y="1907560"/>
            <a:ext cx="3781184" cy="2858213"/>
            <a:chOff x="869142" y="1729419"/>
            <a:chExt cx="3781184" cy="2858213"/>
          </a:xfrm>
        </p:grpSpPr>
        <p:pic>
          <p:nvPicPr>
            <p:cNvPr id="21" name="Picture 20" descr="Icon">
              <a:extLst>
                <a:ext uri="{FF2B5EF4-FFF2-40B4-BE49-F238E27FC236}">
                  <a16:creationId xmlns:a16="http://schemas.microsoft.com/office/drawing/2014/main" id="{1DEC6251-E0D9-0AE7-F5E9-960043B02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22413" t="6421" r="22413" b="29157"/>
            <a:stretch/>
          </p:blipFill>
          <p:spPr>
            <a:xfrm>
              <a:off x="1042210" y="2288571"/>
              <a:ext cx="626249" cy="66538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EEE0F2-72E5-57AA-8103-419EF3ED0FAB}"/>
                </a:ext>
              </a:extLst>
            </p:cNvPr>
            <p:cNvSpPr txBox="1"/>
            <p:nvPr/>
          </p:nvSpPr>
          <p:spPr>
            <a:xfrm>
              <a:off x="1042210" y="1729419"/>
              <a:ext cx="3608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 Awards Provided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(N=19)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C61AA-A315-77CF-0001-93D75FB2F2E0}"/>
                </a:ext>
              </a:extLst>
            </p:cNvPr>
            <p:cNvSpPr txBox="1"/>
            <p:nvPr/>
          </p:nvSpPr>
          <p:spPr>
            <a:xfrm>
              <a:off x="1687845" y="2417712"/>
              <a:ext cx="2170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Gifts/Experiences</a:t>
              </a:r>
            </a:p>
          </p:txBody>
        </p:sp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E752A37-E911-6067-C5E9-9B15076B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69142" y="3188483"/>
              <a:ext cx="972381" cy="6480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F43625-D35A-EAE5-225A-022F9FE7060B}"/>
                </a:ext>
              </a:extLst>
            </p:cNvPr>
            <p:cNvSpPr txBox="1"/>
            <p:nvPr/>
          </p:nvSpPr>
          <p:spPr>
            <a:xfrm>
              <a:off x="1687845" y="3287752"/>
              <a:ext cx="833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Cash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D7D85F-66F6-6F39-E735-AE2859B82FBE}"/>
                </a:ext>
              </a:extLst>
            </p:cNvPr>
            <p:cNvSpPr txBox="1"/>
            <p:nvPr/>
          </p:nvSpPr>
          <p:spPr>
            <a:xfrm>
              <a:off x="1632106" y="4176241"/>
              <a:ext cx="2170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Additional time off</a:t>
              </a:r>
            </a:p>
          </p:txBody>
        </p:sp>
        <p:pic>
          <p:nvPicPr>
            <p:cNvPr id="18" name="Picture 17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D8913EAF-B42A-C33A-DBE4-2A9B9DC8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1130296" y="4137560"/>
              <a:ext cx="450072" cy="450072"/>
            </a:xfrm>
            <a:prstGeom prst="rect">
              <a:avLst/>
            </a:prstGeom>
          </p:spPr>
        </p:pic>
      </p:grpSp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E9BE5B-3602-8656-D99A-741376C23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96000" y="1523595"/>
            <a:ext cx="1591883" cy="123242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EC7B1-04E6-4299-97C7-33764824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77</a:t>
            </a:fld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247C4F-4A3D-42C7-9B65-59EF7092018B}"/>
              </a:ext>
            </a:extLst>
          </p:cNvPr>
          <p:cNvSpPr txBox="1"/>
          <p:nvPr/>
        </p:nvSpPr>
        <p:spPr>
          <a:xfrm>
            <a:off x="9401246" y="5143772"/>
            <a:ext cx="6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010279-220A-4E0D-AE04-580B43E627E2}"/>
              </a:ext>
            </a:extLst>
          </p:cNvPr>
          <p:cNvSpPr txBox="1"/>
          <p:nvPr/>
        </p:nvSpPr>
        <p:spPr>
          <a:xfrm>
            <a:off x="9343178" y="2933194"/>
            <a:ext cx="63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16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DA1533B-A269-4413-B8C6-9F794DDACE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046841" y="3690624"/>
            <a:ext cx="1795647" cy="1494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086F8-0314-4CA5-A030-361736CFA3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0817" y="1193288"/>
            <a:ext cx="3343742" cy="1771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FE7E47-4223-4D60-A775-4142E28599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9985" y="5617790"/>
            <a:ext cx="2881542" cy="3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5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</a:rPr>
              <a:t>Flexible Benefits | Voluntary Benefits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482435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5FAE6C-506F-BE84-06C1-E6D950402C78}"/>
              </a:ext>
            </a:extLst>
          </p:cNvPr>
          <p:cNvSpPr txBox="1">
            <a:spLocks/>
          </p:cNvSpPr>
          <p:nvPr/>
        </p:nvSpPr>
        <p:spPr>
          <a:xfrm>
            <a:off x="210098" y="230394"/>
            <a:ext cx="11567771" cy="74212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Flexible and Voluntary Benefits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Neither are typically offered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961A76-F47E-BC25-06D9-19BF200C3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F4FF3A2-948F-CF4F-7AB3-7394ED72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745" y="645151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EC657E9-948E-8128-1267-0777B1125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0363" y="2024806"/>
            <a:ext cx="1076538" cy="1056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624DCF-47B5-10CF-24C9-5ADFDCFB4226}"/>
              </a:ext>
            </a:extLst>
          </p:cNvPr>
          <p:cNvSpPr txBox="1"/>
          <p:nvPr/>
        </p:nvSpPr>
        <p:spPr>
          <a:xfrm>
            <a:off x="1723191" y="2352927"/>
            <a:ext cx="386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8% offer flexible benefits (N=62)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C099E-BBB5-4BC4-8D18-65B8E32C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CD58-2448-4CD9-B9C6-77D05A7DED7F}" type="slidenum">
              <a:rPr lang="en-US" smtClean="0"/>
              <a:t>79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34D6F-46F0-4815-9145-C52E31AEAC02}"/>
              </a:ext>
            </a:extLst>
          </p:cNvPr>
          <p:cNvSpPr txBox="1"/>
          <p:nvPr/>
        </p:nvSpPr>
        <p:spPr>
          <a:xfrm>
            <a:off x="6160516" y="1572875"/>
            <a:ext cx="13446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18%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CE7E4-1B87-4FC8-A194-882855335273}"/>
              </a:ext>
            </a:extLst>
          </p:cNvPr>
          <p:cNvSpPr txBox="1"/>
          <p:nvPr/>
        </p:nvSpPr>
        <p:spPr>
          <a:xfrm>
            <a:off x="7338178" y="1726763"/>
            <a:ext cx="371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offer voluntary benefits (N=62)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6A7D-F7EC-43B4-A35C-EC14AB8B158E}"/>
              </a:ext>
            </a:extLst>
          </p:cNvPr>
          <p:cNvSpPr txBox="1"/>
          <p:nvPr/>
        </p:nvSpPr>
        <p:spPr>
          <a:xfrm>
            <a:off x="6198161" y="2421908"/>
            <a:ext cx="573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Most prevalent voluntary benefits: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91C9CAC-F85F-437E-ADF0-C984DF12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3321" y="3390684"/>
            <a:ext cx="1479870" cy="14798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DAAB0E-C9A3-4642-97BA-3741FF8ABC7A}"/>
              </a:ext>
            </a:extLst>
          </p:cNvPr>
          <p:cNvSpPr txBox="1"/>
          <p:nvPr/>
        </p:nvSpPr>
        <p:spPr>
          <a:xfrm>
            <a:off x="1331843" y="1128585"/>
            <a:ext cx="328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eorgia" panose="02040502050405020303" pitchFamily="18" charset="0"/>
              </a:rPr>
              <a:t>Flexible Benefits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E651FF-33DF-450A-A1A5-A3AE6BB1B6BF}"/>
              </a:ext>
            </a:extLst>
          </p:cNvPr>
          <p:cNvSpPr txBox="1"/>
          <p:nvPr/>
        </p:nvSpPr>
        <p:spPr>
          <a:xfrm>
            <a:off x="1723191" y="3776676"/>
            <a:ext cx="343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2 companies are considering them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2229C3-EE1A-43FF-8212-94363C67FC47}"/>
              </a:ext>
            </a:extLst>
          </p:cNvPr>
          <p:cNvCxnSpPr>
            <a:cxnSpLocks/>
          </p:cNvCxnSpPr>
          <p:nvPr/>
        </p:nvCxnSpPr>
        <p:spPr>
          <a:xfrm>
            <a:off x="5793884" y="1302026"/>
            <a:ext cx="0" cy="4766266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04F7DF-8484-46AE-9507-06D998A651D7}"/>
              </a:ext>
            </a:extLst>
          </p:cNvPr>
          <p:cNvSpPr txBox="1"/>
          <p:nvPr/>
        </p:nvSpPr>
        <p:spPr>
          <a:xfrm>
            <a:off x="7172275" y="1128585"/>
            <a:ext cx="371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eorgia" panose="02040502050405020303" pitchFamily="18" charset="0"/>
              </a:rPr>
              <a:t>Voluntary Benefits</a:t>
            </a:r>
          </a:p>
        </p:txBody>
      </p:sp>
      <p:pic>
        <p:nvPicPr>
          <p:cNvPr id="25" name="Picture 2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5039C32A-0BF9-432E-9497-4861A0BC2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06093" y="2934557"/>
            <a:ext cx="1811214" cy="940502"/>
          </a:xfrm>
          <a:prstGeom prst="rect">
            <a:avLst/>
          </a:prstGeom>
        </p:spPr>
      </p:pic>
      <p:pic>
        <p:nvPicPr>
          <p:cNvPr id="26" name="Picture 25" descr="A picture containing text, businesscard, clipart&#10;&#10;Description automatically generated">
            <a:extLst>
              <a:ext uri="{FF2B5EF4-FFF2-40B4-BE49-F238E27FC236}">
                <a16:creationId xmlns:a16="http://schemas.microsoft.com/office/drawing/2014/main" id="{DA9703BC-E549-4ACB-93B3-474DA57F0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516033" y="4163612"/>
            <a:ext cx="1811214" cy="871368"/>
          </a:xfrm>
          <a:prstGeom prst="rect">
            <a:avLst/>
          </a:prstGeom>
        </p:spPr>
      </p:pic>
      <p:pic>
        <p:nvPicPr>
          <p:cNvPr id="27" name="Picture 26" descr="A house with a red roof">
            <a:extLst>
              <a:ext uri="{FF2B5EF4-FFF2-40B4-BE49-F238E27FC236}">
                <a16:creationId xmlns:a16="http://schemas.microsoft.com/office/drawing/2014/main" id="{E36CFE1F-FBF5-40BF-B1F6-84B2534DEC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640661" y="5137040"/>
            <a:ext cx="1467004" cy="11682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4CE3C7-350F-482F-8039-2CA0CFAA3C8D}"/>
              </a:ext>
            </a:extLst>
          </p:cNvPr>
          <p:cNvSpPr txBox="1"/>
          <p:nvPr/>
        </p:nvSpPr>
        <p:spPr>
          <a:xfrm>
            <a:off x="8457812" y="3281064"/>
            <a:ext cx="230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Pet insurance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9D4AC4-88F0-496C-8E21-2E77E124DD30}"/>
              </a:ext>
            </a:extLst>
          </p:cNvPr>
          <p:cNvSpPr txBox="1"/>
          <p:nvPr/>
        </p:nvSpPr>
        <p:spPr>
          <a:xfrm>
            <a:off x="8457811" y="4468773"/>
            <a:ext cx="215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Discount products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C05466-E9A0-4777-9114-15B6A1E7277D}"/>
              </a:ext>
            </a:extLst>
          </p:cNvPr>
          <p:cNvSpPr txBox="1"/>
          <p:nvPr/>
        </p:nvSpPr>
        <p:spPr>
          <a:xfrm>
            <a:off x="8433671" y="564581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Homeowner’s insurance</a:t>
            </a:r>
          </a:p>
        </p:txBody>
      </p:sp>
    </p:spTree>
    <p:extLst>
      <p:ext uri="{BB962C8B-B14F-4D97-AF65-F5344CB8AC3E}">
        <p14:creationId xmlns:p14="http://schemas.microsoft.com/office/powerpoint/2010/main" val="259734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038663-21BD-3AA7-1CE4-8DD4345A1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586926"/>
              </p:ext>
            </p:extLst>
          </p:nvPr>
        </p:nvGraphicFramePr>
        <p:xfrm>
          <a:off x="366361" y="2598471"/>
          <a:ext cx="4407214" cy="307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F5D599F-3329-9284-D0D2-302B85C1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5506" y="638330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AF68FB4-5EAC-79AF-9060-2878DC53D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068292"/>
            <a:ext cx="2502912" cy="7708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ED2475-EFC8-06A5-8BA3-D80AFB307A1F}"/>
              </a:ext>
            </a:extLst>
          </p:cNvPr>
          <p:cNvSpPr txBox="1">
            <a:spLocks/>
          </p:cNvSpPr>
          <p:nvPr/>
        </p:nvSpPr>
        <p:spPr>
          <a:xfrm>
            <a:off x="133126" y="-1"/>
            <a:ext cx="9158679" cy="96465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Demographics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Age, Gender, and Work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B5F1F-2BD5-9299-EFBD-4F07CEF75C08}"/>
              </a:ext>
            </a:extLst>
          </p:cNvPr>
          <p:cNvSpPr txBox="1"/>
          <p:nvPr/>
        </p:nvSpPr>
        <p:spPr>
          <a:xfrm>
            <a:off x="1212799" y="1154309"/>
            <a:ext cx="250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 Age (N=56)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High: 49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Low: 30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Average: 39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11902B-D26A-F981-0E86-59033EA14A65}"/>
              </a:ext>
            </a:extLst>
          </p:cNvPr>
          <p:cNvSpPr txBox="1"/>
          <p:nvPr/>
        </p:nvSpPr>
        <p:spPr>
          <a:xfrm>
            <a:off x="2302752" y="5752864"/>
            <a:ext cx="694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61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741D215-599F-2420-1DF5-9B9F0AAF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2F27C-7BAF-4953-954B-78259FEA9A2E}"/>
              </a:ext>
            </a:extLst>
          </p:cNvPr>
          <p:cNvSpPr txBox="1"/>
          <p:nvPr/>
        </p:nvSpPr>
        <p:spPr>
          <a:xfrm>
            <a:off x="5788466" y="3259174"/>
            <a:ext cx="5572261" cy="1736646"/>
          </a:xfrm>
          <a:prstGeom prst="roundRect">
            <a:avLst/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1000">
                <a:schemeClr val="accent5">
                  <a:lumMod val="40000"/>
                  <a:lumOff val="6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Most employees are hybrid, splitting their time between working on-site and remotely, or full-time remote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Only a small percentage of employees are working onsite full-time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623AE4-79B9-45F7-8D14-EEDE0DC9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77" y="-1"/>
            <a:ext cx="4060424" cy="27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6892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31552"/>
            <a:ext cx="12192000" cy="1720326"/>
          </a:xfrm>
          <a:solidFill>
            <a:srgbClr val="00355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2022 Canada Benchmark Survey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0" y="3210751"/>
            <a:ext cx="12192000" cy="521785"/>
          </a:xfrm>
          <a:prstGeom prst="rect">
            <a:avLst/>
          </a:prstGeom>
          <a:solidFill>
            <a:srgbClr val="52881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rgbClr val="00355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Survey Resources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031" b="-1"/>
          <a:stretch/>
        </p:blipFill>
        <p:spPr>
          <a:xfrm>
            <a:off x="10003676" y="1531552"/>
            <a:ext cx="2188324" cy="2200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726752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566B871-6C21-114F-BD10-885DAA4F97D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956800"/>
              </p:ext>
            </p:extLst>
          </p:nvPr>
        </p:nvGraphicFramePr>
        <p:xfrm>
          <a:off x="293350" y="1859004"/>
          <a:ext cx="8418889" cy="3438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2183">
                  <a:extLst>
                    <a:ext uri="{9D8B030D-6E8A-4147-A177-3AD203B41FA5}">
                      <a16:colId xmlns:a16="http://schemas.microsoft.com/office/drawing/2014/main" val="4242377976"/>
                    </a:ext>
                  </a:extLst>
                </a:gridCol>
                <a:gridCol w="5326706">
                  <a:extLst>
                    <a:ext uri="{9D8B030D-6E8A-4147-A177-3AD203B41FA5}">
                      <a16:colId xmlns:a16="http://schemas.microsoft.com/office/drawing/2014/main" val="4294766317"/>
                    </a:ext>
                  </a:extLst>
                </a:gridCol>
              </a:tblGrid>
              <a:tr h="28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rgia" panose="02040502050405020303" pitchFamily="18" charset="0"/>
                        </a:rPr>
                        <a:t>Resources Available</a:t>
                      </a:r>
                      <a:endParaRPr lang="en-US" sz="16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16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rgia" panose="02040502050405020303" pitchFamily="18" charset="0"/>
                        </a:rPr>
                        <a:t>Use</a:t>
                      </a:r>
                      <a:endParaRPr lang="en-US" sz="16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16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518449"/>
                  </a:ext>
                </a:extLst>
              </a:tr>
              <a:tr h="6600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Summary Presentation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Posted on sveforum.org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High-level overview of survey results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71260"/>
                  </a:ext>
                </a:extLst>
              </a:tr>
              <a:tr h="7641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Excel File of Aggregate Data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1" u="non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Posted on sveforum.org</a:t>
                      </a:r>
                      <a:endParaRPr lang="en-US" sz="1300" b="0" i="1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Detailed analysis using comprehensive data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98869"/>
                  </a:ext>
                </a:extLst>
              </a:tr>
              <a:tr h="7926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Excel File of Custom Cut Data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Files delivered via email on 16 December</a:t>
                      </a:r>
                      <a:endParaRPr lang="en-US" sz="1300" b="0" i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Detailed analysis of companies selected for your custom cut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746"/>
                  </a:ext>
                </a:extLst>
              </a:tr>
              <a:tr h="9357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Dashboards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1" u="non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https://knowledgenow.ajgsurveys.com/Login.aspx</a:t>
                      </a:r>
                      <a:endParaRPr lang="en-US" sz="1300" b="0" i="1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Online view of survey results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Comparison of your company and all SVEF members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Georgia" panose="02040502050405020303" pitchFamily="18" charset="0"/>
                        </a:rPr>
                        <a:t>Comparison of your company and selected SVEF members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37637"/>
                  </a:ext>
                </a:extLst>
              </a:tr>
            </a:tbl>
          </a:graphicData>
        </a:graphic>
      </p:graphicFrame>
      <p:cxnSp>
        <p:nvCxnSpPr>
          <p:cNvPr id="9" name="AutoShape 3">
            <a:extLst>
              <a:ext uri="{FF2B5EF4-FFF2-40B4-BE49-F238E27FC236}">
                <a16:creationId xmlns:a16="http://schemas.microsoft.com/office/drawing/2014/main" id="{138D929B-C4EE-D849-9073-3142C96A94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73813" y="8721725"/>
            <a:ext cx="923925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>
                    <a:lumMod val="50000"/>
                    <a:lumOff val="0"/>
                  </a:scheme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8009946D-0AFB-4D91-92B9-18F67706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49" y="-151857"/>
            <a:ext cx="11067377" cy="1325563"/>
          </a:xfrm>
        </p:spPr>
        <p:txBody>
          <a:bodyPr>
            <a:normAutofit/>
          </a:bodyPr>
          <a:lstStyle/>
          <a:p>
            <a:r>
              <a:rPr lang="en-US" dirty="0"/>
              <a:t>Canada Survey Resources Available to SVEF Members</a:t>
            </a:r>
            <a:br>
              <a:rPr lang="en-US" sz="3600" dirty="0"/>
            </a:br>
            <a:r>
              <a:rPr lang="en-US" sz="2800" i="1" dirty="0">
                <a:solidFill>
                  <a:srgbClr val="002060"/>
                </a:solidFill>
              </a:rPr>
              <a:t>Where to Find Them and How They are Used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B0D39AEB-EC2A-4CF7-AFA5-F61F5406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SVEF Confidential - Not for Distribution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8E76AD7-BBFE-4B08-A13A-04AF922B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fld id="{A8E50EFE-8F14-4B3F-8693-4F13D78D71F9}" type="slidenum">
              <a:rPr lang="en-US" smtClean="0"/>
              <a:t>81</a:t>
            </a:fld>
            <a:endParaRPr lang="en-US" dirty="0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BCC73E0-DC26-4880-A057-759ECA062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46727" y="2723216"/>
            <a:ext cx="2832034" cy="171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44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88C1AB6-BFB1-45F3-0192-6DC4D68AE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4" r="1" b="6555"/>
          <a:stretch/>
        </p:blipFill>
        <p:spPr>
          <a:xfrm>
            <a:off x="1164380" y="634006"/>
            <a:ext cx="10038617" cy="5141991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274E7-DE49-AF1A-81E4-5828C231F95E}"/>
              </a:ext>
            </a:extLst>
          </p:cNvPr>
          <p:cNvSpPr txBox="1">
            <a:spLocks/>
          </p:cNvSpPr>
          <p:nvPr/>
        </p:nvSpPr>
        <p:spPr>
          <a:xfrm>
            <a:off x="8769927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E50EFE-8F14-4B3F-8693-4F13D78D71F9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197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6717" y="1716961"/>
            <a:ext cx="5558567" cy="1712039"/>
          </a:xfrm>
          <a:prstGeom prst="rect">
            <a:avLst/>
          </a:prstGeom>
        </p:spPr>
      </p:pic>
      <p:pic>
        <p:nvPicPr>
          <p:cNvPr id="3" name="Picture 3">
            <a:hlinkClick r:id="rId4" tooltip="https://www.linkedin.com/company/silicon-valley-employers-forum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45506" y="4850881"/>
            <a:ext cx="898694" cy="898694"/>
          </a:xfrm>
          <a:prstGeom prst="rect">
            <a:avLst/>
          </a:prstGeom>
        </p:spPr>
      </p:pic>
      <p:pic>
        <p:nvPicPr>
          <p:cNvPr id="4" name="Picture 4">
            <a:hlinkClick r:id="rId7" tooltip="https://twitter.com/SVEFSVEIF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94620" y="4850881"/>
            <a:ext cx="898694" cy="8986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8904" y="3688364"/>
            <a:ext cx="48133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svefsurvey@sveforum.org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93B5D-9144-427C-AD42-0A64C29E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SVEF Confidential - Not for Distribution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1886-1647-40F0-8532-234AACCCB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BBB90-80C5-CDC7-E01B-CB0D2B8D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5506" y="638330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SVEF Confidential - Not for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84C06-86C8-B342-0C3B-A54E5AC5BA0C}"/>
              </a:ext>
            </a:extLst>
          </p:cNvPr>
          <p:cNvSpPr txBox="1"/>
          <p:nvPr/>
        </p:nvSpPr>
        <p:spPr>
          <a:xfrm>
            <a:off x="3922644" y="2846705"/>
            <a:ext cx="7891668" cy="1464231"/>
          </a:xfrm>
          <a:prstGeom prst="roundRect">
            <a:avLst/>
          </a:prstGeom>
          <a:gradFill>
            <a:gsLst>
              <a:gs pos="45000">
                <a:schemeClr val="bg1">
                  <a:lumMod val="85000"/>
                </a:schemeClr>
              </a:gs>
              <a:gs pos="5000">
                <a:schemeClr val="bg1">
                  <a:lumMod val="95000"/>
                </a:schemeClr>
              </a:gs>
              <a:gs pos="95000">
                <a:schemeClr val="bg1">
                  <a:lumMod val="95000"/>
                </a:schemeClr>
              </a:gs>
              <a:gs pos="65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Changed carriers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gender affirming care, fertility benefits,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virtual care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Enhanced dental and vision plan coverage &amp; limits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health care spending account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D137C-89F4-5267-72A6-415B59F88E1E}"/>
              </a:ext>
            </a:extLst>
          </p:cNvPr>
          <p:cNvSpPr txBox="1">
            <a:spLocks/>
          </p:cNvSpPr>
          <p:nvPr/>
        </p:nvSpPr>
        <p:spPr>
          <a:xfrm>
            <a:off x="274320" y="1473213"/>
            <a:ext cx="3425686" cy="98750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96B12-866B-B43C-C85C-1C4763806E5D}"/>
              </a:ext>
            </a:extLst>
          </p:cNvPr>
          <p:cNvSpPr txBox="1"/>
          <p:nvPr/>
        </p:nvSpPr>
        <p:spPr>
          <a:xfrm>
            <a:off x="3922644" y="1473212"/>
            <a:ext cx="7891668" cy="1123712"/>
          </a:xfrm>
          <a:prstGeom prst="roundRect">
            <a:avLst/>
          </a:prstGeom>
          <a:gradFill>
            <a:gsLst>
              <a:gs pos="45000">
                <a:schemeClr val="bg1">
                  <a:lumMod val="85000"/>
                </a:schemeClr>
              </a:gs>
              <a:gs pos="5000">
                <a:schemeClr val="bg1">
                  <a:lumMod val="95000"/>
                </a:schemeClr>
              </a:gs>
              <a:gs pos="95000">
                <a:schemeClr val="bg1">
                  <a:lumMod val="95000"/>
                </a:schemeClr>
              </a:gs>
              <a:gs pos="65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Expanded benefits, coverage &amp;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frequency of awareness programs and webinars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Vendor changes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E7E34-DEB3-DBE4-51E1-31D5492605F2}"/>
              </a:ext>
            </a:extLst>
          </p:cNvPr>
          <p:cNvSpPr txBox="1"/>
          <p:nvPr/>
        </p:nvSpPr>
        <p:spPr>
          <a:xfrm>
            <a:off x="274320" y="2846705"/>
            <a:ext cx="3425686" cy="14642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Plans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B0A88B-1151-2EEB-F2F8-F51E743949E1}"/>
              </a:ext>
            </a:extLst>
          </p:cNvPr>
          <p:cNvSpPr txBox="1"/>
          <p:nvPr/>
        </p:nvSpPr>
        <p:spPr>
          <a:xfrm>
            <a:off x="3851622" y="4602428"/>
            <a:ext cx="7891668" cy="1804749"/>
          </a:xfrm>
          <a:prstGeom prst="roundRect">
            <a:avLst/>
          </a:prstGeom>
          <a:gradFill>
            <a:gsLst>
              <a:gs pos="45000">
                <a:schemeClr val="bg1">
                  <a:lumMod val="85000"/>
                </a:schemeClr>
              </a:gs>
              <a:gs pos="5000">
                <a:schemeClr val="bg1">
                  <a:lumMod val="95000"/>
                </a:schemeClr>
              </a:gs>
              <a:gs pos="95000">
                <a:schemeClr val="bg1">
                  <a:lumMod val="95000"/>
                </a:schemeClr>
              </a:gs>
              <a:gs pos="65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/ expanded leave programs: parental, family care, COVID-19, bereavement, hardship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Added additional holidays, recharge days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sick days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Vendor changes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1D02E5-207C-2BF7-E175-647FCFE16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6182779"/>
            <a:ext cx="2192280" cy="6752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FDE93C-4BAF-8F63-5CE8-49EB942A357A}"/>
              </a:ext>
            </a:extLst>
          </p:cNvPr>
          <p:cNvSpPr txBox="1">
            <a:spLocks/>
          </p:cNvSpPr>
          <p:nvPr/>
        </p:nvSpPr>
        <p:spPr>
          <a:xfrm>
            <a:off x="199792" y="87364"/>
            <a:ext cx="9467776" cy="1077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Accomplishments in 2022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Mental Health, Health Plans, Time Off Programs</a:t>
            </a:r>
          </a:p>
        </p:txBody>
      </p:sp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0C123563-8032-77DF-8A37-4C8066FEE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0905" y="74541"/>
            <a:ext cx="1171303" cy="1171303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660F2F5-3307-879E-1422-49032DC6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50EFE-8F14-4B3F-8693-4F13D78D71F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6882C-46B0-E89F-4C40-F075BFAC00EB}"/>
              </a:ext>
            </a:extLst>
          </p:cNvPr>
          <p:cNvSpPr txBox="1">
            <a:spLocks/>
          </p:cNvSpPr>
          <p:nvPr/>
        </p:nvSpPr>
        <p:spPr>
          <a:xfrm>
            <a:off x="274320" y="4692526"/>
            <a:ext cx="3425686" cy="14902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Time Off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83689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22374</TotalTime>
  <Words>3681</Words>
  <Application>Microsoft Office PowerPoint</Application>
  <PresentationFormat>Widescreen</PresentationFormat>
  <Paragraphs>881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Arial</vt:lpstr>
      <vt:lpstr>Arial Narrow</vt:lpstr>
      <vt:lpstr>Calibri</vt:lpstr>
      <vt:lpstr>Calibri Light</vt:lpstr>
      <vt:lpstr>Century Gothic</vt:lpstr>
      <vt:lpstr>Georgia</vt:lpstr>
      <vt:lpstr>Open Sauce</vt:lpstr>
      <vt:lpstr>Wingdings</vt:lpstr>
      <vt:lpstr>Wingdings 2</vt:lpstr>
      <vt:lpstr>HDOfficeLightV0</vt:lpstr>
      <vt:lpstr>1_HDOfficeLightV0</vt:lpstr>
      <vt:lpstr>2_HDOfficeLightV0</vt:lpstr>
      <vt:lpstr>3_HDOfficeLightV0</vt:lpstr>
      <vt:lpstr>1_Office Theme</vt:lpstr>
      <vt:lpstr>World Presentation 16x9</vt:lpstr>
      <vt:lpstr>Office Theme</vt:lpstr>
      <vt:lpstr>PowerPoint Presentation</vt:lpstr>
      <vt:lpstr>2022 Canada Benchmark Survey   Overview and Agenda</vt:lpstr>
      <vt:lpstr>62 Participating Companies Data from all companies are included in presentation</vt:lpstr>
      <vt:lpstr>Thank You to Our Survey Team With much appreciation!</vt:lpstr>
      <vt:lpstr>PowerPoint Presentation</vt:lpstr>
      <vt:lpstr>2022 Canada Benchmark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Overview</vt:lpstr>
      <vt:lpstr>Medical Dependent Eligibility</vt:lpstr>
      <vt:lpstr>Medical Coverage Included</vt:lpstr>
      <vt:lpstr>Medical Prescription Drug Coverage</vt:lpstr>
      <vt:lpstr>Medical Cost Sharing</vt:lpstr>
      <vt:lpstr>Medical Health Care Spending Account</vt:lpstr>
      <vt:lpstr>Medical Insuring and Vendors</vt:lpstr>
      <vt:lpstr>Dental All companies provide dental benefits</vt:lpstr>
      <vt:lpstr>Dental - Overview Coverage Included</vt:lpstr>
      <vt:lpstr>Dental Cost Sharing</vt:lpstr>
      <vt:lpstr>Dental Insuring and Vendors</vt:lpstr>
      <vt:lpstr>Vision - Overview 95% of companies offer vision benefits</vt:lpstr>
      <vt:lpstr>Vision Cost Sharing</vt:lpstr>
      <vt:lpstr>Vision Insuring and Vendors</vt:lpstr>
      <vt:lpstr>PowerPoint Presentation</vt:lpstr>
      <vt:lpstr>Employee Supplemental Life Insurance Overview</vt:lpstr>
      <vt:lpstr>Employee Supplemental Life Insurance Types of compensation covered</vt:lpstr>
      <vt:lpstr>Employee Supplemental Life Insurance Coverage Levels</vt:lpstr>
      <vt:lpstr>Supplemental Life Insurance Dependent Life</vt:lpstr>
      <vt:lpstr>Supplemental Life Insurance Additional coverage</vt:lpstr>
      <vt:lpstr>Employee Supplemental Life Insurance Insurance</vt:lpstr>
      <vt:lpstr>Employee Supplemental Accidental Insurance Overview</vt:lpstr>
      <vt:lpstr>Employee Supplemental Accidental Insurance Types of compensation covered</vt:lpstr>
      <vt:lpstr>Employee Supplemental Accidental Insurance Coverage Levels</vt:lpstr>
      <vt:lpstr>Supplemental Accidental Insurance Additional coverage</vt:lpstr>
      <vt:lpstr>Supplemental Accidental Insurance Insurance</vt:lpstr>
      <vt:lpstr>Supplemental Critical Illness Overview</vt:lpstr>
      <vt:lpstr>PowerPoint Presentation</vt:lpstr>
      <vt:lpstr>Supplemental Sick Leave Overview</vt:lpstr>
      <vt:lpstr>Supplemental Sick Leave Number of supplemental days</vt:lpstr>
      <vt:lpstr>Supplemental Short-Term Disability Overview</vt:lpstr>
      <vt:lpstr>Supplemental Short-Term Disability Types of compensation covered</vt:lpstr>
      <vt:lpstr>Supplemental Short-Term Disability Duration and Weekly Maximum</vt:lpstr>
      <vt:lpstr>Supplemental Short-Term Disability Percentage of Pay Provided During the STD Period</vt:lpstr>
      <vt:lpstr>Supplemental Short-Term Disability Insurance</vt:lpstr>
      <vt:lpstr>Supplemental Long-Term and Total Permanent Disability Overview</vt:lpstr>
      <vt:lpstr>Supplemental Long-Term Disability Waiting Period and Definition of Disability</vt:lpstr>
      <vt:lpstr>Supplemental Long-Term Disability Elimination Period in Weeks</vt:lpstr>
      <vt:lpstr>Supplemental Long-Term Disability Types of compensation covered</vt:lpstr>
      <vt:lpstr>Supplemental Long-Term Disability Maximum Duration of the LTD Benefit</vt:lpstr>
      <vt:lpstr>Supplemental Long-Term Disability Percentage of Pay Provided During the LTD Period</vt:lpstr>
      <vt:lpstr>Supplemental Long-Term Disability Monthly Maximum Benefit (CAD)</vt:lpstr>
      <vt:lpstr>Supplemental Long-Term Disability Insurance</vt:lpstr>
      <vt:lpstr>Supplemental Long-Term Disability Vendors</vt:lpstr>
      <vt:lpstr>2022 Canada Benchmark Survey</vt:lpstr>
      <vt:lpstr>Supplemental Retirement Benefits Overview</vt:lpstr>
      <vt:lpstr>Group Registered Retirement Savings Plan (RRSP) Most companies only contribute if the employee contributes</vt:lpstr>
      <vt:lpstr>PowerPoint Presentation</vt:lpstr>
      <vt:lpstr>Wellbeing Benefits – Overview Just over half of companies have a formal strategy &amp; offering</vt:lpstr>
      <vt:lpstr>Wellbeing Benefits – Overview What’s offered and who's eligible</vt:lpstr>
      <vt:lpstr>Wellbeing Benefits – Financial Wellbeing Companies providing financial wellbeing benefits offer a variety of programs</vt:lpstr>
      <vt:lpstr>Wellbeing Benefits – Incentives Most companies do not provide them</vt:lpstr>
      <vt:lpstr>EAP – Overview All except one company provides an EAP</vt:lpstr>
      <vt:lpstr>EAP – Access Companies provide many ways to access EAP services</vt:lpstr>
      <vt:lpstr>Wellbeing Benefits – Other Services Mental wellbeing support is also provided outside of EAP &amp; medical plan</vt:lpstr>
      <vt:lpstr>Wellbeing Benefits – Impact Companies measure impact in a variety of ways</vt:lpstr>
      <vt:lpstr>2022 Canada Benchmark Survey</vt:lpstr>
      <vt:lpstr>Leaves – Types Offered Above Statutory Requirements Most companies supplement vacation and bereavement leaves</vt:lpstr>
      <vt:lpstr>Leaves – Proof Requirements Companies require proof for caregiver, jury duty &amp; bereavement leaves</vt:lpstr>
      <vt:lpstr>Leaves Other Differentiating &amp; Unique Policies Offered</vt:lpstr>
      <vt:lpstr>2022 Canada Benchmark Survey</vt:lpstr>
      <vt:lpstr>PowerPoint Presentation</vt:lpstr>
      <vt:lpstr>2022 Canada Benchmark Survey</vt:lpstr>
      <vt:lpstr>PowerPoint Presentation</vt:lpstr>
      <vt:lpstr>PowerPoint Presentation</vt:lpstr>
      <vt:lpstr>PowerPoint Presentation</vt:lpstr>
      <vt:lpstr>2022 Canada Benchmark Survey</vt:lpstr>
      <vt:lpstr>PowerPoint Presentation</vt:lpstr>
      <vt:lpstr>2022 Canada Benchmark Survey</vt:lpstr>
      <vt:lpstr>Canada Survey Resources Available to SVEF Members Where to Find Them and How They are Used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Valley Employers Forum (SVEF)  2020 China Survey</dc:title>
  <dc:creator>Barbara Thompson</dc:creator>
  <cp:lastModifiedBy>Matt Gismondi</cp:lastModifiedBy>
  <cp:revision>412</cp:revision>
  <dcterms:created xsi:type="dcterms:W3CDTF">2021-11-12T18:17:58Z</dcterms:created>
  <dcterms:modified xsi:type="dcterms:W3CDTF">2022-11-29T22:55:41Z</dcterms:modified>
</cp:coreProperties>
</file>